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75" r:id="rId9"/>
    <p:sldId id="276" r:id="rId10"/>
    <p:sldId id="277" r:id="rId11"/>
    <p:sldId id="279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AB1599"/>
    <a:srgbClr val="FFCCCC"/>
    <a:srgbClr val="FFFFFF"/>
    <a:srgbClr val="FFCC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83" d="100"/>
          <a:sy n="83" d="100"/>
        </p:scale>
        <p:origin x="-96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6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7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5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9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10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11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10" Type="http://schemas.openxmlformats.org/officeDocument/2006/relationships/image" Target="../media/image72.wmf"/><Relationship Id="rId4" Type="http://schemas.openxmlformats.org/officeDocument/2006/relationships/image" Target="../media/image66.wmf"/><Relationship Id="rId9" Type="http://schemas.openxmlformats.org/officeDocument/2006/relationships/image" Target="../media/image7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.wmf"/><Relationship Id="rId4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3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4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7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3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3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35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3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1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4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45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63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66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ubl.lib.ru/ARCHIVES/C/CEYTEN_Ieronim_Georg/_Ceyten_I.G..zi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61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6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0.wmf"/><Relationship Id="rId3" Type="http://schemas.openxmlformats.org/officeDocument/2006/relationships/oleObject" Target="../embeddings/oleObject73.bin"/><Relationship Id="rId21" Type="http://schemas.openxmlformats.org/officeDocument/2006/relationships/oleObject" Target="../embeddings/oleObject82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9.wmf"/><Relationship Id="rId20" Type="http://schemas.openxmlformats.org/officeDocument/2006/relationships/image" Target="../media/image71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66.wmf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68.wmf"/><Relationship Id="rId22" Type="http://schemas.openxmlformats.org/officeDocument/2006/relationships/image" Target="../media/image7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88.bin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7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4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78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7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8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slide" Target="slide1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4.wmf"/><Relationship Id="rId5" Type="http://schemas.openxmlformats.org/officeDocument/2006/relationships/slide" Target="slide14.xml"/><Relationship Id="rId10" Type="http://schemas.openxmlformats.org/officeDocument/2006/relationships/oleObject" Target="../embeddings/oleObject3.bin"/><Relationship Id="rId4" Type="http://schemas.openxmlformats.org/officeDocument/2006/relationships/slide" Target="slide13.xml"/><Relationship Id="rId9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slide" Target="slide15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slide" Target="slide17.xml"/><Relationship Id="rId10" Type="http://schemas.openxmlformats.org/officeDocument/2006/relationships/oleObject" Target="../embeddings/oleObject6.bin"/><Relationship Id="rId4" Type="http://schemas.openxmlformats.org/officeDocument/2006/relationships/slide" Target="slide16.xml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slide" Target="slide18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slide" Target="slide1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slide" Target="slide20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slide" Target="slide22.xml"/><Relationship Id="rId10" Type="http://schemas.openxmlformats.org/officeDocument/2006/relationships/oleObject" Target="../embeddings/oleObject11.bin"/><Relationship Id="rId4" Type="http://schemas.openxmlformats.org/officeDocument/2006/relationships/slide" Target="slide21.xml"/><Relationship Id="rId9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slide" Target="slide23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slide" Target="slide25.xml"/><Relationship Id="rId10" Type="http://schemas.openxmlformats.org/officeDocument/2006/relationships/oleObject" Target="../embeddings/oleObject14.bin"/><Relationship Id="rId4" Type="http://schemas.openxmlformats.org/officeDocument/2006/relationships/slide" Target="slide24.xml"/><Relationship Id="rId9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CCCFF"/>
            </a:gs>
            <a:gs pos="8000">
              <a:srgbClr val="99CCFF"/>
            </a:gs>
            <a:gs pos="24000">
              <a:srgbClr val="9966FF"/>
            </a:gs>
            <a:gs pos="61000">
              <a:srgbClr val="CC99FF"/>
            </a:gs>
            <a:gs pos="92000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517232"/>
            <a:ext cx="7274669" cy="882119"/>
          </a:xfrm>
        </p:spPr>
        <p:txBody>
          <a:bodyPr>
            <a:noAutofit/>
          </a:bodyPr>
          <a:lstStyle/>
          <a:p>
            <a:pPr algn="ctr"/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 МОУ «СОШ № 42» г. Воркуты</a:t>
            </a:r>
          </a:p>
          <a:p>
            <a:pPr algn="ctr"/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Курылева </a:t>
            </a:r>
            <a:r>
              <a:rPr lang="ru-RU" sz="20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Эви</a:t>
            </a:r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Ростиславовна</a:t>
            </a:r>
            <a:endParaRPr lang="ru-RU" sz="2000" b="1" i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772816"/>
            <a:ext cx="7848872" cy="3152641"/>
          </a:xfrm>
        </p:spPr>
        <p:txBody>
          <a:bodyPr>
            <a:normAutofit/>
          </a:bodyPr>
          <a:lstStyle/>
          <a:p>
            <a:pPr marL="182880" indent="0" algn="r">
              <a:buNone/>
            </a:pPr>
            <a:r>
              <a:rPr lang="ru-RU" sz="4800" i="1">
                <a:ln w="1905"/>
                <a:solidFill>
                  <a:schemeClr val="accent6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свойств функций при решении уравнений и неравенств</a:t>
            </a:r>
            <a:endParaRPr lang="ru-RU" sz="4800" i="1" dirty="0">
              <a:ln w="1905"/>
              <a:solidFill>
                <a:schemeClr val="accent6">
                  <a:lumMod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4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59832" y="3807626"/>
            <a:ext cx="106350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3203847" y="5085183"/>
            <a:ext cx="157560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2411760" y="3683033"/>
            <a:ext cx="8137634" cy="60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 flipV="1">
            <a:off x="3064002" y="3994142"/>
            <a:ext cx="1781367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7504" y="1849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25730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следующему уроку выполнить следующее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задание: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17463" y="989747"/>
            <a:ext cx="32605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Решить неравенства: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554431"/>
              </p:ext>
            </p:extLst>
          </p:nvPr>
        </p:nvGraphicFramePr>
        <p:xfrm>
          <a:off x="3860800" y="1138238"/>
          <a:ext cx="4064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5" name="Уравнение" r:id="rId3" imgW="2006280" imgH="253800" progId="Equation.3">
                  <p:embed/>
                </p:oleObj>
              </mc:Choice>
              <mc:Fallback>
                <p:oleObj name="Уравнение" r:id="rId3" imgW="2006280" imgH="253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1138238"/>
                        <a:ext cx="4064000" cy="50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090450"/>
              </p:ext>
            </p:extLst>
          </p:nvPr>
        </p:nvGraphicFramePr>
        <p:xfrm>
          <a:off x="3821113" y="1647844"/>
          <a:ext cx="2969046" cy="528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6" name="Уравнение" r:id="rId5" imgW="1358640" imgH="241200" progId="Equation.3">
                  <p:embed/>
                </p:oleObj>
              </mc:Choice>
              <mc:Fallback>
                <p:oleObj name="Уравнение" r:id="rId5" imgW="1358640" imgH="24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113" y="1647844"/>
                        <a:ext cx="2969046" cy="5286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552991"/>
              </p:ext>
            </p:extLst>
          </p:nvPr>
        </p:nvGraphicFramePr>
        <p:xfrm>
          <a:off x="3842342" y="2185111"/>
          <a:ext cx="2769596" cy="468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7" name="Уравнение" r:id="rId7" imgW="1180800" imgH="203040" progId="Equation.3">
                  <p:embed/>
                </p:oleObj>
              </mc:Choice>
              <mc:Fallback>
                <p:oleObj name="Уравнение" r:id="rId7" imgW="118080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2342" y="2185111"/>
                        <a:ext cx="2769596" cy="468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450689"/>
              </p:ext>
            </p:extLst>
          </p:nvPr>
        </p:nvGraphicFramePr>
        <p:xfrm>
          <a:off x="3860800" y="2625352"/>
          <a:ext cx="3633126" cy="580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8" name="Уравнение" r:id="rId9" imgW="1765080" imgH="279360" progId="Equation.3">
                  <p:embed/>
                </p:oleObj>
              </mc:Choice>
              <mc:Fallback>
                <p:oleObj name="Уравнение" r:id="rId9" imgW="176508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2625352"/>
                        <a:ext cx="3633126" cy="5806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" name="Объект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142658"/>
              </p:ext>
            </p:extLst>
          </p:nvPr>
        </p:nvGraphicFramePr>
        <p:xfrm>
          <a:off x="3865984" y="3121462"/>
          <a:ext cx="29241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9" name="Уравнение" r:id="rId11" imgW="1384200" imgH="241200" progId="Equation.3">
                  <p:embed/>
                </p:oleObj>
              </mc:Choice>
              <mc:Fallback>
                <p:oleObj name="Уравнение" r:id="rId11" imgW="138420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984" y="3121462"/>
                        <a:ext cx="2924175" cy="511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179512" y="3724194"/>
            <a:ext cx="88569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" algn="just">
              <a:spcAft>
                <a:spcPts val="0"/>
              </a:spcAft>
            </a:pPr>
            <a:r>
              <a:rPr lang="ru-RU" sz="24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Творческое задание</a:t>
            </a:r>
            <a:r>
              <a:rPr lang="ru-RU" sz="24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9370" algn="just">
              <a:spcAft>
                <a:spcPts val="0"/>
              </a:spcAft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9370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Подумайте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какие «внешние» признаки могут содержать уравнения или неравенства, которые бы указывали на применение рассмотренных сегодня методов.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185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59832" y="3807626"/>
            <a:ext cx="106350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3203847" y="5085183"/>
            <a:ext cx="157560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2411760" y="3683033"/>
            <a:ext cx="8137634" cy="60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 flipV="1">
            <a:off x="3064002" y="3994142"/>
            <a:ext cx="1781367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7504" y="1849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629824"/>
            <a:ext cx="75608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" algn="ctr">
              <a:spcAft>
                <a:spcPts val="0"/>
              </a:spcAft>
            </a:pPr>
            <a:r>
              <a:rPr lang="ru-RU" sz="80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AB1599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С п а с и б о </a:t>
            </a:r>
          </a:p>
          <a:p>
            <a:pPr marL="39370" algn="ctr">
              <a:spcAft>
                <a:spcPts val="0"/>
              </a:spcAft>
            </a:pPr>
            <a:r>
              <a:rPr lang="ru-RU" sz="80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AB1599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sz="8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AB1599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урок!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666738"/>
            <a:ext cx="3050909" cy="292832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4172196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16632"/>
            <a:ext cx="4608511" cy="720080"/>
          </a:xfrm>
          <a:solidFill>
            <a:srgbClr val="FFFFCC"/>
          </a:solidFill>
          <a:ln w="19050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sz="1000" dirty="0">
              <a:ln w="28575">
                <a:solidFill>
                  <a:schemeClr val="bg2">
                    <a:lumMod val="10000"/>
                  </a:schemeClr>
                </a:solidFill>
              </a:ln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090063"/>
              </p:ext>
            </p:extLst>
          </p:nvPr>
        </p:nvGraphicFramePr>
        <p:xfrm>
          <a:off x="827584" y="116632"/>
          <a:ext cx="3927709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5" name="Формула" r:id="rId3" imgW="1524000" imgH="279400" progId="Equation.3">
                  <p:embed/>
                </p:oleObj>
              </mc:Choice>
              <mc:Fallback>
                <p:oleObj name="Формула" r:id="rId3" imgW="15240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16632"/>
                        <a:ext cx="3927709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067036"/>
              </p:ext>
            </p:extLst>
          </p:nvPr>
        </p:nvGraphicFramePr>
        <p:xfrm>
          <a:off x="2821392" y="1359601"/>
          <a:ext cx="268829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6" name="Уравнение" r:id="rId5" imgW="1219200" imgH="228600" progId="Equation.3">
                  <p:embed/>
                </p:oleObj>
              </mc:Choice>
              <mc:Fallback>
                <p:oleObj name="Уравнение" r:id="rId5" imgW="12192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1392" y="1359601"/>
                        <a:ext cx="2688299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516409"/>
              </p:ext>
            </p:extLst>
          </p:nvPr>
        </p:nvGraphicFramePr>
        <p:xfrm>
          <a:off x="1403648" y="2302568"/>
          <a:ext cx="2736304" cy="577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7" name="Уравнение" r:id="rId7" imgW="1079500" imgH="228600" progId="Equation.3">
                  <p:embed/>
                </p:oleObj>
              </mc:Choice>
              <mc:Fallback>
                <p:oleObj name="Уравнение" r:id="rId7" imgW="10795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302568"/>
                        <a:ext cx="2736304" cy="5777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772843"/>
              </p:ext>
            </p:extLst>
          </p:nvPr>
        </p:nvGraphicFramePr>
        <p:xfrm>
          <a:off x="5076056" y="2261094"/>
          <a:ext cx="2873488" cy="619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" name="Уравнение" r:id="rId9" imgW="1308100" imgH="279400" progId="Equation.3">
                  <p:embed/>
                </p:oleObj>
              </mc:Choice>
              <mc:Fallback>
                <p:oleObj name="Уравнение" r:id="rId9" imgW="1308100" imgH="279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2261094"/>
                        <a:ext cx="2873488" cy="6192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511386"/>
              </p:ext>
            </p:extLst>
          </p:nvPr>
        </p:nvGraphicFramePr>
        <p:xfrm>
          <a:off x="3164995" y="3212976"/>
          <a:ext cx="3542222" cy="65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" name="Уравнение" r:id="rId11" imgW="1524000" imgH="279400" progId="Equation.3">
                  <p:embed/>
                </p:oleObj>
              </mc:Choice>
              <mc:Fallback>
                <p:oleObj name="Уравнение" r:id="rId11" imgW="1524000" imgH="279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4995" y="3212976"/>
                        <a:ext cx="3542222" cy="656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187624" y="4437112"/>
            <a:ext cx="2512692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" algn="just">
              <a:lnSpc>
                <a:spcPct val="115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нет корней.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1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16631"/>
            <a:ext cx="4176463" cy="861923"/>
          </a:xfrm>
          <a:solidFill>
            <a:srgbClr val="FFFFCC"/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sz="1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498962"/>
              </p:ext>
            </p:extLst>
          </p:nvPr>
        </p:nvGraphicFramePr>
        <p:xfrm>
          <a:off x="1138980" y="119317"/>
          <a:ext cx="2928964" cy="792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8" name="Уравнение" r:id="rId3" imgW="1040948" imgH="279279" progId="Equation.3">
                  <p:embed/>
                </p:oleObj>
              </mc:Choice>
              <mc:Fallback>
                <p:oleObj name="Уравнение" r:id="rId3" imgW="1040948" imgH="27927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980" y="119317"/>
                        <a:ext cx="2928964" cy="7923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401752" y="978615"/>
            <a:ext cx="2986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ОДЗ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неравенства: </a:t>
            </a:r>
            <a:endParaRPr lang="ru-RU" sz="2800" dirty="0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115608"/>
              </p:ext>
            </p:extLst>
          </p:nvPr>
        </p:nvGraphicFramePr>
        <p:xfrm>
          <a:off x="3359150" y="1062038"/>
          <a:ext cx="153670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9" name="Уравнение" r:id="rId5" imgW="609480" imgH="177480" progId="Equation.3">
                  <p:embed/>
                </p:oleObj>
              </mc:Choice>
              <mc:Fallback>
                <p:oleObj name="Уравнение" r:id="rId5" imgW="609480" imgH="177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1062038"/>
                        <a:ext cx="1536700" cy="4397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323528" y="1544119"/>
            <a:ext cx="3379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из промежутка</a:t>
            </a:r>
            <a:endParaRPr lang="ru-RU" sz="2800" dirty="0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1" name="Объект 102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266267"/>
              </p:ext>
            </p:extLst>
          </p:nvPr>
        </p:nvGraphicFramePr>
        <p:xfrm>
          <a:off x="3704224" y="1614685"/>
          <a:ext cx="1304492" cy="409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0" name="Уравнение" r:id="rId7" imgW="558558" imgH="177723" progId="Equation.3">
                  <p:embed/>
                </p:oleObj>
              </mc:Choice>
              <mc:Fallback>
                <p:oleObj name="Уравнение" r:id="rId7" imgW="558558" imgH="177723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4224" y="1614685"/>
                        <a:ext cx="1304492" cy="4099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4" name="Объект 102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5140764"/>
              </p:ext>
            </p:extLst>
          </p:nvPr>
        </p:nvGraphicFramePr>
        <p:xfrm>
          <a:off x="436563" y="2297113"/>
          <a:ext cx="164623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1" name="Уравнение" r:id="rId9" imgW="660240" imgH="228600" progId="Equation.3">
                  <p:embed/>
                </p:oleObj>
              </mc:Choice>
              <mc:Fallback>
                <p:oleObj name="Уравнение" r:id="rId9" imgW="660240" imgH="2286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3" y="2297113"/>
                        <a:ext cx="1646237" cy="573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6" name="Объект 102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895432"/>
              </p:ext>
            </p:extLst>
          </p:nvPr>
        </p:nvGraphicFramePr>
        <p:xfrm>
          <a:off x="3897632" y="2245767"/>
          <a:ext cx="1682229" cy="565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2" name="Уравнение" r:id="rId11" imgW="748975" imgH="253890" progId="Equation.3">
                  <p:embed/>
                </p:oleObj>
              </mc:Choice>
              <mc:Fallback>
                <p:oleObj name="Уравнение" r:id="rId11" imgW="748975" imgH="25389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632" y="2245767"/>
                        <a:ext cx="1682229" cy="5655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Прямоугольник 10246"/>
          <p:cNvSpPr/>
          <p:nvPr/>
        </p:nvSpPr>
        <p:spPr>
          <a:xfrm>
            <a:off x="2755247" y="2288062"/>
            <a:ext cx="3433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endParaRPr lang="ru-RU" sz="2800" dirty="0"/>
          </a:p>
        </p:txBody>
      </p:sp>
      <p:sp>
        <p:nvSpPr>
          <p:cNvPr id="10251" name="Прямоугольник 10250"/>
          <p:cNvSpPr/>
          <p:nvPr/>
        </p:nvSpPr>
        <p:spPr>
          <a:xfrm>
            <a:off x="277808" y="3033501"/>
            <a:ext cx="58288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Следовательно, все </a:t>
            </a:r>
            <a:r>
              <a:rPr lang="ru-RU" alt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alt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 промежутка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4" name="Объект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816113"/>
              </p:ext>
            </p:extLst>
          </p:nvPr>
        </p:nvGraphicFramePr>
        <p:xfrm>
          <a:off x="6084168" y="3136870"/>
          <a:ext cx="1223265" cy="384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3" name="Уравнение" r:id="rId13" imgW="558558" imgH="177723" progId="Equation.3">
                  <p:embed/>
                </p:oleObj>
              </mc:Choice>
              <mc:Fallback>
                <p:oleObj name="Уравнение" r:id="rId13" imgW="558558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3136870"/>
                        <a:ext cx="1223265" cy="3844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2" name="Прямоугольник 10251"/>
          <p:cNvSpPr/>
          <p:nvPr/>
        </p:nvSpPr>
        <p:spPr>
          <a:xfrm>
            <a:off x="1212805" y="3681222"/>
            <a:ext cx="7591821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являются решениями исходного неравенства.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256" name="Прямоугольник 10255"/>
          <p:cNvSpPr/>
          <p:nvPr/>
        </p:nvSpPr>
        <p:spPr>
          <a:xfrm>
            <a:off x="1730077" y="4977555"/>
            <a:ext cx="1243097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370" algn="just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2" name="Объект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713403"/>
              </p:ext>
            </p:extLst>
          </p:nvPr>
        </p:nvGraphicFramePr>
        <p:xfrm>
          <a:off x="2954361" y="5057048"/>
          <a:ext cx="1223265" cy="384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4" name="Уравнение" r:id="rId14" imgW="558558" imgH="177723" progId="Equation.3">
                  <p:embed/>
                </p:oleObj>
              </mc:Choice>
              <mc:Fallback>
                <p:oleObj name="Уравнение" r:id="rId14" imgW="558558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361" y="5057048"/>
                        <a:ext cx="1223265" cy="3844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271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1" grpId="0"/>
      <p:bldP spid="10247" grpId="0"/>
      <p:bldP spid="10251" grpId="0"/>
      <p:bldP spid="10252" grpId="0"/>
      <p:bldP spid="102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03369"/>
            <a:ext cx="7416823" cy="864505"/>
          </a:xfrm>
          <a:solidFill>
            <a:srgbClr val="FFFFCC"/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sz="1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01752" y="978615"/>
            <a:ext cx="43891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Область определения функции </a:t>
            </a:r>
            <a:endParaRPr lang="ru-RU" sz="2400" dirty="0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1" name="Прямоугольник 10250"/>
          <p:cNvSpPr/>
          <p:nvPr/>
        </p:nvSpPr>
        <p:spPr>
          <a:xfrm>
            <a:off x="362383" y="3600138"/>
            <a:ext cx="15150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Проверка: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6" name="Прямоугольник 10255"/>
          <p:cNvSpPr/>
          <p:nvPr/>
        </p:nvSpPr>
        <p:spPr>
          <a:xfrm>
            <a:off x="2329880" y="5718750"/>
            <a:ext cx="1550874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370" algn="just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2.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303043"/>
              </p:ext>
            </p:extLst>
          </p:nvPr>
        </p:nvGraphicFramePr>
        <p:xfrm>
          <a:off x="1331640" y="145598"/>
          <a:ext cx="5616624" cy="765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0" name="Уравнение" r:id="rId3" imgW="2908300" imgH="393700" progId="Equation.3">
                  <p:embed/>
                </p:oleObj>
              </mc:Choice>
              <mc:Fallback>
                <p:oleObj name="Уравнение" r:id="rId3" imgW="29083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45598"/>
                        <a:ext cx="5616624" cy="7656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01384"/>
              </p:ext>
            </p:extLst>
          </p:nvPr>
        </p:nvGraphicFramePr>
        <p:xfrm>
          <a:off x="2843808" y="1354463"/>
          <a:ext cx="5867125" cy="746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1" name="Уравнение" r:id="rId5" imgW="3111480" imgH="393480" progId="Equation.3">
                  <p:embed/>
                </p:oleObj>
              </mc:Choice>
              <mc:Fallback>
                <p:oleObj name="Уравнение" r:id="rId5" imgW="31114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1354463"/>
                        <a:ext cx="5867125" cy="7465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359243"/>
              </p:ext>
            </p:extLst>
          </p:nvPr>
        </p:nvGraphicFramePr>
        <p:xfrm>
          <a:off x="179512" y="2200122"/>
          <a:ext cx="8964488" cy="149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2" name="Уравнение" r:id="rId7" imgW="4432300" imgH="736600" progId="Equation.3">
                  <p:embed/>
                </p:oleObj>
              </mc:Choice>
              <mc:Fallback>
                <p:oleObj name="Уравнение" r:id="rId7" imgW="4432300" imgH="736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2200122"/>
                        <a:ext cx="8964488" cy="14930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420048" y="4106608"/>
            <a:ext cx="1847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1) х=3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тогда </a:t>
            </a:r>
            <a:endParaRPr lang="ru-RU" sz="2400" dirty="0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75519"/>
              </p:ext>
            </p:extLst>
          </p:nvPr>
        </p:nvGraphicFramePr>
        <p:xfrm>
          <a:off x="2286000" y="4005263"/>
          <a:ext cx="20383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3" name="Уравнение" r:id="rId9" imgW="1117440" imgH="393480" progId="Equation.3">
                  <p:embed/>
                </p:oleObj>
              </mc:Choice>
              <mc:Fallback>
                <p:oleObj name="Уравнение" r:id="rId9" imgW="111744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05263"/>
                        <a:ext cx="2038350" cy="723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4401775" y="4106607"/>
            <a:ext cx="18331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что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неверно.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21249" y="4832959"/>
            <a:ext cx="19366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2) х=2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тогда </a:t>
            </a:r>
            <a:endParaRPr lang="ru-RU" sz="2400" dirty="0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993701"/>
              </p:ext>
            </p:extLst>
          </p:nvPr>
        </p:nvGraphicFramePr>
        <p:xfrm>
          <a:off x="2284413" y="4687888"/>
          <a:ext cx="20637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4" name="Уравнение" r:id="rId11" imgW="1130040" imgH="393480" progId="Equation.3">
                  <p:embed/>
                </p:oleObj>
              </mc:Choice>
              <mc:Fallback>
                <p:oleObj name="Уравнение" r:id="rId11" imgW="113004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4687888"/>
                        <a:ext cx="2063750" cy="723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4535420" y="4791056"/>
            <a:ext cx="15317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что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верно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17463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0251" grpId="0"/>
      <p:bldP spid="10256" grpId="0"/>
      <p:bldP spid="16" grpId="0"/>
      <p:bldP spid="19" grpId="0"/>
      <p:bldP spid="20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03370"/>
            <a:ext cx="6552727" cy="750744"/>
          </a:xfrm>
          <a:solidFill>
            <a:srgbClr val="FFFFCC"/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sz="1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6" name="Прямоугольник 10255"/>
          <p:cNvSpPr/>
          <p:nvPr/>
        </p:nvSpPr>
        <p:spPr>
          <a:xfrm>
            <a:off x="2278584" y="5718750"/>
            <a:ext cx="1653466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370" algn="just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-1.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654490" y="1937747"/>
            <a:ext cx="3497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</a:rPr>
              <a:t>и</a:t>
            </a:r>
            <a:endParaRPr lang="ru-RU" sz="2400" dirty="0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511333"/>
              </p:ext>
            </p:extLst>
          </p:nvPr>
        </p:nvGraphicFramePr>
        <p:xfrm>
          <a:off x="744913" y="221672"/>
          <a:ext cx="5997990" cy="51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0" name="Уравнение" r:id="rId3" imgW="2895600" imgH="254000" progId="Equation.3">
                  <p:embed/>
                </p:oleObj>
              </mc:Choice>
              <mc:Fallback>
                <p:oleObj name="Уравнение" r:id="rId3" imgW="2895600" imgH="254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913" y="221672"/>
                        <a:ext cx="5997990" cy="519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508109"/>
              </p:ext>
            </p:extLst>
          </p:nvPr>
        </p:nvGraphicFramePr>
        <p:xfrm>
          <a:off x="1211075" y="1090637"/>
          <a:ext cx="544195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1" name="Уравнение" r:id="rId5" imgW="2666880" imgH="291960" progId="Equation.3">
                  <p:embed/>
                </p:oleObj>
              </mc:Choice>
              <mc:Fallback>
                <p:oleObj name="Уравнение" r:id="rId5" imgW="2666880" imgH="2919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075" y="1090637"/>
                        <a:ext cx="5441950" cy="5889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076602"/>
              </p:ext>
            </p:extLst>
          </p:nvPr>
        </p:nvGraphicFramePr>
        <p:xfrm>
          <a:off x="231143" y="1840123"/>
          <a:ext cx="4224901" cy="572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2" name="Уравнение" r:id="rId7" imgW="2133600" imgH="292100" progId="Equation.3">
                  <p:embed/>
                </p:oleObj>
              </mc:Choice>
              <mc:Fallback>
                <p:oleObj name="Уравнение" r:id="rId7" imgW="2133600" imgH="2921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3" y="1840123"/>
                        <a:ext cx="4224901" cy="5721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821321"/>
              </p:ext>
            </p:extLst>
          </p:nvPr>
        </p:nvGraphicFramePr>
        <p:xfrm>
          <a:off x="5402263" y="1904474"/>
          <a:ext cx="19716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3" name="Уравнение" r:id="rId9" imgW="965160" imgH="228600" progId="Equation.3">
                  <p:embed/>
                </p:oleObj>
              </mc:Choice>
              <mc:Fallback>
                <p:oleObj name="Уравнение" r:id="rId9" imgW="96516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2263" y="1904474"/>
                        <a:ext cx="19716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045252"/>
              </p:ext>
            </p:extLst>
          </p:nvPr>
        </p:nvGraphicFramePr>
        <p:xfrm>
          <a:off x="498208" y="2702292"/>
          <a:ext cx="4638199" cy="1127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4" name="Уравнение" r:id="rId11" imgW="2286000" imgH="558800" progId="Equation.3">
                  <p:embed/>
                </p:oleObj>
              </mc:Choice>
              <mc:Fallback>
                <p:oleObj name="Уравнение" r:id="rId11" imgW="2286000" imgH="558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208" y="2702292"/>
                        <a:ext cx="4638199" cy="11273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7" name="Объект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3616176"/>
              </p:ext>
            </p:extLst>
          </p:nvPr>
        </p:nvGraphicFramePr>
        <p:xfrm>
          <a:off x="2792151" y="3837605"/>
          <a:ext cx="1903514" cy="1045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5" name="Уравнение" r:id="rId13" imgW="927100" imgH="508000" progId="Equation.3">
                  <p:embed/>
                </p:oleObj>
              </mc:Choice>
              <mc:Fallback>
                <p:oleObj name="Уравнение" r:id="rId13" imgW="927100" imgH="5080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151" y="3837605"/>
                        <a:ext cx="1903514" cy="10459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748343"/>
              </p:ext>
            </p:extLst>
          </p:nvPr>
        </p:nvGraphicFramePr>
        <p:xfrm>
          <a:off x="4279900" y="4745212"/>
          <a:ext cx="11223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6" name="Уравнение" r:id="rId15" imgW="482400" imgH="177480" progId="Equation.3">
                  <p:embed/>
                </p:oleObj>
              </mc:Choice>
              <mc:Fallback>
                <p:oleObj name="Уравнение" r:id="rId15" imgW="482400" imgH="177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4745212"/>
                        <a:ext cx="1122363" cy="404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04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03370"/>
            <a:ext cx="6552727" cy="750744"/>
          </a:xfrm>
          <a:solidFill>
            <a:srgbClr val="FFFFCC"/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sz="1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6" name="Прямоугольник 10255"/>
          <p:cNvSpPr/>
          <p:nvPr/>
        </p:nvSpPr>
        <p:spPr>
          <a:xfrm>
            <a:off x="1582435" y="5718750"/>
            <a:ext cx="3045769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370" algn="ctr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решений нет.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604153"/>
              </p:ext>
            </p:extLst>
          </p:nvPr>
        </p:nvGraphicFramePr>
        <p:xfrm>
          <a:off x="827584" y="238917"/>
          <a:ext cx="5544616" cy="511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8" name="Уравнение" r:id="rId3" imgW="2476500" imgH="228600" progId="Equation.3">
                  <p:embed/>
                </p:oleObj>
              </mc:Choice>
              <mc:Fallback>
                <p:oleObj name="Уравнение" r:id="rId3" imgW="24765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38917"/>
                        <a:ext cx="5544616" cy="5118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509274"/>
              </p:ext>
            </p:extLst>
          </p:nvPr>
        </p:nvGraphicFramePr>
        <p:xfrm>
          <a:off x="227638" y="1124744"/>
          <a:ext cx="3408258" cy="530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9" name="Уравнение" r:id="rId5" imgW="1473200" imgH="228600" progId="Equation.3">
                  <p:embed/>
                </p:oleObj>
              </mc:Choice>
              <mc:Fallback>
                <p:oleObj name="Уравнение" r:id="rId5" imgW="14732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38" y="1124744"/>
                        <a:ext cx="3408258" cy="5300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268075"/>
              </p:ext>
            </p:extLst>
          </p:nvPr>
        </p:nvGraphicFramePr>
        <p:xfrm>
          <a:off x="4419165" y="1129344"/>
          <a:ext cx="4541891" cy="530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0" name="Уравнение" r:id="rId7" imgW="1955800" imgH="228600" progId="Equation.3">
                  <p:embed/>
                </p:oleObj>
              </mc:Choice>
              <mc:Fallback>
                <p:oleObj name="Уравнение" r:id="rId7" imgW="19558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165" y="1129344"/>
                        <a:ext cx="4541891" cy="5300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Прямоугольник 39"/>
          <p:cNvSpPr/>
          <p:nvPr/>
        </p:nvSpPr>
        <p:spPr>
          <a:xfrm>
            <a:off x="3839017" y="1124744"/>
            <a:ext cx="377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</a:rPr>
              <a:t>и</a:t>
            </a:r>
            <a:endParaRPr lang="ru-RU" sz="2800" dirty="0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295632"/>
              </p:ext>
            </p:extLst>
          </p:nvPr>
        </p:nvGraphicFramePr>
        <p:xfrm>
          <a:off x="1403648" y="2060848"/>
          <a:ext cx="5858928" cy="505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1" name="Уравнение" r:id="rId9" imgW="2654300" imgH="228600" progId="Equation.3">
                  <p:embed/>
                </p:oleObj>
              </mc:Choice>
              <mc:Fallback>
                <p:oleObj name="Уравнение" r:id="rId9" imgW="26543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060848"/>
                        <a:ext cx="5858928" cy="5052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485290"/>
              </p:ext>
            </p:extLst>
          </p:nvPr>
        </p:nvGraphicFramePr>
        <p:xfrm>
          <a:off x="2288872" y="2978933"/>
          <a:ext cx="3449754" cy="444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2" name="Уравнение" r:id="rId11" imgW="1536033" imgH="203112" progId="Equation.3">
                  <p:embed/>
                </p:oleObj>
              </mc:Choice>
              <mc:Fallback>
                <p:oleObj name="Уравнение" r:id="rId11" imgW="1536033" imgH="20311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8872" y="2978933"/>
                        <a:ext cx="3449754" cy="4445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11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/>
      <p:bldP spid="4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03370"/>
            <a:ext cx="4536503" cy="733342"/>
          </a:xfrm>
          <a:solidFill>
            <a:srgbClr val="FFFFCC"/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sz="1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6" name="Прямоугольник 10255"/>
          <p:cNvSpPr/>
          <p:nvPr/>
        </p:nvSpPr>
        <p:spPr>
          <a:xfrm>
            <a:off x="1708079" y="5718750"/>
            <a:ext cx="2794483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370" algn="ctr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корней нет.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513907"/>
              </p:ext>
            </p:extLst>
          </p:nvPr>
        </p:nvGraphicFramePr>
        <p:xfrm>
          <a:off x="674974" y="195128"/>
          <a:ext cx="4121643" cy="52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7" name="Уравнение" r:id="rId3" imgW="1548728" imgH="203112" progId="Equation.3">
                  <p:embed/>
                </p:oleObj>
              </mc:Choice>
              <mc:Fallback>
                <p:oleObj name="Уравнение" r:id="rId3" imgW="1548728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974" y="195128"/>
                        <a:ext cx="4121643" cy="5289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321007"/>
              </p:ext>
            </p:extLst>
          </p:nvPr>
        </p:nvGraphicFramePr>
        <p:xfrm>
          <a:off x="252338" y="1334479"/>
          <a:ext cx="2645193" cy="600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8" name="Уравнение" r:id="rId5" imgW="1002865" imgH="228501" progId="Equation.3">
                  <p:embed/>
                </p:oleObj>
              </mc:Choice>
              <mc:Fallback>
                <p:oleObj name="Уравнение" r:id="rId5" imgW="1002865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338" y="1334479"/>
                        <a:ext cx="2645193" cy="600801"/>
                      </a:xfrm>
                      <a:prstGeom prst="rect">
                        <a:avLst/>
                      </a:prstGeom>
                      <a:solidFill>
                        <a:srgbClr val="FFCCCC"/>
                      </a:solidFill>
                      <a:ln w="28575"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330749"/>
              </p:ext>
            </p:extLst>
          </p:nvPr>
        </p:nvGraphicFramePr>
        <p:xfrm>
          <a:off x="1475656" y="2130407"/>
          <a:ext cx="4653899" cy="584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9" name="Уравнение" r:id="rId7" imgW="1879600" imgH="241300" progId="Equation.3">
                  <p:embed/>
                </p:oleObj>
              </mc:Choice>
              <mc:Fallback>
                <p:oleObj name="Уравнение" r:id="rId7" imgW="18796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130407"/>
                        <a:ext cx="4653899" cy="5846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632228"/>
              </p:ext>
            </p:extLst>
          </p:nvPr>
        </p:nvGraphicFramePr>
        <p:xfrm>
          <a:off x="1475656" y="2910216"/>
          <a:ext cx="4783651" cy="57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0" name="Уравнение" r:id="rId9" imgW="1892300" imgH="228600" progId="Equation.3">
                  <p:embed/>
                </p:oleObj>
              </mc:Choice>
              <mc:Fallback>
                <p:oleObj name="Уравнение" r:id="rId9" imgW="18923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910216"/>
                        <a:ext cx="4783651" cy="578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2" name="Объект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896813"/>
              </p:ext>
            </p:extLst>
          </p:nvPr>
        </p:nvGraphicFramePr>
        <p:xfrm>
          <a:off x="1547003" y="3608822"/>
          <a:ext cx="4758990" cy="47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1" name="Уравнение" r:id="rId11" imgW="2005729" imgH="203112" progId="Equation.3">
                  <p:embed/>
                </p:oleObj>
              </mc:Choice>
              <mc:Fallback>
                <p:oleObj name="Уравнение" r:id="rId11" imgW="2005729" imgH="20311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003" y="3608822"/>
                        <a:ext cx="4758990" cy="471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164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03370"/>
            <a:ext cx="4464495" cy="733342"/>
          </a:xfrm>
          <a:solidFill>
            <a:srgbClr val="FFFFCC"/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sz="1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6" name="Прямоугольник 10255"/>
          <p:cNvSpPr/>
          <p:nvPr/>
        </p:nvSpPr>
        <p:spPr>
          <a:xfrm>
            <a:off x="2329880" y="5718750"/>
            <a:ext cx="1550874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370" algn="ctr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3667743" y="1124744"/>
            <a:ext cx="3433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</a:rPr>
              <a:t>а</a:t>
            </a:r>
            <a:endParaRPr lang="ru-RU" sz="2800" dirty="0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4" name="Объект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964291"/>
              </p:ext>
            </p:extLst>
          </p:nvPr>
        </p:nvGraphicFramePr>
        <p:xfrm>
          <a:off x="827584" y="104100"/>
          <a:ext cx="3880055" cy="660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2" name="Уравнение" r:id="rId3" imgW="1473120" imgH="253800" progId="Equation.3">
                  <p:embed/>
                </p:oleObj>
              </mc:Choice>
              <mc:Fallback>
                <p:oleObj name="Уравнение" r:id="rId3" imgW="1473120" imgH="253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04100"/>
                        <a:ext cx="3880055" cy="6603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" name="Объект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070469"/>
              </p:ext>
            </p:extLst>
          </p:nvPr>
        </p:nvGraphicFramePr>
        <p:xfrm>
          <a:off x="611559" y="1124744"/>
          <a:ext cx="2841375" cy="523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3" name="Уравнение" r:id="rId5" imgW="1244520" imgH="228600" progId="Equation.3">
                  <p:embed/>
                </p:oleObj>
              </mc:Choice>
              <mc:Fallback>
                <p:oleObj name="Уравнение" r:id="rId5" imgW="124452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59" y="1124744"/>
                        <a:ext cx="2841375" cy="523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" name="Объект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982336"/>
              </p:ext>
            </p:extLst>
          </p:nvPr>
        </p:nvGraphicFramePr>
        <p:xfrm>
          <a:off x="4502562" y="1066296"/>
          <a:ext cx="2805742" cy="510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4" name="Уравнение" r:id="rId7" imgW="1257300" imgH="228600" progId="Equation.3">
                  <p:embed/>
                </p:oleObj>
              </mc:Choice>
              <mc:Fallback>
                <p:oleObj name="Уравнение" r:id="rId7" imgW="125730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562" y="1066296"/>
                        <a:ext cx="2805742" cy="5101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" name="Объект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150048"/>
              </p:ext>
            </p:extLst>
          </p:nvPr>
        </p:nvGraphicFramePr>
        <p:xfrm>
          <a:off x="119675" y="2150461"/>
          <a:ext cx="9024325" cy="984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5" name="Уравнение" r:id="rId9" imgW="4813300" imgH="533400" progId="Equation.3">
                  <p:embed/>
                </p:oleObj>
              </mc:Choice>
              <mc:Fallback>
                <p:oleObj name="Уравнение" r:id="rId9" imgW="4813300" imgH="5334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75" y="2150461"/>
                        <a:ext cx="9024325" cy="9845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2742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/>
      <p:bldP spid="4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03370"/>
            <a:ext cx="4464495" cy="733342"/>
          </a:xfrm>
          <a:solidFill>
            <a:srgbClr val="FFFFCC"/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sz="1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6" name="Прямоугольник 10255"/>
          <p:cNvSpPr/>
          <p:nvPr/>
        </p:nvSpPr>
        <p:spPr>
          <a:xfrm>
            <a:off x="2329880" y="5718750"/>
            <a:ext cx="1550874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370" algn="ctr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0.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329880" y="1167786"/>
            <a:ext cx="377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</a:rPr>
              <a:t>и</a:t>
            </a:r>
            <a:endParaRPr lang="ru-RU" sz="2800" dirty="0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723082"/>
              </p:ext>
            </p:extLst>
          </p:nvPr>
        </p:nvGraphicFramePr>
        <p:xfrm>
          <a:off x="971600" y="149984"/>
          <a:ext cx="3337371" cy="5818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0" name="Уравнение" r:id="rId3" imgW="1308100" imgH="228600" progId="Equation.3">
                  <p:embed/>
                </p:oleObj>
              </mc:Choice>
              <mc:Fallback>
                <p:oleObj name="Уравнение" r:id="rId3" imgW="13081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49984"/>
                        <a:ext cx="3337371" cy="5818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672572"/>
              </p:ext>
            </p:extLst>
          </p:nvPr>
        </p:nvGraphicFramePr>
        <p:xfrm>
          <a:off x="755576" y="1191256"/>
          <a:ext cx="1512168" cy="636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1" name="Уравнение" r:id="rId5" imgW="723586" imgH="304668" progId="Equation.3">
                  <p:embed/>
                </p:oleObj>
              </mc:Choice>
              <mc:Fallback>
                <p:oleObj name="Уравнение" r:id="rId5" imgW="723586" imgH="304668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191256"/>
                        <a:ext cx="1512168" cy="6367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174497"/>
              </p:ext>
            </p:extLst>
          </p:nvPr>
        </p:nvGraphicFramePr>
        <p:xfrm>
          <a:off x="2801938" y="1189038"/>
          <a:ext cx="15652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2" name="Уравнение" r:id="rId7" imgW="749160" imgH="304560" progId="Equation.3">
                  <p:embed/>
                </p:oleObj>
              </mc:Choice>
              <mc:Fallback>
                <p:oleObj name="Уравнение" r:id="rId7" imgW="749160" imgH="3045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938" y="1189038"/>
                        <a:ext cx="1565275" cy="638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2" name="Объект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991266"/>
              </p:ext>
            </p:extLst>
          </p:nvPr>
        </p:nvGraphicFramePr>
        <p:xfrm>
          <a:off x="5284155" y="1150470"/>
          <a:ext cx="3125965" cy="561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3" name="Уравнение" r:id="rId9" imgW="1270000" imgH="228600" progId="Equation.3">
                  <p:embed/>
                </p:oleObj>
              </mc:Choice>
              <mc:Fallback>
                <p:oleObj name="Уравнение" r:id="rId9" imgW="12700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4155" y="1150470"/>
                        <a:ext cx="3125965" cy="5612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Прямоугольник 55"/>
          <p:cNvSpPr/>
          <p:nvPr/>
        </p:nvSpPr>
        <p:spPr>
          <a:xfrm>
            <a:off x="301191" y="2043332"/>
            <a:ext cx="29799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</a:rPr>
              <a:t>р</a:t>
            </a:r>
            <a:r>
              <a:rPr lang="ru-RU" sz="2400" dirty="0" smtClean="0">
                <a:latin typeface="Times New Roman" panose="02020603050405020304" pitchFamily="18" charset="0"/>
              </a:rPr>
              <a:t>авносильно системе</a:t>
            </a:r>
            <a:endParaRPr lang="ru-RU" sz="24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4643131" y="1189038"/>
            <a:ext cx="516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</a:rPr>
              <a:t>то</a:t>
            </a:r>
            <a:endParaRPr lang="ru-RU" sz="2800" dirty="0"/>
          </a:p>
        </p:txBody>
      </p:sp>
      <p:sp>
        <p:nvSpPr>
          <p:cNvPr id="5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3" name="Объект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803345"/>
              </p:ext>
            </p:extLst>
          </p:nvPr>
        </p:nvGraphicFramePr>
        <p:xfrm>
          <a:off x="3314262" y="1786104"/>
          <a:ext cx="1668414" cy="1090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4" name="Уравнение" r:id="rId11" imgW="812447" imgH="533169" progId="Equation.3">
                  <p:embed/>
                </p:oleObj>
              </mc:Choice>
              <mc:Fallback>
                <p:oleObj name="Уравнение" r:id="rId11" imgW="812447" imgH="53316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262" y="1786104"/>
                        <a:ext cx="1668414" cy="10906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Прямоугольник 59"/>
          <p:cNvSpPr/>
          <p:nvPr/>
        </p:nvSpPr>
        <p:spPr>
          <a:xfrm>
            <a:off x="251520" y="3003196"/>
            <a:ext cx="31564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</a:rPr>
              <a:t>Из первого уравнения:</a:t>
            </a:r>
            <a:endParaRPr lang="ru-RU" sz="2400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251520" y="3503504"/>
            <a:ext cx="3133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</a:rPr>
              <a:t>Из второго уравнения:</a:t>
            </a:r>
            <a:endParaRPr lang="ru-RU" sz="2400" dirty="0"/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5" name="Объект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231368"/>
              </p:ext>
            </p:extLst>
          </p:nvPr>
        </p:nvGraphicFramePr>
        <p:xfrm>
          <a:off x="3407962" y="3018333"/>
          <a:ext cx="2028134" cy="422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5" name="Уравнение" r:id="rId13" imgW="914400" imgH="190500" progId="Equation.3">
                  <p:embed/>
                </p:oleObj>
              </mc:Choice>
              <mc:Fallback>
                <p:oleObj name="Уравнение" r:id="rId13" imgW="914400" imgH="1905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962" y="3018333"/>
                        <a:ext cx="2028134" cy="4225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9" name="Объект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606739"/>
              </p:ext>
            </p:extLst>
          </p:nvPr>
        </p:nvGraphicFramePr>
        <p:xfrm>
          <a:off x="3314262" y="3440861"/>
          <a:ext cx="4884942" cy="500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6" name="Уравнение" r:id="rId15" imgW="2234880" imgH="228600" progId="Equation.3">
                  <p:embed/>
                </p:oleObj>
              </mc:Choice>
              <mc:Fallback>
                <p:oleObj name="Уравнение" r:id="rId15" imgW="223488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262" y="3440861"/>
                        <a:ext cx="4884942" cy="5003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3" name="Объект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513689"/>
              </p:ext>
            </p:extLst>
          </p:nvPr>
        </p:nvGraphicFramePr>
        <p:xfrm>
          <a:off x="487041" y="3947559"/>
          <a:ext cx="3561406" cy="470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7" name="Уравнение" r:id="rId17" imgW="1562100" imgH="203200" progId="Equation.3">
                  <p:embed/>
                </p:oleObj>
              </mc:Choice>
              <mc:Fallback>
                <p:oleObj name="Уравнение" r:id="rId17" imgW="1562100" imgH="203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041" y="3947559"/>
                        <a:ext cx="3561406" cy="4705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Прямоугольник 10245"/>
          <p:cNvSpPr/>
          <p:nvPr/>
        </p:nvSpPr>
        <p:spPr>
          <a:xfrm>
            <a:off x="301190" y="4424461"/>
            <a:ext cx="85912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Так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иррациональное число, то равенство возможно, только если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 = к = 0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Поэтому единственным решением исходного уравнения является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= 0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73" name="Объект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03922"/>
              </p:ext>
            </p:extLst>
          </p:nvPr>
        </p:nvGraphicFramePr>
        <p:xfrm>
          <a:off x="2996613" y="4516988"/>
          <a:ext cx="316545" cy="316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8" name="Уравнение" r:id="rId19" imgW="139700" imgH="139700" progId="Equation.3">
                  <p:embed/>
                </p:oleObj>
              </mc:Choice>
              <mc:Fallback>
                <p:oleObj name="Уравнение" r:id="rId19" imgW="139700" imgH="139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6613" y="4516988"/>
                        <a:ext cx="316545" cy="3165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769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/>
      <p:bldP spid="45" grpId="0"/>
      <p:bldP spid="56" grpId="0"/>
      <p:bldP spid="57" grpId="0"/>
      <p:bldP spid="60" grpId="0"/>
      <p:bldP spid="61" grpId="0"/>
      <p:bldP spid="102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ubl.lib.ru/ARCHIVES/C/CEYTEN_Ieronim_Georg/.Online/Ceyten_I.G.-P002.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105934"/>
            <a:ext cx="2646294" cy="3528392"/>
          </a:xfrm>
          <a:prstGeom prst="rect">
            <a:avLst/>
          </a:prstGeom>
          <a:ln w="57150">
            <a:solidFill>
              <a:schemeClr val="accent6">
                <a:lumMod val="2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499103" y="4869160"/>
            <a:ext cx="33843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Иероним Георг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Цейтен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Hieronymus Georg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Zeuthen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(15.02.1839 - 06.01.1920)</a:t>
            </a: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95536" y="1669520"/>
            <a:ext cx="5184576" cy="319964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i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«Правильному применению методов можно научиться только применяя их на разнообразных примерах»</a:t>
            </a:r>
            <a:endParaRPr lang="ru-RU" sz="3600" i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4593515" y="2492896"/>
            <a:ext cx="1058605" cy="3133354"/>
          </a:xfrm>
        </p:spPr>
        <p:txBody>
          <a:bodyPr/>
          <a:lstStyle/>
          <a:p>
            <a:pPr marL="45720" indent="0">
              <a:buNone/>
            </a:pP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363246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073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03370"/>
            <a:ext cx="4464495" cy="733342"/>
          </a:xfrm>
          <a:solidFill>
            <a:srgbClr val="FFFFCC"/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sz="1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6" name="Прямоугольник 10255"/>
          <p:cNvSpPr/>
          <p:nvPr/>
        </p:nvSpPr>
        <p:spPr>
          <a:xfrm>
            <a:off x="2329880" y="5718750"/>
            <a:ext cx="1550874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370" algn="ctr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742619" y="1184273"/>
            <a:ext cx="57675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</a:rPr>
              <a:t>возрастает на своей области определения. </a:t>
            </a:r>
            <a:endParaRPr lang="ru-RU" sz="2400" dirty="0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" name="Объект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727173"/>
              </p:ext>
            </p:extLst>
          </p:nvPr>
        </p:nvGraphicFramePr>
        <p:xfrm>
          <a:off x="755576" y="187527"/>
          <a:ext cx="3744416" cy="54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8" name="Уравнение" r:id="rId3" imgW="1562100" imgH="228600" progId="Equation.3">
                  <p:embed/>
                </p:oleObj>
              </mc:Choice>
              <mc:Fallback>
                <p:oleObj name="Уравнение" r:id="rId3" imgW="15621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87527"/>
                        <a:ext cx="3744416" cy="547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" name="Объект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834286"/>
              </p:ext>
            </p:extLst>
          </p:nvPr>
        </p:nvGraphicFramePr>
        <p:xfrm>
          <a:off x="251520" y="1145916"/>
          <a:ext cx="2463189" cy="500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9" name="Уравнение" r:id="rId5" imgW="1168400" imgH="241300" progId="Equation.3">
                  <p:embed/>
                </p:oleObj>
              </mc:Choice>
              <mc:Fallback>
                <p:oleObj name="Уравнение" r:id="rId5" imgW="11684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145916"/>
                        <a:ext cx="2463189" cy="5000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5" name="Объект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417077"/>
              </p:ext>
            </p:extLst>
          </p:nvPr>
        </p:nvGraphicFramePr>
        <p:xfrm>
          <a:off x="303533" y="1788424"/>
          <a:ext cx="2411175" cy="526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0" name="Уравнение" r:id="rId7" imgW="1079032" imgH="241195" progId="Equation.3">
                  <p:embed/>
                </p:oleObj>
              </mc:Choice>
              <mc:Fallback>
                <p:oleObj name="Уравнение" r:id="rId7" imgW="1079032" imgH="241195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3" y="1788424"/>
                        <a:ext cx="2411175" cy="5267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Прямоугольник 73"/>
          <p:cNvSpPr/>
          <p:nvPr/>
        </p:nvSpPr>
        <p:spPr>
          <a:xfrm>
            <a:off x="2725112" y="1803584"/>
            <a:ext cx="57675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</a:rPr>
              <a:t>возрастает на своей области определения. </a:t>
            </a:r>
            <a:endParaRPr lang="ru-RU" sz="2400" dirty="0"/>
          </a:p>
        </p:txBody>
      </p:sp>
      <p:sp>
        <p:nvSpPr>
          <p:cNvPr id="6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6" name="Объект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562821"/>
              </p:ext>
            </p:extLst>
          </p:nvPr>
        </p:nvGraphicFramePr>
        <p:xfrm>
          <a:off x="1410292" y="2436003"/>
          <a:ext cx="3600718" cy="469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1" name="Уравнение" r:id="rId9" imgW="1816100" imgH="241300" progId="Equation.3">
                  <p:embed/>
                </p:oleObj>
              </mc:Choice>
              <mc:Fallback>
                <p:oleObj name="Уравнение" r:id="rId9" imgW="18161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292" y="2436003"/>
                        <a:ext cx="3600718" cy="4697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Прямоугольник 76"/>
          <p:cNvSpPr/>
          <p:nvPr/>
        </p:nvSpPr>
        <p:spPr>
          <a:xfrm>
            <a:off x="5011010" y="2439582"/>
            <a:ext cx="35898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</a:rPr>
              <a:t>- возрастающая функция. </a:t>
            </a:r>
            <a:endParaRPr lang="ru-RU" sz="2400" dirty="0"/>
          </a:p>
        </p:txBody>
      </p:sp>
      <p:sp>
        <p:nvSpPr>
          <p:cNvPr id="6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9" name="Объект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833490"/>
              </p:ext>
            </p:extLst>
          </p:nvPr>
        </p:nvGraphicFramePr>
        <p:xfrm>
          <a:off x="467545" y="3480456"/>
          <a:ext cx="1368151" cy="462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2" name="Уравнение" r:id="rId11" imgW="583947" imgH="203112" progId="Equation.3">
                  <p:embed/>
                </p:oleObj>
              </mc:Choice>
              <mc:Fallback>
                <p:oleObj name="Уравнение" r:id="rId11" imgW="583947" imgH="203112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5" y="3480456"/>
                        <a:ext cx="1368151" cy="4622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" name="Объект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969739"/>
              </p:ext>
            </p:extLst>
          </p:nvPr>
        </p:nvGraphicFramePr>
        <p:xfrm>
          <a:off x="3210651" y="4129647"/>
          <a:ext cx="4468918" cy="517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" name="Уравнение" r:id="rId13" imgW="2044700" imgH="241300" progId="Equation.3">
                  <p:embed/>
                </p:oleObj>
              </mc:Choice>
              <mc:Fallback>
                <p:oleObj name="Уравнение" r:id="rId13" imgW="2044700" imgH="2413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0651" y="4129647"/>
                        <a:ext cx="4468918" cy="5177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Прямоугольник 81"/>
          <p:cNvSpPr/>
          <p:nvPr/>
        </p:nvSpPr>
        <p:spPr>
          <a:xfrm>
            <a:off x="1923696" y="3480456"/>
            <a:ext cx="40902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</a:rPr>
              <a:t>и</a:t>
            </a:r>
            <a:r>
              <a:rPr lang="ru-RU" sz="2400" dirty="0" smtClean="0">
                <a:latin typeface="Times New Roman" panose="02020603050405020304" pitchFamily="18" charset="0"/>
              </a:rPr>
              <a:t>меет не более одного корня.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86915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/>
      <p:bldP spid="45" grpId="0"/>
      <p:bldP spid="74" grpId="0"/>
      <p:bldP spid="77" grpId="0"/>
      <p:bldP spid="8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03370"/>
            <a:ext cx="3388575" cy="733342"/>
          </a:xfrm>
          <a:solidFill>
            <a:srgbClr val="FFFFCC"/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sz="1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6" name="Прямоугольник 10255"/>
          <p:cNvSpPr/>
          <p:nvPr/>
        </p:nvSpPr>
        <p:spPr>
          <a:xfrm>
            <a:off x="2445296" y="5718750"/>
            <a:ext cx="1320040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370" algn="ctr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475599" y="1152029"/>
            <a:ext cx="3754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</a:rPr>
              <a:t>м</a:t>
            </a:r>
            <a:r>
              <a:rPr lang="ru-RU" sz="2400" dirty="0" smtClean="0">
                <a:latin typeface="Times New Roman" panose="02020603050405020304" pitchFamily="18" charset="0"/>
              </a:rPr>
              <a:t>онотонно возрастает на  </a:t>
            </a:r>
            <a:endParaRPr lang="ru-RU" sz="2400" dirty="0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889467" y="4789527"/>
            <a:ext cx="49301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</a:rPr>
              <a:t>Значение</a:t>
            </a:r>
            <a:r>
              <a:rPr lang="ru-RU" sz="2400" i="1" dirty="0" smtClean="0">
                <a:latin typeface="Times New Roman" panose="02020603050405020304" pitchFamily="18" charset="0"/>
              </a:rPr>
              <a:t> а </a:t>
            </a:r>
            <a:r>
              <a:rPr lang="ru-RU" sz="2400" dirty="0" smtClean="0">
                <a:latin typeface="Times New Roman" panose="02020603050405020304" pitchFamily="18" charset="0"/>
              </a:rPr>
              <a:t>легко подбирается </a:t>
            </a:r>
            <a:r>
              <a:rPr lang="ru-RU" sz="2400" i="1" dirty="0" smtClean="0">
                <a:latin typeface="Times New Roman" panose="02020603050405020304" pitchFamily="18" charset="0"/>
              </a:rPr>
              <a:t>а = 1.</a:t>
            </a:r>
            <a:endParaRPr lang="ru-RU" sz="2400" i="1" dirty="0"/>
          </a:p>
        </p:txBody>
      </p:sp>
      <p:sp>
        <p:nvSpPr>
          <p:cNvPr id="6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2358077" y="3262762"/>
            <a:ext cx="9694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</a:rPr>
              <a:t>будет </a:t>
            </a:r>
            <a:endParaRPr lang="ru-RU" sz="2400" dirty="0"/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664370"/>
              </p:ext>
            </p:extLst>
          </p:nvPr>
        </p:nvGraphicFramePr>
        <p:xfrm>
          <a:off x="852364" y="170755"/>
          <a:ext cx="2618936" cy="654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0" name="Уравнение" r:id="rId3" imgW="914400" imgH="228600" progId="Equation.3">
                  <p:embed/>
                </p:oleObj>
              </mc:Choice>
              <mc:Fallback>
                <p:oleObj name="Уравнение" r:id="rId3" imgW="9144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364" y="170755"/>
                        <a:ext cx="2618936" cy="6547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2" name="Объект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623892"/>
              </p:ext>
            </p:extLst>
          </p:nvPr>
        </p:nvGraphicFramePr>
        <p:xfrm>
          <a:off x="186338" y="1122304"/>
          <a:ext cx="2098022" cy="560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1" name="Уравнение" r:id="rId5" imgW="914400" imgH="241300" progId="Equation.3">
                  <p:embed/>
                </p:oleObj>
              </mc:Choice>
              <mc:Fallback>
                <p:oleObj name="Уравнение" r:id="rId5" imgW="9144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38" y="1122304"/>
                        <a:ext cx="2098022" cy="5609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5" name="Объект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927310"/>
              </p:ext>
            </p:extLst>
          </p:nvPr>
        </p:nvGraphicFramePr>
        <p:xfrm>
          <a:off x="6014695" y="1187598"/>
          <a:ext cx="107156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2" name="Уравнение" r:id="rId7" imgW="482400" imgH="177480" progId="Equation.3">
                  <p:embed/>
                </p:oleObj>
              </mc:Choice>
              <mc:Fallback>
                <p:oleObj name="Уравнение" r:id="rId7" imgW="482400" imgH="177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4695" y="1187598"/>
                        <a:ext cx="1071563" cy="39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7" name="Объект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405705"/>
              </p:ext>
            </p:extLst>
          </p:nvPr>
        </p:nvGraphicFramePr>
        <p:xfrm>
          <a:off x="1581083" y="1719576"/>
          <a:ext cx="1789031" cy="470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3" name="Уравнение" r:id="rId9" imgW="787058" imgH="203112" progId="Equation.3">
                  <p:embed/>
                </p:oleObj>
              </mc:Choice>
              <mc:Fallback>
                <p:oleObj name="Уравнение" r:id="rId9" imgW="787058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083" y="1719576"/>
                        <a:ext cx="1789031" cy="4707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0" name="Объект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651689"/>
              </p:ext>
            </p:extLst>
          </p:nvPr>
        </p:nvGraphicFramePr>
        <p:xfrm>
          <a:off x="6533356" y="1741487"/>
          <a:ext cx="1306513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4" name="Уравнение" r:id="rId11" imgW="622080" imgH="215640" progId="Equation.3">
                  <p:embed/>
                </p:oleObj>
              </mc:Choice>
              <mc:Fallback>
                <p:oleObj name="Уравнение" r:id="rId11" imgW="622080" imgH="215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3356" y="1741487"/>
                        <a:ext cx="1306513" cy="4492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3" name="Объект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386410"/>
              </p:ext>
            </p:extLst>
          </p:nvPr>
        </p:nvGraphicFramePr>
        <p:xfrm>
          <a:off x="186338" y="2389855"/>
          <a:ext cx="1894102" cy="485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5" name="Уравнение" r:id="rId13" imgW="889000" imgH="228600" progId="Equation.3">
                  <p:embed/>
                </p:oleObj>
              </mc:Choice>
              <mc:Fallback>
                <p:oleObj name="Уравнение" r:id="rId13" imgW="88900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38" y="2389855"/>
                        <a:ext cx="1894102" cy="4853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Прямоугольник 66"/>
          <p:cNvSpPr/>
          <p:nvPr/>
        </p:nvSpPr>
        <p:spPr>
          <a:xfrm>
            <a:off x="2080440" y="2452443"/>
            <a:ext cx="72440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имеет не более одного решения, причем если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–решение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этого уравнения, то при </a:t>
            </a:r>
            <a:endParaRPr lang="ru-RU" sz="2400" dirty="0"/>
          </a:p>
        </p:txBody>
      </p:sp>
      <p:sp>
        <p:nvSpPr>
          <p:cNvPr id="7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3" name="Объект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8938282"/>
              </p:ext>
            </p:extLst>
          </p:nvPr>
        </p:nvGraphicFramePr>
        <p:xfrm>
          <a:off x="6570758" y="2875177"/>
          <a:ext cx="1394552" cy="336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6" name="Уравнение" r:id="rId15" imgW="723272" imgH="177646" progId="Equation.3">
                  <p:embed/>
                </p:oleObj>
              </mc:Choice>
              <mc:Fallback>
                <p:oleObj name="Уравнение" r:id="rId15" imgW="723272" imgH="177646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0758" y="2875177"/>
                        <a:ext cx="1394552" cy="3364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8" name="Объект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899177"/>
              </p:ext>
            </p:extLst>
          </p:nvPr>
        </p:nvGraphicFramePr>
        <p:xfrm>
          <a:off x="3765336" y="3540561"/>
          <a:ext cx="18351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7" name="Уравнение" r:id="rId17" imgW="927000" imgH="228600" progId="Equation.3">
                  <p:embed/>
                </p:oleObj>
              </mc:Choice>
              <mc:Fallback>
                <p:oleObj name="Уравнение" r:id="rId17" imgW="927000" imgH="2286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336" y="3540561"/>
                        <a:ext cx="1835150" cy="452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Прямоугольник 78"/>
          <p:cNvSpPr/>
          <p:nvPr/>
        </p:nvSpPr>
        <p:spPr>
          <a:xfrm>
            <a:off x="681428" y="4191985"/>
            <a:ext cx="53754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 решением данного неравенства будет </a:t>
            </a:r>
            <a:endParaRPr lang="ru-RU" sz="2400" dirty="0"/>
          </a:p>
        </p:txBody>
      </p:sp>
      <p:sp>
        <p:nvSpPr>
          <p:cNvPr id="8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" name="Объект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466561"/>
              </p:ext>
            </p:extLst>
          </p:nvPr>
        </p:nvGraphicFramePr>
        <p:xfrm>
          <a:off x="5997575" y="4250119"/>
          <a:ext cx="8540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8" name="Уравнение" r:id="rId19" imgW="393480" imgH="164880" progId="Equation.3">
                  <p:embed/>
                </p:oleObj>
              </mc:Choice>
              <mc:Fallback>
                <p:oleObj name="Уравнение" r:id="rId19" imgW="393480" imgH="1648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7575" y="4250119"/>
                        <a:ext cx="854075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Прямоугольник 86"/>
          <p:cNvSpPr/>
          <p:nvPr/>
        </p:nvSpPr>
        <p:spPr>
          <a:xfrm>
            <a:off x="3424366" y="1728652"/>
            <a:ext cx="3289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</a:rPr>
              <a:t>м</a:t>
            </a:r>
            <a:r>
              <a:rPr lang="ru-RU" sz="2400" dirty="0" smtClean="0">
                <a:latin typeface="Times New Roman" panose="02020603050405020304" pitchFamily="18" charset="0"/>
              </a:rPr>
              <a:t>онотонно убывает на  </a:t>
            </a:r>
            <a:endParaRPr lang="ru-RU" sz="2400" dirty="0"/>
          </a:p>
        </p:txBody>
      </p:sp>
      <p:sp>
        <p:nvSpPr>
          <p:cNvPr id="8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4" name="Объект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79024"/>
              </p:ext>
            </p:extLst>
          </p:nvPr>
        </p:nvGraphicFramePr>
        <p:xfrm>
          <a:off x="3651250" y="5741988"/>
          <a:ext cx="8842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9" name="Уравнение" r:id="rId21" imgW="380880" imgH="177480" progId="Equation.3">
                  <p:embed/>
                </p:oleObj>
              </mc:Choice>
              <mc:Fallback>
                <p:oleObj name="Уравнение" r:id="rId21" imgW="380880" imgH="17748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5741988"/>
                        <a:ext cx="884238" cy="406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9093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/>
      <p:bldP spid="45" grpId="0"/>
      <p:bldP spid="74" grpId="0"/>
      <p:bldP spid="82" grpId="0"/>
      <p:bldP spid="67" grpId="0"/>
      <p:bldP spid="79" grpId="0"/>
      <p:bldP spid="8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6" y="103369"/>
            <a:ext cx="6246376" cy="942777"/>
          </a:xfrm>
          <a:solidFill>
            <a:srgbClr val="FFFFCC"/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sz="1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6" name="Прямоугольник 10255"/>
          <p:cNvSpPr/>
          <p:nvPr/>
        </p:nvSpPr>
        <p:spPr>
          <a:xfrm>
            <a:off x="2445296" y="5718750"/>
            <a:ext cx="1320040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370" algn="ctr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" name="Объект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613805"/>
              </p:ext>
            </p:extLst>
          </p:nvPr>
        </p:nvGraphicFramePr>
        <p:xfrm>
          <a:off x="756986" y="129477"/>
          <a:ext cx="5667626" cy="88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5" name="Уравнение" r:id="rId3" imgW="2540000" imgH="393700" progId="Equation.3">
                  <p:embed/>
                </p:oleObj>
              </mc:Choice>
              <mc:Fallback>
                <p:oleObj name="Уравнение" r:id="rId3" imgW="25400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986" y="129477"/>
                        <a:ext cx="5667626" cy="886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Прямоугольник 64"/>
          <p:cNvSpPr/>
          <p:nvPr/>
        </p:nvSpPr>
        <p:spPr>
          <a:xfrm>
            <a:off x="231124" y="1240041"/>
            <a:ext cx="87333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Левая часть неравенства представляет собой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функцию</a:t>
            </a:r>
          </a:p>
          <a:p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монотонно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убывающую на отрезке</a:t>
            </a:r>
            <a:endParaRPr lang="ru-RU" sz="2400" dirty="0"/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" name="Объект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236784"/>
              </p:ext>
            </p:extLst>
          </p:nvPr>
        </p:nvGraphicFramePr>
        <p:xfrm>
          <a:off x="6889750" y="2260600"/>
          <a:ext cx="1319213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6" name="Уравнение" r:id="rId5" imgW="774360" imgH="457200" progId="Equation.3">
                  <p:embed/>
                </p:oleObj>
              </mc:Choice>
              <mc:Fallback>
                <p:oleObj name="Уравнение" r:id="rId5" imgW="77436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0" y="2260600"/>
                        <a:ext cx="1319213" cy="7826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5" name="Rectangle 8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6" name="Объект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211141"/>
              </p:ext>
            </p:extLst>
          </p:nvPr>
        </p:nvGraphicFramePr>
        <p:xfrm>
          <a:off x="1187623" y="1688696"/>
          <a:ext cx="5622347" cy="515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7" name="Уравнение" r:id="rId7" imgW="2666880" imgH="241200" progId="Equation.3">
                  <p:embed/>
                </p:oleObj>
              </mc:Choice>
              <mc:Fallback>
                <p:oleObj name="Уравнение" r:id="rId7" imgW="2666880" imgH="24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3" y="1688696"/>
                        <a:ext cx="5622347" cy="5153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9" name="Объект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572028"/>
              </p:ext>
            </p:extLst>
          </p:nvPr>
        </p:nvGraphicFramePr>
        <p:xfrm>
          <a:off x="1891792" y="2907137"/>
          <a:ext cx="1384064" cy="782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8" name="Уравнение" r:id="rId9" imgW="698197" imgH="393529" progId="Equation.3">
                  <p:embed/>
                </p:oleObj>
              </mc:Choice>
              <mc:Fallback>
                <p:oleObj name="Уравнение" r:id="rId9" imgW="698197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792" y="2907137"/>
                        <a:ext cx="1384064" cy="7828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Прямоугольник 89"/>
          <p:cNvSpPr/>
          <p:nvPr/>
        </p:nvSpPr>
        <p:spPr>
          <a:xfrm>
            <a:off x="3275856" y="3043238"/>
            <a:ext cx="5542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имеет не более одного корня. </a:t>
            </a:r>
            <a:endParaRPr lang="ru-RU" sz="2400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194313" y="3080970"/>
            <a:ext cx="17141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Уравнение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3" name="Объект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583991"/>
              </p:ext>
            </p:extLst>
          </p:nvPr>
        </p:nvGraphicFramePr>
        <p:xfrm>
          <a:off x="2310011" y="3823275"/>
          <a:ext cx="792162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9" name="Уравнение" r:id="rId11" imgW="380880" imgH="393480" progId="Equation.3">
                  <p:embed/>
                </p:oleObj>
              </mc:Choice>
              <mc:Fallback>
                <p:oleObj name="Уравнение" r:id="rId11" imgW="380880" imgH="393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011" y="3823275"/>
                        <a:ext cx="792162" cy="819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Прямоугольник 93"/>
          <p:cNvSpPr/>
          <p:nvPr/>
        </p:nvSpPr>
        <p:spPr>
          <a:xfrm>
            <a:off x="3275856" y="4048184"/>
            <a:ext cx="35300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корень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этого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уравнения.</a:t>
            </a:r>
            <a:endParaRPr lang="ru-RU" sz="2400" dirty="0"/>
          </a:p>
        </p:txBody>
      </p:sp>
      <p:sp>
        <p:nvSpPr>
          <p:cNvPr id="9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1" name="Объект 102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1911672"/>
              </p:ext>
            </p:extLst>
          </p:nvPr>
        </p:nvGraphicFramePr>
        <p:xfrm>
          <a:off x="3672706" y="5601040"/>
          <a:ext cx="1368152" cy="752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" name="Уравнение" r:id="rId13" imgW="761669" imgH="418918" progId="Equation.3">
                  <p:embed/>
                </p:oleObj>
              </mc:Choice>
              <mc:Fallback>
                <p:oleObj name="Уравнение" r:id="rId13" imgW="761669" imgH="418918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2706" y="5601040"/>
                        <a:ext cx="1368152" cy="7524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363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/>
      <p:bldP spid="65" grpId="0"/>
      <p:bldP spid="90" grpId="0"/>
      <p:bldP spid="91" grpId="0"/>
      <p:bldP spid="9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5" name="Rectangle 8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3229599" y="2675374"/>
            <a:ext cx="29896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Решений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нет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52792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5" name="Rectangle 8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189189"/>
              </p:ext>
            </p:extLst>
          </p:nvPr>
        </p:nvGraphicFramePr>
        <p:xfrm>
          <a:off x="3347864" y="2708920"/>
          <a:ext cx="2174704" cy="664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5" name="Уравнение" r:id="rId3" imgW="571004" imgH="177646" progId="Equation.3">
                  <p:embed/>
                </p:oleObj>
              </mc:Choice>
              <mc:Fallback>
                <p:oleObj name="Уравнение" r:id="rId3" imgW="571004" imgH="17764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708920"/>
                        <a:ext cx="2174704" cy="6644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926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Управляющая кнопка: возврат 12">
            <a:hlinkClick r:id="" action="ppaction://hlinkshowjump?jump=lastslideviewed" highlightClick="1"/>
          </p:cNvPr>
          <p:cNvSpPr/>
          <p:nvPr/>
        </p:nvSpPr>
        <p:spPr>
          <a:xfrm>
            <a:off x="8532440" y="6309320"/>
            <a:ext cx="432048" cy="32233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5" name="Rectangle 8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732436"/>
              </p:ext>
            </p:extLst>
          </p:nvPr>
        </p:nvGraphicFramePr>
        <p:xfrm>
          <a:off x="3563888" y="2492896"/>
          <a:ext cx="2218472" cy="107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Уравнение" r:id="rId3" imgW="355138" imgH="177569" progId="Equation.3">
                  <p:embed/>
                </p:oleObj>
              </mc:Choice>
              <mc:Fallback>
                <p:oleObj name="Уравнение" r:id="rId3" imgW="355138" imgH="17756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492896"/>
                        <a:ext cx="2218472" cy="1079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31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79512" y="324037"/>
            <a:ext cx="4176464" cy="432048"/>
          </a:xfrm>
          <a:solidFill>
            <a:srgbClr val="FFFFC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называется функцией?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79512" y="912252"/>
            <a:ext cx="7992888" cy="1796668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dirty="0" smtClean="0"/>
              <a:t>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каждому числу x из множества чисел X в силу некоторого закона f поставлено в соответствие единственное число y. Тогда говорят, что </a:t>
            </a:r>
            <a:r>
              <a:rPr lang="ru-RU" sz="20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задана </a:t>
            </a:r>
            <a:r>
              <a:rPr lang="ru-RU" sz="20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 </a:t>
            </a:r>
            <a:r>
              <a:rPr lang="en-US" sz="20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f (x)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определенная на множестве X; при этом x называют независимой переменной или аргументом, а переменную y – зависимой переменной.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4564635" y="3284984"/>
            <a:ext cx="4320480" cy="821269"/>
          </a:xfrm>
          <a:solidFill>
            <a:srgbClr val="FFFFCC"/>
          </a:solidFill>
          <a:ln w="12700">
            <a:solidFill>
              <a:schemeClr val="accent6">
                <a:lumMod val="25000"/>
              </a:schemeClr>
            </a:solidFill>
          </a:ln>
        </p:spPr>
        <p:txBody>
          <a:bodyPr/>
          <a:lstStyle/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свойства функций вам известны?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1476164" y="4221088"/>
            <a:ext cx="7415807" cy="2300724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определения функции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значений (область изменения).Ограниченность функции. </a:t>
            </a:r>
          </a:p>
          <a:p>
            <a:pPr marL="4572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Возрастание, убывание функции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Свойство монотонности функции.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Четность, нечетность функции. </a:t>
            </a:r>
          </a:p>
          <a:p>
            <a:pPr marL="4572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Периодичность функции. 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1986623" cy="172112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86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build="p" animBg="1"/>
      <p:bldP spid="3" grpId="0" build="p" animBg="1"/>
      <p:bldP spid="4" grpId="0" uiExpand="1" build="p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096551"/>
              </p:ext>
            </p:extLst>
          </p:nvPr>
        </p:nvGraphicFramePr>
        <p:xfrm>
          <a:off x="611560" y="692696"/>
          <a:ext cx="7776864" cy="5400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62974"/>
                <a:gridCol w="6313890"/>
              </a:tblGrid>
              <a:tr h="135015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Исследование области определения (ОДЗ) функций, входящих в уравнение или неравенство функций.</a:t>
                      </a:r>
                      <a:endParaRPr lang="ru-RU" sz="2400" b="1" dirty="0">
                        <a:solidFill>
                          <a:schemeClr val="accent6">
                            <a:lumMod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35015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Пример 1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35015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Пример 2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35015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  <a:hlinkClick r:id="rId5" action="ppaction://hlinksldjump"/>
                        </a:rPr>
                        <a:t>Пример 3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102138"/>
              </p:ext>
            </p:extLst>
          </p:nvPr>
        </p:nvGraphicFramePr>
        <p:xfrm>
          <a:off x="2915815" y="2420888"/>
          <a:ext cx="3927709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Формула" r:id="rId6" imgW="1524000" imgH="279400" progId="Equation.3">
                  <p:embed/>
                </p:oleObj>
              </mc:Choice>
              <mc:Fallback>
                <p:oleObj name="Формула" r:id="rId6" imgW="1524000" imgH="279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5" y="2420888"/>
                        <a:ext cx="3927709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0612"/>
              </p:ext>
            </p:extLst>
          </p:nvPr>
        </p:nvGraphicFramePr>
        <p:xfrm>
          <a:off x="3491879" y="3645024"/>
          <a:ext cx="3220719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Формула" r:id="rId8" imgW="1040948" imgH="279279" progId="Equation.3">
                  <p:embed/>
                </p:oleObj>
              </mc:Choice>
              <mc:Fallback>
                <p:oleObj name="Формула" r:id="rId8" imgW="1040948" imgH="27927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79" y="3645024"/>
                        <a:ext cx="3220719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429036"/>
              </p:ext>
            </p:extLst>
          </p:nvPr>
        </p:nvGraphicFramePr>
        <p:xfrm>
          <a:off x="2339752" y="5085184"/>
          <a:ext cx="5851231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Формула" r:id="rId10" imgW="2908300" imgH="393700" progId="Equation.3">
                  <p:embed/>
                </p:oleObj>
              </mc:Choice>
              <mc:Fallback>
                <p:oleObj name="Формула" r:id="rId10" imgW="2908300" imgH="393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085184"/>
                        <a:ext cx="5851231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844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580129"/>
              </p:ext>
            </p:extLst>
          </p:nvPr>
        </p:nvGraphicFramePr>
        <p:xfrm>
          <a:off x="683568" y="620688"/>
          <a:ext cx="7776864" cy="5400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62974"/>
                <a:gridCol w="6313890"/>
              </a:tblGrid>
              <a:tr h="135015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Свойство ограниченности.</a:t>
                      </a:r>
                      <a:endParaRPr lang="ru-RU" sz="2400" b="1" dirty="0">
                        <a:solidFill>
                          <a:schemeClr val="accent6">
                            <a:lumMod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35015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Пример 4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35015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Пример 5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35015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  <a:hlinkClick r:id="rId5" action="ppaction://hlinksldjump"/>
                        </a:rPr>
                        <a:t>Пример 6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59832" y="3807626"/>
            <a:ext cx="106350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3203847" y="5085183"/>
            <a:ext cx="157560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0138"/>
              </p:ext>
            </p:extLst>
          </p:nvPr>
        </p:nvGraphicFramePr>
        <p:xfrm>
          <a:off x="3203848" y="5085185"/>
          <a:ext cx="3600400" cy="462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4" name="Уравнение" r:id="rId6" imgW="1548728" imgH="203112" progId="Equation.3">
                  <p:embed/>
                </p:oleObj>
              </mc:Choice>
              <mc:Fallback>
                <p:oleObj name="Уравнение" r:id="rId6" imgW="1548728" imgH="203112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5085185"/>
                        <a:ext cx="3600400" cy="462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2411760" y="3683033"/>
            <a:ext cx="8137634" cy="60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56865"/>
              </p:ext>
            </p:extLst>
          </p:nvPr>
        </p:nvGraphicFramePr>
        <p:xfrm>
          <a:off x="2250749" y="2319905"/>
          <a:ext cx="6206437" cy="537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5" name="Уравнение" r:id="rId8" imgW="2895600" imgH="254000" progId="Equation.3">
                  <p:embed/>
                </p:oleObj>
              </mc:Choice>
              <mc:Fallback>
                <p:oleObj name="Уравнение" r:id="rId8" imgW="2895600" imgH="2540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0749" y="2319905"/>
                        <a:ext cx="6206437" cy="5376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1"/>
          <p:cNvSpPr>
            <a:spLocks noChangeArrowheads="1"/>
          </p:cNvSpPr>
          <p:nvPr/>
        </p:nvSpPr>
        <p:spPr bwMode="auto">
          <a:xfrm flipV="1">
            <a:off x="3064002" y="3994142"/>
            <a:ext cx="1781367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993219"/>
              </p:ext>
            </p:extLst>
          </p:nvPr>
        </p:nvGraphicFramePr>
        <p:xfrm>
          <a:off x="2441780" y="3719965"/>
          <a:ext cx="5446759" cy="5027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Уравнение" r:id="rId10" imgW="2476500" imgH="228600" progId="Equation.3">
                  <p:embed/>
                </p:oleObj>
              </mc:Choice>
              <mc:Fallback>
                <p:oleObj name="Уравнение" r:id="rId10" imgW="2476500" imgH="2286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780" y="3719965"/>
                        <a:ext cx="5446759" cy="5027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008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613050"/>
              </p:ext>
            </p:extLst>
          </p:nvPr>
        </p:nvGraphicFramePr>
        <p:xfrm>
          <a:off x="683568" y="1065636"/>
          <a:ext cx="7776864" cy="439445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62974"/>
                <a:gridCol w="6313890"/>
              </a:tblGrid>
              <a:tr h="134289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Метод оценок.</a:t>
                      </a:r>
                      <a:endParaRPr lang="ru-RU" sz="2400" b="1" dirty="0">
                        <a:solidFill>
                          <a:schemeClr val="accent6">
                            <a:lumMod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363795"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342898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Пример 7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342898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Пример 8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59832" y="3807626"/>
            <a:ext cx="106350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3203847" y="5085183"/>
            <a:ext cx="157560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2411760" y="3683033"/>
            <a:ext cx="8137634" cy="60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 flipV="1">
            <a:off x="3064002" y="3994142"/>
            <a:ext cx="1781367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7504" y="1849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860414"/>
              </p:ext>
            </p:extLst>
          </p:nvPr>
        </p:nvGraphicFramePr>
        <p:xfrm>
          <a:off x="2627784" y="3053063"/>
          <a:ext cx="4332263" cy="705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Уравнение" r:id="rId5" imgW="1536033" imgH="253890" progId="Equation.3">
                  <p:embed/>
                </p:oleObj>
              </mc:Choice>
              <mc:Fallback>
                <p:oleObj name="Уравнение" r:id="rId5" imgW="1536033" imgH="25389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053063"/>
                        <a:ext cx="4332263" cy="7056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6789283"/>
              </p:ext>
            </p:extLst>
          </p:nvPr>
        </p:nvGraphicFramePr>
        <p:xfrm>
          <a:off x="2771800" y="4391236"/>
          <a:ext cx="3567520" cy="621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Уравнение" r:id="rId7" imgW="1308100" imgH="228600" progId="Equation.3">
                  <p:embed/>
                </p:oleObj>
              </mc:Choice>
              <mc:Fallback>
                <p:oleObj name="Уравнение" r:id="rId7" imgW="13081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391236"/>
                        <a:ext cx="3567520" cy="6219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317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259405"/>
              </p:ext>
            </p:extLst>
          </p:nvPr>
        </p:nvGraphicFramePr>
        <p:xfrm>
          <a:off x="683568" y="620688"/>
          <a:ext cx="7776864" cy="5400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62974"/>
                <a:gridCol w="6313890"/>
              </a:tblGrid>
              <a:tr h="135015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Свойство монотонности.</a:t>
                      </a:r>
                      <a:endParaRPr lang="ru-RU" sz="2400" b="1" dirty="0">
                        <a:solidFill>
                          <a:schemeClr val="accent6">
                            <a:lumMod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35015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Пример 9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35015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Пример 10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35015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  <a:hlinkClick r:id="rId5" action="ppaction://hlinksldjump"/>
                        </a:rPr>
                        <a:t>Пример 11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59832" y="3807626"/>
            <a:ext cx="106350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3203847" y="5085183"/>
            <a:ext cx="157560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2411760" y="3683033"/>
            <a:ext cx="8137634" cy="60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 flipV="1">
            <a:off x="3064002" y="3994142"/>
            <a:ext cx="1781367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7504" y="1849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202701"/>
              </p:ext>
            </p:extLst>
          </p:nvPr>
        </p:nvGraphicFramePr>
        <p:xfrm>
          <a:off x="2915816" y="2329102"/>
          <a:ext cx="3658536" cy="535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Уравнение" r:id="rId6" imgW="1562100" imgH="228600" progId="Equation.3">
                  <p:embed/>
                </p:oleObj>
              </mc:Choice>
              <mc:Fallback>
                <p:oleObj name="Уравнение" r:id="rId6" imgW="15621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329102"/>
                        <a:ext cx="3658536" cy="5353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6561748"/>
              </p:ext>
            </p:extLst>
          </p:nvPr>
        </p:nvGraphicFramePr>
        <p:xfrm>
          <a:off x="3419394" y="3662720"/>
          <a:ext cx="2592766" cy="64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1" name="Уравнение" r:id="rId8" imgW="914400" imgH="228600" progId="Equation.3">
                  <p:embed/>
                </p:oleObj>
              </mc:Choice>
              <mc:Fallback>
                <p:oleObj name="Уравнение" r:id="rId8" imgW="9144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394" y="3662720"/>
                        <a:ext cx="2592766" cy="6481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570116"/>
              </p:ext>
            </p:extLst>
          </p:nvPr>
        </p:nvGraphicFramePr>
        <p:xfrm>
          <a:off x="2434072" y="4869160"/>
          <a:ext cx="5495651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Уравнение" r:id="rId10" imgW="2527200" imgH="393480" progId="Equation.3">
                  <p:embed/>
                </p:oleObj>
              </mc:Choice>
              <mc:Fallback>
                <p:oleObj name="Уравнение" r:id="rId10" imgW="25272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4072" y="4869160"/>
                        <a:ext cx="5495651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914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59832" y="3807626"/>
            <a:ext cx="106350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3203847" y="5085183"/>
            <a:ext cx="157560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2411760" y="3683033"/>
            <a:ext cx="8137634" cy="60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 flipV="1">
            <a:off x="3064002" y="3994142"/>
            <a:ext cx="1781367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7504" y="1849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874451"/>
              </p:ext>
            </p:extLst>
          </p:nvPr>
        </p:nvGraphicFramePr>
        <p:xfrm>
          <a:off x="611560" y="397593"/>
          <a:ext cx="7920880" cy="620604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84176"/>
                <a:gridCol w="6336704"/>
              </a:tblGrid>
              <a:tr h="108387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8B7B7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Задания группам.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E8B7B7">
                            <a:lumMod val="2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510683">
                <a:tc>
                  <a:txBody>
                    <a:bodyPr/>
                    <a:lstStyle/>
                    <a:p>
                      <a:pPr algn="ctr"/>
                      <a:r>
                        <a:rPr lang="ru-RU" sz="2400" b="1" u="non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 группа</a:t>
                      </a:r>
                      <a:endParaRPr lang="ru-RU" sz="2400" u="none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Решить уравнение </a:t>
                      </a:r>
                    </a:p>
                    <a:p>
                      <a:endParaRPr lang="ru-RU" sz="2400" dirty="0" smtClean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r>
                        <a:rPr lang="ru-RU" sz="2400" baseline="0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aseline="0" dirty="0" smtClean="0">
                          <a:effectLst/>
                          <a:latin typeface="+mn-lt"/>
                        </a:rPr>
                        <a:t>                                              </a:t>
                      </a:r>
                    </a:p>
                    <a:p>
                      <a:r>
                        <a:rPr lang="ru-RU" sz="2400" i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</a:t>
                      </a:r>
                      <a:r>
                        <a:rPr lang="ru-RU" sz="2400" i="1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Ответ</a:t>
                      </a:r>
                      <a:endParaRPr lang="ru-RU" sz="2400" i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612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none" kern="1200" noProof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2 группа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Решить неравенство </a:t>
                      </a:r>
                    </a:p>
                    <a:p>
                      <a:endParaRPr lang="ru-RU" sz="2400" dirty="0" smtClean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endParaRPr lang="ru-RU" sz="2400" dirty="0" smtClean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                                                               </a:t>
                      </a:r>
                      <a:r>
                        <a:rPr lang="ru-RU" sz="2400" i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sldjump"/>
                        </a:rPr>
                        <a:t>Ответ</a:t>
                      </a:r>
                      <a:endParaRPr lang="ru-RU" sz="2400" i="1" dirty="0" smtClean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8064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none" kern="1200" noProof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3 группа</a:t>
                      </a:r>
                      <a:endParaRPr lang="ru-RU" sz="2400" b="1" u="none" kern="1200" noProof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Решить неравенство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</a:p>
                    <a:p>
                      <a:endParaRPr lang="ru-RU" sz="1800" dirty="0" smtClean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endParaRPr lang="ru-RU" sz="1800" dirty="0" smtClean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endParaRPr lang="ru-RU" sz="1800" dirty="0" smtClean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</a:rPr>
                        <a:t>                                                                                      </a:t>
                      </a:r>
                      <a:r>
                        <a:rPr kumimoji="0" lang="ru-RU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5" action="ppaction://hlinksldjump"/>
                        </a:rPr>
                        <a:t>Ответ</a:t>
                      </a:r>
                      <a:endParaRPr kumimoji="0" lang="ru-RU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770811"/>
              </p:ext>
            </p:extLst>
          </p:nvPr>
        </p:nvGraphicFramePr>
        <p:xfrm>
          <a:off x="2771800" y="1924920"/>
          <a:ext cx="4824536" cy="5857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0" name="Уравнение" r:id="rId6" imgW="1879600" imgH="228600" progId="Equation.3">
                  <p:embed/>
                </p:oleObj>
              </mc:Choice>
              <mc:Fallback>
                <p:oleObj name="Уравнение" r:id="rId6" imgW="18796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924920"/>
                        <a:ext cx="4824536" cy="5857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6769536"/>
              </p:ext>
            </p:extLst>
          </p:nvPr>
        </p:nvGraphicFramePr>
        <p:xfrm>
          <a:off x="3997315" y="3320370"/>
          <a:ext cx="2452836" cy="673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1" name="Уравнение" r:id="rId8" imgW="1028700" imgH="279400" progId="Equation.3">
                  <p:embed/>
                </p:oleObj>
              </mc:Choice>
              <mc:Fallback>
                <p:oleObj name="Уравнение" r:id="rId8" imgW="1028700" imgH="279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315" y="3320370"/>
                        <a:ext cx="2452836" cy="6737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9774039"/>
              </p:ext>
            </p:extLst>
          </p:nvPr>
        </p:nvGraphicFramePr>
        <p:xfrm>
          <a:off x="4211960" y="5177636"/>
          <a:ext cx="2452836" cy="499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2" name="Уравнение" r:id="rId10" imgW="1016000" imgH="203200" progId="Equation.3">
                  <p:embed/>
                </p:oleObj>
              </mc:Choice>
              <mc:Fallback>
                <p:oleObj name="Уравнение" r:id="rId10" imgW="1016000" imgH="203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5177636"/>
                        <a:ext cx="2452836" cy="4997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72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59832" y="3807626"/>
            <a:ext cx="106350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3203847" y="5085183"/>
            <a:ext cx="157560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2411760" y="3683033"/>
            <a:ext cx="8137634" cy="60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 flipV="1">
            <a:off x="3064002" y="3994142"/>
            <a:ext cx="1781367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7504" y="1849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620688"/>
            <a:ext cx="82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" algn="just">
              <a:spcAft>
                <a:spcPts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Подведём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итоги сегодняшнего занятия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9370" algn="just">
              <a:spcAft>
                <a:spcPts val="0"/>
              </a:spcAft>
            </a:pPr>
            <a:endParaRPr lang="ru-RU" sz="28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Какие неравенства мы сегодня рассматривали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lvl="0" algn="just">
              <a:spcAft>
                <a:spcPts val="0"/>
              </a:spcAft>
            </a:pPr>
            <a:endParaRPr lang="ru-RU" sz="2800" b="1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2)Какими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алгоритмами мы пользовались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lvl="0" algn="just">
              <a:spcAft>
                <a:spcPts val="0"/>
              </a:spcAft>
            </a:pPr>
            <a:endParaRPr lang="ru-RU" sz="2800" b="1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3)Какие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затруднения у вас вызвали эти методы? В чём они выражались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lvl="0" algn="just">
              <a:spcAft>
                <a:spcPts val="0"/>
              </a:spcAft>
            </a:pPr>
            <a:endParaRPr lang="ru-RU" sz="2800" b="1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4)А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чем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понравились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эти методы? Как вы думаете в чём их плюсы, а в чём - минусы?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36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нестандартные методы" id="{4180217F-B100-46A1-8F1B-4F010BECCB91}" vid="{5BA873B2-3DEE-4E4E-9E8B-5DE4321D0D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Нестандартные методы решения уравнений и неравенств</Template>
  <TotalTime>0</TotalTime>
  <Words>410</Words>
  <Application>Microsoft Office PowerPoint</Application>
  <PresentationFormat>Экран (4:3)</PresentationFormat>
  <Paragraphs>112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Воздушный поток</vt:lpstr>
      <vt:lpstr>Формула</vt:lpstr>
      <vt:lpstr>Уравнение</vt:lpstr>
      <vt:lpstr>Использование свойств функций при решении уравнений и неравенств</vt:lpstr>
      <vt:lpstr>«Правильному применению методов можно научиться только применяя их на разнообразных примерах»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свойств функций при решении уравнений и неравенств</dc:title>
  <dc:creator>Эви Курылева</dc:creator>
  <cp:lastModifiedBy>User</cp:lastModifiedBy>
  <cp:revision>1</cp:revision>
  <dcterms:created xsi:type="dcterms:W3CDTF">2016-02-12T18:01:57Z</dcterms:created>
  <dcterms:modified xsi:type="dcterms:W3CDTF">2016-03-19T08:25:32Z</dcterms:modified>
</cp:coreProperties>
</file>