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1" r:id="rId2"/>
    <p:sldId id="272" r:id="rId3"/>
    <p:sldId id="260" r:id="rId4"/>
    <p:sldId id="259" r:id="rId5"/>
    <p:sldId id="257" r:id="rId6"/>
    <p:sldId id="261" r:id="rId7"/>
    <p:sldId id="262" r:id="rId8"/>
    <p:sldId id="263" r:id="rId9"/>
    <p:sldId id="264" r:id="rId10"/>
    <p:sldId id="266" r:id="rId11"/>
    <p:sldId id="267" r:id="rId12"/>
    <p:sldId id="269" r:id="rId13"/>
    <p:sldId id="274" r:id="rId14"/>
    <p:sldId id="277" r:id="rId15"/>
    <p:sldId id="275" r:id="rId16"/>
    <p:sldId id="270" r:id="rId17"/>
    <p:sldId id="273" r:id="rId18"/>
    <p:sldId id="268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00"/>
    <a:srgbClr val="8080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A592437-4742-477D-816B-441BB838A022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B2EE4FD-C83E-46D9-9112-E7840634F23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2437-4742-477D-816B-441BB838A022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E4FD-C83E-46D9-9112-E7840634F2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2437-4742-477D-816B-441BB838A022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E4FD-C83E-46D9-9112-E7840634F2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A592437-4742-477D-816B-441BB838A022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B2EE4FD-C83E-46D9-9112-E7840634F23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A592437-4742-477D-816B-441BB838A022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B2EE4FD-C83E-46D9-9112-E7840634F23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2437-4742-477D-816B-441BB838A022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E4FD-C83E-46D9-9112-E7840634F23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2437-4742-477D-816B-441BB838A022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E4FD-C83E-46D9-9112-E7840634F23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A592437-4742-477D-816B-441BB838A022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B2EE4FD-C83E-46D9-9112-E7840634F23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2437-4742-477D-816B-441BB838A022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E4FD-C83E-46D9-9112-E7840634F2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A592437-4742-477D-816B-441BB838A022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B2EE4FD-C83E-46D9-9112-E7840634F235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A592437-4742-477D-816B-441BB838A022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B2EE4FD-C83E-46D9-9112-E7840634F235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A592437-4742-477D-816B-441BB838A022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B2EE4FD-C83E-46D9-9112-E7840634F23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8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Проверяем    домашнее     задание:</a:t>
            </a:r>
            <a:endParaRPr lang="ru-RU" sz="4400" dirty="0">
              <a:solidFill>
                <a:schemeClr val="accent3">
                  <a:lumMod val="75000"/>
                </a:schemeClr>
              </a:solidFill>
              <a:latin typeface="Monotype Corsiva" pitchFamily="66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3445165"/>
              </p:ext>
            </p:extLst>
          </p:nvPr>
        </p:nvGraphicFramePr>
        <p:xfrm>
          <a:off x="2843808" y="1772816"/>
          <a:ext cx="5472607" cy="43569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Формула" r:id="rId3" imgW="2616120" imgH="2082600" progId="Equation.3">
                  <p:embed/>
                </p:oleObj>
              </mc:Choice>
              <mc:Fallback>
                <p:oleObj name="Формула" r:id="rId3" imgW="2616120" imgH="2082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43808" y="1772816"/>
                        <a:ext cx="5472607" cy="43569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83568" y="1556792"/>
            <a:ext cx="16273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Monotype Corsiva" pitchFamily="66" charset="0"/>
              </a:rPr>
              <a:t>№125(а)</a:t>
            </a:r>
            <a:endParaRPr lang="ru-RU" sz="3600" dirty="0"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176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      Проверь     себя </a:t>
            </a:r>
            <a:endParaRPr lang="ru-RU" sz="4800" dirty="0">
              <a:solidFill>
                <a:schemeClr val="accent3">
                  <a:lumMod val="75000"/>
                </a:schemeClr>
              </a:solidFill>
              <a:latin typeface="Monotype Corsiva" pitchFamily="66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8987497"/>
              </p:ext>
            </p:extLst>
          </p:nvPr>
        </p:nvGraphicFramePr>
        <p:xfrm>
          <a:off x="971600" y="1988840"/>
          <a:ext cx="7416824" cy="11582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808312"/>
                <a:gridCol w="864096"/>
                <a:gridCol w="936104"/>
                <a:gridCol w="864096"/>
                <a:gridCol w="792088"/>
                <a:gridCol w="11521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Monotype Corsiva" pitchFamily="66" charset="0"/>
                        </a:rPr>
                        <a:t> номер задания</a:t>
                      </a:r>
                      <a:endParaRPr lang="ru-RU" sz="3200" b="1" i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Monotype Corsiv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Monotype Corsiva" pitchFamily="66" charset="0"/>
                        </a:rPr>
                        <a:t> 1</a:t>
                      </a:r>
                      <a:endParaRPr lang="ru-RU" sz="3200" b="1" i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Monotype Corsiv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Monotype Corsiva" pitchFamily="66" charset="0"/>
                        </a:rPr>
                        <a:t>2</a:t>
                      </a:r>
                      <a:endParaRPr lang="ru-RU" sz="3200" b="1" i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Monotype Corsiv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Monotype Corsiva" pitchFamily="66" charset="0"/>
                        </a:rPr>
                        <a:t>3</a:t>
                      </a:r>
                      <a:endParaRPr lang="ru-RU" sz="3200" b="1" i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Monotype Corsiv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Monotype Corsiva" pitchFamily="66" charset="0"/>
                        </a:rPr>
                        <a:t>4</a:t>
                      </a:r>
                      <a:endParaRPr lang="ru-RU" sz="3200" b="1" i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Monotype Corsiv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Monotype Corsiva" pitchFamily="66" charset="0"/>
                        </a:rPr>
                        <a:t>5</a:t>
                      </a:r>
                      <a:endParaRPr lang="ru-RU" sz="3200" b="1" i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Monotype Corsiv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Monotype Corsiva" pitchFamily="66" charset="0"/>
                        </a:rPr>
                        <a:t>Ответ</a:t>
                      </a:r>
                      <a:r>
                        <a:rPr lang="ru-RU" sz="3200" b="1" i="1" baseline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Monotype Corsiva" pitchFamily="66" charset="0"/>
                        </a:rPr>
                        <a:t> </a:t>
                      </a:r>
                      <a:endParaRPr lang="ru-RU" sz="3200" b="1" i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Monotype Corsiv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Monotype Corsiva" pitchFamily="66" charset="0"/>
                        </a:rPr>
                        <a:t>3</a:t>
                      </a:r>
                      <a:endParaRPr lang="ru-RU" sz="3200" b="1" i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Monotype Corsiv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Monotype Corsiva" pitchFamily="66" charset="0"/>
                        </a:rPr>
                        <a:t>1</a:t>
                      </a:r>
                      <a:endParaRPr lang="ru-RU" sz="3200" b="1" i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Monotype Corsiv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Monotype Corsiva" pitchFamily="66" charset="0"/>
                        </a:rPr>
                        <a:t>3</a:t>
                      </a:r>
                      <a:endParaRPr lang="ru-RU" sz="3200" b="1" i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Monotype Corsiv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Monotype Corsiva" pitchFamily="66" charset="0"/>
                        </a:rPr>
                        <a:t>1</a:t>
                      </a:r>
                      <a:endParaRPr lang="ru-RU" sz="3200" b="1" i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Monotype Corsiv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Monotype Corsiva" pitchFamily="66" charset="0"/>
                        </a:rPr>
                        <a:t>1</a:t>
                      </a:r>
                      <a:endParaRPr lang="ru-RU" sz="3200" b="1" i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Monotype Corsiva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339752" y="908720"/>
            <a:ext cx="32447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Оцени     себя</a:t>
            </a:r>
            <a:endParaRPr lang="ru-RU" sz="4800" dirty="0">
              <a:solidFill>
                <a:schemeClr val="accent3">
                  <a:lumMod val="75000"/>
                </a:schemeClr>
              </a:solidFill>
              <a:latin typeface="Monotype Corsiva" pitchFamily="66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430802"/>
              </p:ext>
            </p:extLst>
          </p:nvPr>
        </p:nvGraphicFramePr>
        <p:xfrm>
          <a:off x="1259632" y="2132856"/>
          <a:ext cx="6840760" cy="11582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248472"/>
                <a:gridCol w="792088"/>
                <a:gridCol w="864096"/>
                <a:gridCol w="936104"/>
              </a:tblGrid>
              <a:tr h="543383"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Monotype Corsiva" pitchFamily="66" charset="0"/>
                        </a:rPr>
                        <a:t> кол – во верных заданий </a:t>
                      </a:r>
                      <a:endParaRPr lang="ru-RU" sz="3200" b="1" i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Monotype Corsiv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Monotype Corsiva" pitchFamily="66" charset="0"/>
                        </a:rPr>
                        <a:t> 5</a:t>
                      </a:r>
                      <a:endParaRPr lang="ru-RU" sz="3200" b="1" i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Monotype Corsiv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Monotype Corsiva" pitchFamily="66" charset="0"/>
                        </a:rPr>
                        <a:t>4</a:t>
                      </a:r>
                      <a:endParaRPr lang="ru-RU" sz="3200" b="1" i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Monotype Corsiv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Monotype Corsiva" pitchFamily="66" charset="0"/>
                        </a:rPr>
                        <a:t>3</a:t>
                      </a:r>
                      <a:endParaRPr lang="ru-RU" sz="3200" b="1" i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Monotype Corsiv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Monotype Corsiva" pitchFamily="66" charset="0"/>
                        </a:rPr>
                        <a:t>Оценка </a:t>
                      </a:r>
                      <a:endParaRPr lang="ru-RU" sz="3200" b="1" i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Monotype Corsiv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Monotype Corsiva" pitchFamily="66" charset="0"/>
                        </a:rPr>
                        <a:t>5</a:t>
                      </a:r>
                      <a:endParaRPr lang="ru-RU" sz="3200" b="1" i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Monotype Corsiv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Monotype Corsiva" pitchFamily="66" charset="0"/>
                        </a:rPr>
                        <a:t>4</a:t>
                      </a:r>
                      <a:endParaRPr lang="ru-RU" sz="3200" b="1" i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Monotype Corsiv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Monotype Corsiva" pitchFamily="66" charset="0"/>
                        </a:rPr>
                        <a:t>3</a:t>
                      </a:r>
                      <a:endParaRPr lang="ru-RU" sz="3200" b="1" i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Monotype Corsiva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2476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503" y="476672"/>
            <a:ext cx="8075240" cy="1143000"/>
          </a:xfrm>
        </p:spPr>
        <p:txBody>
          <a:bodyPr>
            <a:noAutofit/>
          </a:bodyPr>
          <a:lstStyle/>
          <a:p>
            <a:r>
              <a:rPr lang="ru-RU" sz="4400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Соотнеси      имена     с     их </a:t>
            </a:r>
            <a:br>
              <a:rPr lang="ru-RU" sz="4400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4400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 </a:t>
            </a:r>
            <a:r>
              <a:rPr lang="ru-RU" sz="4400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                переводами</a:t>
            </a:r>
            <a:endParaRPr lang="ru-RU" sz="4400" dirty="0">
              <a:solidFill>
                <a:schemeClr val="accent3">
                  <a:lumMod val="7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48740" y="1793140"/>
            <a:ext cx="177644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rgbClr val="660066"/>
                </a:solidFill>
                <a:latin typeface="Monotype Corsiva" pitchFamily="66" charset="0"/>
              </a:rPr>
              <a:t>Мирон </a:t>
            </a:r>
            <a:endParaRPr lang="ru-RU" sz="4400" dirty="0">
              <a:solidFill>
                <a:srgbClr val="660066"/>
              </a:solidFill>
              <a:latin typeface="Monotype Corsiva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20071" y="1793140"/>
            <a:ext cx="174919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rgbClr val="660066"/>
                </a:solidFill>
                <a:latin typeface="Monotype Corsiva" pitchFamily="66" charset="0"/>
              </a:rPr>
              <a:t>Тарас </a:t>
            </a:r>
            <a:endParaRPr lang="ru-RU" sz="4400" dirty="0">
              <a:solidFill>
                <a:srgbClr val="660066"/>
              </a:solidFill>
              <a:latin typeface="Monotype Corsiva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47864" y="2887140"/>
            <a:ext cx="148149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rgbClr val="660066"/>
                </a:solidFill>
                <a:latin typeface="Monotype Corsiva" pitchFamily="66" charset="0"/>
              </a:rPr>
              <a:t>Нина</a:t>
            </a:r>
            <a:r>
              <a:rPr lang="ru-RU" sz="4400" dirty="0" smtClean="0">
                <a:solidFill>
                  <a:srgbClr val="660066"/>
                </a:solidFill>
              </a:rPr>
              <a:t> </a:t>
            </a:r>
            <a:endParaRPr lang="ru-RU" sz="4400" dirty="0">
              <a:solidFill>
                <a:srgbClr val="660066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10591" y="5022801"/>
            <a:ext cx="20297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rgbClr val="660066"/>
                </a:solidFill>
                <a:latin typeface="Monotype Corsiva" pitchFamily="66" charset="0"/>
              </a:rPr>
              <a:t>Евгений </a:t>
            </a:r>
            <a:endParaRPr lang="ru-RU" sz="4400" dirty="0">
              <a:solidFill>
                <a:srgbClr val="660066"/>
              </a:solidFill>
              <a:latin typeface="Monotype Corsiva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68144" y="3666594"/>
            <a:ext cx="160011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rgbClr val="660066"/>
                </a:solidFill>
                <a:latin typeface="Monotype Corsiva" pitchFamily="66" charset="0"/>
              </a:rPr>
              <a:t>Ефим </a:t>
            </a:r>
            <a:endParaRPr lang="ru-RU" sz="4400" dirty="0">
              <a:solidFill>
                <a:srgbClr val="660066"/>
              </a:solidFill>
              <a:latin typeface="Monotype Corsiva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25953" y="5286238"/>
            <a:ext cx="153920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rgbClr val="660066"/>
                </a:solidFill>
                <a:latin typeface="Monotype Corsiva" pitchFamily="66" charset="0"/>
              </a:rPr>
              <a:t>Раиса </a:t>
            </a:r>
            <a:endParaRPr lang="ru-RU" sz="4400" dirty="0">
              <a:solidFill>
                <a:srgbClr val="660066"/>
              </a:solidFill>
              <a:latin typeface="Monotype Corsiva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2044" y="3911481"/>
            <a:ext cx="18533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rgbClr val="660066"/>
                </a:solidFill>
                <a:latin typeface="Monotype Corsiva" pitchFamily="66" charset="0"/>
              </a:rPr>
              <a:t>Галина </a:t>
            </a:r>
            <a:endParaRPr lang="ru-RU" sz="4400" dirty="0">
              <a:solidFill>
                <a:srgbClr val="660066"/>
              </a:solidFill>
              <a:latin typeface="Monotype Corsiva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6596" y="2439470"/>
            <a:ext cx="25587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336600"/>
                </a:solidFill>
                <a:latin typeface="Monotype Corsiva" pitchFamily="66" charset="0"/>
              </a:rPr>
              <a:t>Благоухающий</a:t>
            </a:r>
            <a:r>
              <a:rPr lang="ru-RU" sz="3600" dirty="0" smtClean="0">
                <a:latin typeface="Monotype Corsiva" pitchFamily="66" charset="0"/>
              </a:rPr>
              <a:t> </a:t>
            </a:r>
            <a:endParaRPr lang="ru-RU" sz="3600" dirty="0">
              <a:latin typeface="Monotype Corsiva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652120" y="2470247"/>
            <a:ext cx="22910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336600"/>
                </a:solidFill>
                <a:latin typeface="Monotype Corsiva" pitchFamily="66" charset="0"/>
              </a:rPr>
              <a:t>Беспокойный </a:t>
            </a:r>
            <a:endParaRPr lang="ru-RU" sz="3200" dirty="0">
              <a:solidFill>
                <a:srgbClr val="336600"/>
              </a:solidFill>
              <a:latin typeface="Monotype Corsiva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73853" y="5638601"/>
            <a:ext cx="22862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336600"/>
                </a:solidFill>
                <a:latin typeface="Monotype Corsiva" pitchFamily="66" charset="0"/>
              </a:rPr>
              <a:t>Благородный </a:t>
            </a:r>
            <a:endParaRPr lang="ru-RU" sz="3200" dirty="0">
              <a:solidFill>
                <a:srgbClr val="336600"/>
              </a:solidFill>
              <a:latin typeface="Monotype Corsiva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228184" y="4296202"/>
            <a:ext cx="23374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336600"/>
                </a:solidFill>
                <a:latin typeface="Monotype Corsiva" pitchFamily="66" charset="0"/>
              </a:rPr>
              <a:t>Благодушный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3037957" y="3501008"/>
            <a:ext cx="2335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336600"/>
                </a:solidFill>
                <a:latin typeface="Monotype Corsiva" pitchFamily="66" charset="0"/>
              </a:rPr>
              <a:t>Царственная </a:t>
            </a:r>
            <a:endParaRPr lang="ru-RU" sz="3200" dirty="0">
              <a:solidFill>
                <a:srgbClr val="336600"/>
              </a:solidFill>
              <a:latin typeface="Monotype Corsiva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10126" y="5783648"/>
            <a:ext cx="17972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336600"/>
                </a:solidFill>
                <a:latin typeface="Monotype Corsiva" pitchFamily="66" charset="0"/>
              </a:rPr>
              <a:t>Покорная </a:t>
            </a:r>
            <a:endParaRPr lang="ru-RU" sz="3200" dirty="0">
              <a:solidFill>
                <a:srgbClr val="336600"/>
              </a:solidFill>
              <a:latin typeface="Monotype Corsiva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10126" y="4446071"/>
            <a:ext cx="19287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336600"/>
                </a:solidFill>
                <a:latin typeface="Monotype Corsiva" pitchFamily="66" charset="0"/>
              </a:rPr>
              <a:t>Спокойная </a:t>
            </a:r>
            <a:endParaRPr lang="ru-RU" sz="3200" dirty="0">
              <a:solidFill>
                <a:srgbClr val="336600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692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4" name="Picture 4" descr="http://content.foto.mail.ru/mail/blackberry_93/_answers/i-9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477" y="0"/>
            <a:ext cx="916613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8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5163831"/>
              </p:ext>
            </p:extLst>
          </p:nvPr>
        </p:nvGraphicFramePr>
        <p:xfrm>
          <a:off x="2411760" y="908720"/>
          <a:ext cx="5978872" cy="9897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6" name="Формула" r:id="rId3" imgW="2578100" imgH="431800" progId="Equation.3">
                  <p:embed/>
                </p:oleObj>
              </mc:Choice>
              <mc:Fallback>
                <p:oleObj name="Формула" r:id="rId3" imgW="2578100" imgH="431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908720"/>
                        <a:ext cx="5978872" cy="9897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723674"/>
              </p:ext>
            </p:extLst>
          </p:nvPr>
        </p:nvGraphicFramePr>
        <p:xfrm>
          <a:off x="1475656" y="3217300"/>
          <a:ext cx="7194416" cy="9527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7" name="Формула" r:id="rId5" imgW="3403600" imgH="444500" progId="Equation.3">
                  <p:embed/>
                </p:oleObj>
              </mc:Choice>
              <mc:Fallback>
                <p:oleObj name="Формула" r:id="rId5" imgW="3403600" imgH="4445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3217300"/>
                        <a:ext cx="7194416" cy="9527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1764521"/>
              </p:ext>
            </p:extLst>
          </p:nvPr>
        </p:nvGraphicFramePr>
        <p:xfrm>
          <a:off x="2915816" y="4639211"/>
          <a:ext cx="5604496" cy="10378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8" name="Формула" r:id="rId7" imgW="2336800" imgH="431800" progId="Equation.3">
                  <p:embed/>
                </p:oleObj>
              </mc:Choice>
              <mc:Fallback>
                <p:oleObj name="Формула" r:id="rId7" imgW="2336800" imgH="431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4639211"/>
                        <a:ext cx="5604496" cy="10378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559670" y="519063"/>
            <a:ext cx="168740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 вариант.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406048" y="2060457"/>
            <a:ext cx="184537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вариант.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513036" y="4479503"/>
            <a:ext cx="216023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</a:t>
            </a: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вариант</a:t>
            </a:r>
            <a:r>
              <a:rPr kumimoji="0" 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076" y="980728"/>
            <a:ext cx="18453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Венгрия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19345" y="2497116"/>
            <a:ext cx="18001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Швеция</a:t>
            </a:r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21" name="TextBox 20"/>
          <p:cNvSpPr txBox="1"/>
          <p:nvPr/>
        </p:nvSpPr>
        <p:spPr>
          <a:xfrm>
            <a:off x="625582" y="4941168"/>
            <a:ext cx="19351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Испания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368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42436025"/>
              </p:ext>
            </p:extLst>
          </p:nvPr>
        </p:nvGraphicFramePr>
        <p:xfrm>
          <a:off x="611561" y="1340768"/>
          <a:ext cx="7488830" cy="2736303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988184"/>
                <a:gridCol w="1826879"/>
                <a:gridCol w="1766234"/>
                <a:gridCol w="1907533"/>
              </a:tblGrid>
              <a:tr h="9121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Ответ </a:t>
                      </a:r>
                      <a:endParaRPr lang="ru-RU" sz="3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  <a:endParaRPr lang="ru-RU" sz="3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3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</a:t>
                      </a:r>
                      <a:endParaRPr lang="ru-RU" sz="3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9121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Имя </a:t>
                      </a:r>
                      <a:endParaRPr lang="ru-RU" sz="3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Хосе </a:t>
                      </a:r>
                      <a:endParaRPr lang="ru-RU" sz="3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Янош  </a:t>
                      </a:r>
                      <a:endParaRPr lang="ru-RU" sz="3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Эрик </a:t>
                      </a:r>
                      <a:endParaRPr lang="ru-RU" sz="3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9121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Страна </a:t>
                      </a:r>
                      <a:endParaRPr lang="ru-RU" sz="3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3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4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9162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16900654"/>
              </p:ext>
            </p:extLst>
          </p:nvPr>
        </p:nvGraphicFramePr>
        <p:xfrm>
          <a:off x="251521" y="1340768"/>
          <a:ext cx="8136903" cy="2736303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728191"/>
                <a:gridCol w="2102437"/>
                <a:gridCol w="2074027"/>
                <a:gridCol w="2232248"/>
              </a:tblGrid>
              <a:tr h="9121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Ответ </a:t>
                      </a:r>
                      <a:endParaRPr lang="ru-RU" sz="3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  <a:endParaRPr lang="ru-RU" sz="3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3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</a:t>
                      </a:r>
                      <a:endParaRPr lang="ru-RU" sz="3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9121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Имя </a:t>
                      </a:r>
                      <a:endParaRPr lang="ru-RU" sz="3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Хосе </a:t>
                      </a:r>
                      <a:endParaRPr lang="ru-RU" sz="3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Янош  </a:t>
                      </a:r>
                      <a:endParaRPr lang="ru-RU" sz="3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Эрик </a:t>
                      </a:r>
                      <a:endParaRPr lang="ru-RU" sz="3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9121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Страна </a:t>
                      </a:r>
                      <a:endParaRPr lang="ru-RU" sz="3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Monotype Corsiva" pitchFamily="66" charset="0"/>
                        </a:rPr>
                        <a:t>Испания</a:t>
                      </a:r>
                      <a:r>
                        <a:rPr lang="ru-RU" sz="3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3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Monotype Corsiva" pitchFamily="66" charset="0"/>
                        </a:rPr>
                        <a:t>Венгрия</a:t>
                      </a:r>
                      <a:r>
                        <a:rPr lang="ru-RU" sz="3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3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3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Monotype Corsiva" pitchFamily="66" charset="0"/>
                        </a:rPr>
                        <a:t>Швеция</a:t>
                      </a:r>
                      <a:r>
                        <a:rPr lang="ru-RU" sz="4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4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487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Домашнее задание: </a:t>
            </a:r>
          </a:p>
          <a:p>
            <a:pPr marL="0" indent="0">
              <a:buNone/>
            </a:pPr>
            <a:r>
              <a:rPr lang="ru-RU" sz="4000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№ 124(в), 127(а)</a:t>
            </a:r>
            <a:endParaRPr lang="ru-RU" sz="4000" dirty="0">
              <a:solidFill>
                <a:schemeClr val="accent3">
                  <a:lumMod val="75000"/>
                </a:schemeClr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28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rot="20534923">
            <a:off x="-1350174" y="2972636"/>
            <a:ext cx="863069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HeroicExtremeLeftFacing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6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Спасибо за урок!</a:t>
            </a:r>
            <a:endParaRPr lang="ru-RU" sz="66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490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Дополнительное задание.</a:t>
            </a:r>
            <a:endParaRPr lang="ru-RU" sz="4400" b="1" dirty="0">
              <a:solidFill>
                <a:schemeClr val="accent2">
                  <a:lumMod val="7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7467600" cy="4873752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Найдите значение выражения </a:t>
            </a:r>
            <a:endParaRPr lang="ru-RU" sz="4000" dirty="0">
              <a:solidFill>
                <a:schemeClr val="accent3">
                  <a:lumMod val="75000"/>
                </a:schemeClr>
              </a:solidFill>
              <a:latin typeface="Monotype Corsiva" pitchFamily="66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9725088"/>
              </p:ext>
            </p:extLst>
          </p:nvPr>
        </p:nvGraphicFramePr>
        <p:xfrm>
          <a:off x="1115616" y="2564904"/>
          <a:ext cx="6753513" cy="19352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Формула" r:id="rId3" imgW="3098520" imgH="888840" progId="Equation.3">
                  <p:embed/>
                </p:oleObj>
              </mc:Choice>
              <mc:Fallback>
                <p:oleObj name="Формула" r:id="rId3" imgW="3098520" imgH="8888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15616" y="2564904"/>
                        <a:ext cx="6753513" cy="19352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7929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55576" y="404664"/>
            <a:ext cx="16273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Monotype Corsiva" pitchFamily="66" charset="0"/>
              </a:rPr>
              <a:t>№126(а)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5206789"/>
              </p:ext>
            </p:extLst>
          </p:nvPr>
        </p:nvGraphicFramePr>
        <p:xfrm>
          <a:off x="560388" y="1125538"/>
          <a:ext cx="7880350" cy="5040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Формула" r:id="rId3" imgW="3822480" imgH="2539800" progId="Equation.3">
                  <p:embed/>
                </p:oleObj>
              </mc:Choice>
              <mc:Fallback>
                <p:oleObj name="Формула" r:id="rId3" imgW="3822480" imgH="2539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0388" y="1125538"/>
                        <a:ext cx="7880350" cy="5040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2686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7467600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Найдите     соответствия      между столбцами</a:t>
            </a:r>
            <a:endParaRPr lang="ru-RU" sz="3200" b="1" dirty="0">
              <a:solidFill>
                <a:schemeClr val="accent3">
                  <a:lumMod val="75000"/>
                </a:schemeClr>
              </a:solidFill>
              <a:latin typeface="Monotype Corsiva" pitchFamily="66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7137200"/>
              </p:ext>
            </p:extLst>
          </p:nvPr>
        </p:nvGraphicFramePr>
        <p:xfrm>
          <a:off x="395536" y="332656"/>
          <a:ext cx="3312368" cy="60274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Формула" r:id="rId3" imgW="1549080" imgH="2819160" progId="Equation.3">
                  <p:embed/>
                </p:oleObj>
              </mc:Choice>
              <mc:Fallback>
                <p:oleObj name="Формула" r:id="rId3" imgW="1549080" imgH="28191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5536" y="332656"/>
                        <a:ext cx="3312368" cy="60274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9611697"/>
              </p:ext>
            </p:extLst>
          </p:nvPr>
        </p:nvGraphicFramePr>
        <p:xfrm>
          <a:off x="4788024" y="332656"/>
          <a:ext cx="3456384" cy="61143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Формула" r:id="rId5" imgW="1638000" imgH="2743200" progId="Equation.3">
                  <p:embed/>
                </p:oleObj>
              </mc:Choice>
              <mc:Fallback>
                <p:oleObj name="Формула" r:id="rId5" imgW="1638000" imgH="274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88024" y="332656"/>
                        <a:ext cx="3456384" cy="61143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6601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980728"/>
            <a:ext cx="7406640" cy="3501150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chemeClr val="accent3">
                    <a:lumMod val="75000"/>
                  </a:schemeClr>
                </a:solidFill>
                <a:effectLst/>
                <a:latin typeface="Monotype Corsiva" pitchFamily="66" charset="0"/>
              </a:rPr>
              <a:t>Преобразование </a:t>
            </a:r>
            <a:br>
              <a:rPr lang="ru-RU" sz="6000" dirty="0" smtClean="0">
                <a:solidFill>
                  <a:schemeClr val="accent3">
                    <a:lumMod val="75000"/>
                  </a:schemeClr>
                </a:solidFill>
                <a:effectLst/>
                <a:latin typeface="Monotype Corsiva" pitchFamily="66" charset="0"/>
              </a:rPr>
            </a:br>
            <a:r>
              <a:rPr lang="ru-RU" sz="6000" dirty="0">
                <a:solidFill>
                  <a:schemeClr val="accent3">
                    <a:lumMod val="75000"/>
                  </a:schemeClr>
                </a:solidFill>
                <a:effectLst/>
                <a:latin typeface="Monotype Corsiva" pitchFamily="66" charset="0"/>
              </a:rPr>
              <a:t> </a:t>
            </a:r>
            <a:r>
              <a:rPr lang="ru-RU" sz="6000" dirty="0" smtClean="0">
                <a:solidFill>
                  <a:schemeClr val="accent3">
                    <a:lumMod val="75000"/>
                  </a:schemeClr>
                </a:solidFill>
                <a:effectLst/>
                <a:latin typeface="Monotype Corsiva" pitchFamily="66" charset="0"/>
              </a:rPr>
              <a:t>        рациональных </a:t>
            </a:r>
            <a:br>
              <a:rPr lang="ru-RU" sz="6000" dirty="0" smtClean="0">
                <a:solidFill>
                  <a:schemeClr val="accent3">
                    <a:lumMod val="75000"/>
                  </a:schemeClr>
                </a:solidFill>
                <a:effectLst/>
                <a:latin typeface="Monotype Corsiva" pitchFamily="66" charset="0"/>
              </a:rPr>
            </a:br>
            <a:r>
              <a:rPr lang="ru-RU" sz="6000" dirty="0" smtClean="0">
                <a:solidFill>
                  <a:schemeClr val="accent3">
                    <a:lumMod val="75000"/>
                  </a:schemeClr>
                </a:solidFill>
                <a:effectLst/>
                <a:latin typeface="Monotype Corsiva" pitchFamily="66" charset="0"/>
              </a:rPr>
              <a:t>                   выражений </a:t>
            </a:r>
            <a:endParaRPr lang="ru-RU" sz="6000" dirty="0">
              <a:solidFill>
                <a:schemeClr val="accent3">
                  <a:lumMod val="75000"/>
                </a:schemeClr>
              </a:solidFill>
              <a:effectLst/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925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7467600" cy="5997280"/>
          </a:xfrm>
        </p:spPr>
        <p:txBody>
          <a:bodyPr>
            <a:normAutofit/>
          </a:bodyPr>
          <a:lstStyle/>
          <a:p>
            <a:r>
              <a:rPr lang="ru-RU" sz="4000" dirty="0">
                <a:latin typeface="Monotype Corsiva" pitchFamily="66" charset="0"/>
                <a:cs typeface="Times New Roman" pitchFamily="18" charset="0"/>
              </a:rPr>
              <a:t>Укажите выражение, тождественно </a:t>
            </a:r>
            <a:r>
              <a:rPr lang="ru-RU" sz="4000" dirty="0" smtClean="0">
                <a:latin typeface="Monotype Corsiva" pitchFamily="66" charset="0"/>
                <a:cs typeface="Times New Roman" pitchFamily="18" charset="0"/>
              </a:rPr>
              <a:t>равное выражению   </a:t>
            </a:r>
            <a:endParaRPr lang="ru-RU" sz="4000" dirty="0">
              <a:latin typeface="Monotype Corsiva" pitchFamily="66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3730510"/>
              </p:ext>
            </p:extLst>
          </p:nvPr>
        </p:nvGraphicFramePr>
        <p:xfrm>
          <a:off x="3707904" y="1988840"/>
          <a:ext cx="1008112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Формула" r:id="rId3" imgW="393480" imgH="393480" progId="Equation.3">
                  <p:embed/>
                </p:oleObj>
              </mc:Choice>
              <mc:Fallback>
                <p:oleObj name="Формула" r:id="rId3" imgW="39348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07904" y="1988840"/>
                        <a:ext cx="1008112" cy="1008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8951279"/>
              </p:ext>
            </p:extLst>
          </p:nvPr>
        </p:nvGraphicFramePr>
        <p:xfrm>
          <a:off x="4197350" y="3321050"/>
          <a:ext cx="749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Формула" r:id="rId5" imgW="749160" imgH="215640" progId="Equation.3">
                  <p:embed/>
                </p:oleObj>
              </mc:Choice>
              <mc:Fallback>
                <p:oleObj name="Формула" r:id="rId5" imgW="74916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197350" y="3321050"/>
                        <a:ext cx="749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5476072"/>
              </p:ext>
            </p:extLst>
          </p:nvPr>
        </p:nvGraphicFramePr>
        <p:xfrm>
          <a:off x="971600" y="3717032"/>
          <a:ext cx="7200800" cy="8928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Формула" r:id="rId7" imgW="3174840" imgH="393480" progId="Equation.3">
                  <p:embed/>
                </p:oleObj>
              </mc:Choice>
              <mc:Fallback>
                <p:oleObj name="Формула" r:id="rId7" imgW="317484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71600" y="3717032"/>
                        <a:ext cx="7200800" cy="8928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8989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476672"/>
            <a:ext cx="7467600" cy="4873752"/>
          </a:xfrm>
        </p:spPr>
        <p:txBody>
          <a:bodyPr/>
          <a:lstStyle/>
          <a:p>
            <a:r>
              <a:rPr lang="ru-RU" sz="4000" dirty="0" smtClean="0">
                <a:latin typeface="Monotype Corsiva" pitchFamily="66" charset="0"/>
              </a:rPr>
              <a:t>Выполните вычитание 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6124897"/>
              </p:ext>
            </p:extLst>
          </p:nvPr>
        </p:nvGraphicFramePr>
        <p:xfrm>
          <a:off x="2843808" y="1484784"/>
          <a:ext cx="2404138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Формула" r:id="rId3" imgW="876240" imgH="393480" progId="Equation.3">
                  <p:embed/>
                </p:oleObj>
              </mc:Choice>
              <mc:Fallback>
                <p:oleObj name="Формула" r:id="rId3" imgW="87624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43808" y="1484784"/>
                        <a:ext cx="2404138" cy="1080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3040667"/>
              </p:ext>
            </p:extLst>
          </p:nvPr>
        </p:nvGraphicFramePr>
        <p:xfrm>
          <a:off x="1547664" y="3356992"/>
          <a:ext cx="5832648" cy="102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Формула" r:id="rId5" imgW="2247840" imgH="393480" progId="Equation.3">
                  <p:embed/>
                </p:oleObj>
              </mc:Choice>
              <mc:Fallback>
                <p:oleObj name="Формула" r:id="rId5" imgW="224784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47664" y="3356992"/>
                        <a:ext cx="5832648" cy="1021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8946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980728"/>
            <a:ext cx="7467600" cy="4873752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Monotype Corsiva" pitchFamily="66" charset="0"/>
              </a:rPr>
              <a:t>Упростите выражение </a:t>
            </a:r>
            <a:endParaRPr lang="ru-RU" sz="4000" dirty="0">
              <a:latin typeface="Monotype Corsiva" pitchFamily="66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8000700"/>
              </p:ext>
            </p:extLst>
          </p:nvPr>
        </p:nvGraphicFramePr>
        <p:xfrm>
          <a:off x="3059832" y="1844824"/>
          <a:ext cx="2016224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Формула" r:id="rId3" imgW="838080" imgH="419040" progId="Equation.3">
                  <p:embed/>
                </p:oleObj>
              </mc:Choice>
              <mc:Fallback>
                <p:oleObj name="Формула" r:id="rId3" imgW="838080" imgH="419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59832" y="1844824"/>
                        <a:ext cx="2016224" cy="1008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0109235"/>
              </p:ext>
            </p:extLst>
          </p:nvPr>
        </p:nvGraphicFramePr>
        <p:xfrm>
          <a:off x="971600" y="3356992"/>
          <a:ext cx="7573932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Формула" r:id="rId5" imgW="3390840" imgH="419040" progId="Equation.3">
                  <p:embed/>
                </p:oleObj>
              </mc:Choice>
              <mc:Fallback>
                <p:oleObj name="Формула" r:id="rId5" imgW="3390840" imgH="419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71600" y="3356992"/>
                        <a:ext cx="7573932" cy="9361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6253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764704"/>
            <a:ext cx="7467600" cy="4873752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Monotype Corsiva" pitchFamily="66" charset="0"/>
              </a:rPr>
              <a:t>Найдите область допустимых значений переменной в выражении:</a:t>
            </a:r>
            <a:endParaRPr lang="ru-RU" sz="4000" dirty="0">
              <a:latin typeface="Monotype Corsiva" pitchFamily="66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4792724"/>
              </p:ext>
            </p:extLst>
          </p:nvPr>
        </p:nvGraphicFramePr>
        <p:xfrm>
          <a:off x="3640138" y="2171700"/>
          <a:ext cx="1190625" cy="164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Формула" r:id="rId3" imgW="495000" imgH="685800" progId="Equation.3">
                  <p:embed/>
                </p:oleObj>
              </mc:Choice>
              <mc:Fallback>
                <p:oleObj name="Формула" r:id="rId3" imgW="495000" imgH="685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40138" y="2171700"/>
                        <a:ext cx="1190625" cy="1649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7085254"/>
              </p:ext>
            </p:extLst>
          </p:nvPr>
        </p:nvGraphicFramePr>
        <p:xfrm>
          <a:off x="539750" y="3702050"/>
          <a:ext cx="7715430" cy="51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Формула" r:id="rId5" imgW="4381200" imgH="215640" progId="Equation.3">
                  <p:embed/>
                </p:oleObj>
              </mc:Choice>
              <mc:Fallback>
                <p:oleObj name="Формула" r:id="rId5" imgW="438120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9750" y="3702050"/>
                        <a:ext cx="7715430" cy="519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0746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692696"/>
            <a:ext cx="8496944" cy="4873752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Monotype Corsiva" pitchFamily="66" charset="0"/>
              </a:rPr>
              <a:t>Произведение                       тождественно</a:t>
            </a:r>
          </a:p>
          <a:p>
            <a:pPr marL="0" indent="0">
              <a:buNone/>
            </a:pPr>
            <a:r>
              <a:rPr lang="ru-RU" sz="4000" dirty="0" smtClean="0">
                <a:latin typeface="Monotype Corsiva" pitchFamily="66" charset="0"/>
              </a:rPr>
              <a:t> равно дроби </a:t>
            </a:r>
            <a:endParaRPr lang="ru-RU" sz="4000" dirty="0">
              <a:latin typeface="Monotype Corsiva" pitchFamily="66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8559327"/>
              </p:ext>
            </p:extLst>
          </p:nvPr>
        </p:nvGraphicFramePr>
        <p:xfrm>
          <a:off x="3347864" y="620688"/>
          <a:ext cx="2280643" cy="8650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Формула" r:id="rId3" imgW="1104840" imgH="419040" progId="Equation.3">
                  <p:embed/>
                </p:oleObj>
              </mc:Choice>
              <mc:Fallback>
                <p:oleObj name="Формула" r:id="rId3" imgW="1104840" imgH="419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47864" y="620688"/>
                        <a:ext cx="2280643" cy="8650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8985613"/>
              </p:ext>
            </p:extLst>
          </p:nvPr>
        </p:nvGraphicFramePr>
        <p:xfrm>
          <a:off x="827584" y="2564904"/>
          <a:ext cx="7545566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Формула" r:id="rId5" imgW="3377880" imgH="419040" progId="Equation.3">
                  <p:embed/>
                </p:oleObj>
              </mc:Choice>
              <mc:Fallback>
                <p:oleObj name="Формула" r:id="rId5" imgW="3377880" imgH="419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27584" y="2564904"/>
                        <a:ext cx="7545566" cy="9361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815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383</TotalTime>
  <Words>143</Words>
  <Application>Microsoft Office PowerPoint</Application>
  <PresentationFormat>Экран (4:3)</PresentationFormat>
  <Paragraphs>81</Paragraphs>
  <Slides>18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Эркер</vt:lpstr>
      <vt:lpstr>Формула</vt:lpstr>
      <vt:lpstr>Microsoft Equation 3.0</vt:lpstr>
      <vt:lpstr>Проверяем    домашнее     задание:</vt:lpstr>
      <vt:lpstr>Презентация PowerPoint</vt:lpstr>
      <vt:lpstr>Найдите     соответствия      между столбцами</vt:lpstr>
      <vt:lpstr>Преобразование           рациональных                     выражений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Проверь     себя </vt:lpstr>
      <vt:lpstr>Соотнеси      имена     с     их                   переводами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Дополнительное задание.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Найдите соответствия</dc:title>
  <dc:creator>Светлана</dc:creator>
  <cp:lastModifiedBy>Светлана</cp:lastModifiedBy>
  <cp:revision>26</cp:revision>
  <dcterms:created xsi:type="dcterms:W3CDTF">2013-10-17T00:30:51Z</dcterms:created>
  <dcterms:modified xsi:type="dcterms:W3CDTF">2016-01-28T20:16:40Z</dcterms:modified>
</cp:coreProperties>
</file>