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3" r:id="rId7"/>
    <p:sldId id="266" r:id="rId8"/>
    <p:sldId id="262" r:id="rId9"/>
    <p:sldId id="267" r:id="rId10"/>
    <p:sldId id="264" r:id="rId11"/>
    <p:sldId id="265" r:id="rId12"/>
    <p:sldId id="268" r:id="rId13"/>
    <p:sldId id="271" r:id="rId14"/>
    <p:sldId id="272" r:id="rId15"/>
    <p:sldId id="270" r:id="rId16"/>
    <p:sldId id="269" r:id="rId17"/>
    <p:sldId id="274" r:id="rId18"/>
    <p:sldId id="273" r:id="rId19"/>
    <p:sldId id="275" r:id="rId20"/>
    <p:sldId id="276" r:id="rId21"/>
    <p:sldId id="277" r:id="rId22"/>
    <p:sldId id="280" r:id="rId23"/>
    <p:sldId id="278"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00FF66"/>
    <a:srgbClr val="993399"/>
    <a:srgbClr val="FF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8" d="100"/>
          <a:sy n="68" d="100"/>
        </p:scale>
        <p:origin x="-79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029A2F4-8BB0-454D-A4BD-14D80D014497}" type="datetimeFigureOut">
              <a:rPr lang="ru-RU" smtClean="0"/>
              <a:pPr/>
              <a:t>27.02.2016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1BE3DA2-0A49-4BD4-B814-E3EC35934CC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A2F4-8BB0-454D-A4BD-14D80D014497}" type="datetimeFigureOut">
              <a:rPr lang="ru-RU" smtClean="0"/>
              <a:pPr/>
              <a:t>27.02.2016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BE3DA2-0A49-4BD4-B814-E3EC35934CC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taxor.ru/gallery/enginery/5/" TargetMode="External"/><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file:///D:\&#1052;&#1072;&#1084;&#1072;\&#1056;&#1040;&#1041;&#1054;&#1063;&#1048;&#1049;%20&#1057;&#1058;&#1054;&#1051;%202\&#1079;&#1077;&#1088;&#1082;&#1072;&#1083;&#1086;\&#1082;&#1072;&#1088;&#1090;&#1080;&#1085;&#1082;&#1080;\&#1047;&#1077;&#1088;&#1082;&#1072;&#1083;&#1086;\&#1060;&#1080;&#1083;&#1100;&#1084;%201.mp4"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D:\&#1052;&#1072;&#1084;&#1072;\&#1056;&#1040;&#1041;&#1054;&#1063;&#1048;&#1049;%20&#1057;&#1058;&#1054;&#1051;%202\&#1079;&#1077;&#1088;&#1082;&#1072;&#1083;&#1086;\&#1082;&#1072;&#1088;&#1090;&#1080;&#1085;&#1082;&#1080;\&#1047;&#1077;&#1088;&#1082;&#1072;&#1083;&#1086;\&#1052;&#1091;&#1079;&#1099;&#1082;&#1072;%201.mp3" TargetMode="External"/><Relationship Id="rId1" Type="http://schemas.openxmlformats.org/officeDocument/2006/relationships/video" Target="file:///D:\&#1052;&#1072;&#1084;&#1072;\&#1056;&#1040;&#1041;&#1054;&#1063;&#1048;&#1049;%20&#1057;&#1058;&#1054;&#1051;%202\&#1079;&#1077;&#1088;&#1082;&#1072;&#1083;&#1086;\&#1082;&#1072;&#1088;&#1090;&#1080;&#1085;&#1082;&#1080;\&#1047;&#1077;&#1088;&#1082;&#1072;&#1083;&#1086;\&#1060;&#1080;&#1083;&#1100;&#1084;%202.mp4" TargetMode="External"/><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771800" y="332656"/>
            <a:ext cx="3783728" cy="523220"/>
          </a:xfrm>
          <a:prstGeom prst="rect">
            <a:avLst/>
          </a:prstGeom>
          <a:noFill/>
        </p:spPr>
        <p:txBody>
          <a:bodyPr wrap="none" rtlCol="0">
            <a:spAutoFit/>
          </a:bodyPr>
          <a:lstStyle/>
          <a:p>
            <a:r>
              <a:rPr lang="ru-RU" sz="2800" b="1" dirty="0" smtClean="0">
                <a:solidFill>
                  <a:srgbClr val="FF0099"/>
                </a:solidFill>
                <a:latin typeface="Arial" pitchFamily="34" charset="0"/>
                <a:cs typeface="Arial" pitchFamily="34" charset="0"/>
              </a:rPr>
              <a:t>ОТРАЖЕНИЕ СВЕТА</a:t>
            </a:r>
            <a:endParaRPr lang="ru-RU" sz="2800" b="1" dirty="0">
              <a:solidFill>
                <a:srgbClr val="FF0099"/>
              </a:solidFill>
              <a:latin typeface="Arial" pitchFamily="34" charset="0"/>
              <a:cs typeface="Arial" pitchFamily="34" charset="0"/>
            </a:endParaRPr>
          </a:p>
        </p:txBody>
      </p:sp>
      <p:sp>
        <p:nvSpPr>
          <p:cNvPr id="5" name="TextBox 4"/>
          <p:cNvSpPr txBox="1"/>
          <p:nvPr/>
        </p:nvSpPr>
        <p:spPr>
          <a:xfrm>
            <a:off x="4497870" y="2420888"/>
            <a:ext cx="3746538" cy="1384995"/>
          </a:xfrm>
          <a:prstGeom prst="rect">
            <a:avLst/>
          </a:prstGeom>
          <a:noFill/>
        </p:spPr>
        <p:txBody>
          <a:bodyPr wrap="none" rtlCol="0">
            <a:spAutoFit/>
          </a:bodyPr>
          <a:lstStyle/>
          <a:p>
            <a:r>
              <a:rPr lang="ru-RU" sz="2800" b="1" dirty="0" smtClean="0">
                <a:solidFill>
                  <a:srgbClr val="336699"/>
                </a:solidFill>
                <a:latin typeface="Arial" pitchFamily="34" charset="0"/>
                <a:cs typeface="Arial" pitchFamily="34" charset="0"/>
              </a:rPr>
              <a:t>« Свет мой, </a:t>
            </a:r>
          </a:p>
          <a:p>
            <a:r>
              <a:rPr lang="ru-RU" sz="2800" b="1" dirty="0" smtClean="0">
                <a:solidFill>
                  <a:srgbClr val="336699"/>
                </a:solidFill>
                <a:latin typeface="Arial" pitchFamily="34" charset="0"/>
                <a:cs typeface="Arial" pitchFamily="34" charset="0"/>
              </a:rPr>
              <a:t>	зеркальце, </a:t>
            </a:r>
          </a:p>
          <a:p>
            <a:r>
              <a:rPr lang="ru-RU" sz="2800" b="1" dirty="0" smtClean="0">
                <a:solidFill>
                  <a:srgbClr val="336699"/>
                </a:solidFill>
                <a:latin typeface="Arial" pitchFamily="34" charset="0"/>
                <a:cs typeface="Arial" pitchFamily="34" charset="0"/>
              </a:rPr>
              <a:t>		скажи …»</a:t>
            </a:r>
            <a:endParaRPr lang="ru-RU" sz="2800" b="1" dirty="0">
              <a:solidFill>
                <a:srgbClr val="336699"/>
              </a:solidFill>
              <a:latin typeface="Arial" pitchFamily="34" charset="0"/>
              <a:cs typeface="Arial" pitchFamily="34" charset="0"/>
            </a:endParaRPr>
          </a:p>
        </p:txBody>
      </p:sp>
      <p:pic>
        <p:nvPicPr>
          <p:cNvPr id="2050" name="Picture 2" descr="http://pics.livejournal.com/anstor/pic/000e605z"/>
          <p:cNvPicPr>
            <a:picLocks noChangeAspect="1" noChangeArrowheads="1"/>
          </p:cNvPicPr>
          <p:nvPr/>
        </p:nvPicPr>
        <p:blipFill>
          <a:blip r:embed="rId3" cstate="print"/>
          <a:srcRect/>
          <a:stretch>
            <a:fillRect/>
          </a:stretch>
        </p:blipFill>
        <p:spPr bwMode="auto">
          <a:xfrm>
            <a:off x="1574308" y="1628800"/>
            <a:ext cx="2694456" cy="409803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3539559" cy="461665"/>
          </a:xfrm>
          <a:prstGeom prst="rect">
            <a:avLst/>
          </a:prstGeom>
          <a:noFill/>
        </p:spPr>
        <p:txBody>
          <a:bodyPr wrap="none" rtlCol="0">
            <a:spAutoFit/>
          </a:bodyPr>
          <a:lstStyle/>
          <a:p>
            <a:r>
              <a:rPr lang="ru-RU" sz="2400" b="1" dirty="0" smtClean="0">
                <a:solidFill>
                  <a:srgbClr val="00FF66"/>
                </a:solidFill>
                <a:latin typeface="Arial" pitchFamily="34" charset="0"/>
                <a:cs typeface="Arial" pitchFamily="34" charset="0"/>
              </a:rPr>
              <a:t>Сферическое зеркало</a:t>
            </a:r>
            <a:endParaRPr lang="ru-RU" sz="2400" b="1" dirty="0">
              <a:solidFill>
                <a:srgbClr val="00FF66"/>
              </a:solidFill>
              <a:latin typeface="Arial" pitchFamily="34" charset="0"/>
              <a:cs typeface="Arial" pitchFamily="34" charset="0"/>
            </a:endParaRPr>
          </a:p>
        </p:txBody>
      </p:sp>
      <p:sp>
        <p:nvSpPr>
          <p:cNvPr id="6" name="TextBox 5"/>
          <p:cNvSpPr txBox="1"/>
          <p:nvPr/>
        </p:nvSpPr>
        <p:spPr>
          <a:xfrm>
            <a:off x="467544" y="1124744"/>
            <a:ext cx="7134004" cy="923330"/>
          </a:xfrm>
          <a:prstGeom prst="rect">
            <a:avLst/>
          </a:prstGeom>
          <a:noFill/>
        </p:spPr>
        <p:txBody>
          <a:bodyPr wrap="none" rtlCol="0">
            <a:spAutoFit/>
          </a:bodyPr>
          <a:lstStyle/>
          <a:p>
            <a:r>
              <a:rPr lang="ru-RU" b="1" i="1" dirty="0" smtClean="0">
                <a:solidFill>
                  <a:schemeClr val="bg1"/>
                </a:solidFill>
                <a:latin typeface="Arial" pitchFamily="34" charset="0"/>
                <a:cs typeface="Arial" pitchFamily="34" charset="0"/>
              </a:rPr>
              <a:t> </a:t>
            </a:r>
            <a:r>
              <a:rPr lang="ru-RU" b="1" i="1" dirty="0" smtClean="0">
                <a:solidFill>
                  <a:srgbClr val="FF0000"/>
                </a:solidFill>
                <a:latin typeface="Arial" pitchFamily="34" charset="0"/>
                <a:cs typeface="Arial" pitchFamily="34" charset="0"/>
              </a:rPr>
              <a:t>Сферическое зеркало </a:t>
            </a:r>
          </a:p>
          <a:p>
            <a:r>
              <a:rPr lang="ru-RU" b="1" dirty="0" smtClean="0">
                <a:solidFill>
                  <a:schemeClr val="bg1"/>
                </a:solidFill>
                <a:latin typeface="Arial" pitchFamily="34" charset="0"/>
                <a:cs typeface="Arial" pitchFamily="34" charset="0"/>
              </a:rPr>
              <a:t>представляет собой часть поверхности шара и может быть </a:t>
            </a:r>
          </a:p>
          <a:p>
            <a:r>
              <a:rPr lang="ru-RU" b="1" dirty="0" smtClean="0">
                <a:solidFill>
                  <a:schemeClr val="bg1"/>
                </a:solidFill>
                <a:latin typeface="Arial" pitchFamily="34" charset="0"/>
                <a:cs typeface="Arial" pitchFamily="34" charset="0"/>
              </a:rPr>
              <a:t>выпуклым или вогнутым</a:t>
            </a:r>
            <a:endParaRPr lang="ru-RU" b="1" dirty="0">
              <a:solidFill>
                <a:schemeClr val="bg1"/>
              </a:solidFill>
              <a:latin typeface="Arial" pitchFamily="34" charset="0"/>
              <a:cs typeface="Arial" pitchFamily="34" charset="0"/>
            </a:endParaRPr>
          </a:p>
        </p:txBody>
      </p:sp>
      <p:cxnSp>
        <p:nvCxnSpPr>
          <p:cNvPr id="7" name="Прямая соединительная линия 6"/>
          <p:cNvCxnSpPr/>
          <p:nvPr/>
        </p:nvCxnSpPr>
        <p:spPr>
          <a:xfrm>
            <a:off x="395536" y="1340768"/>
            <a:ext cx="0" cy="72008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8" name="Прямая соединительная линия 7"/>
          <p:cNvCxnSpPr/>
          <p:nvPr/>
        </p:nvCxnSpPr>
        <p:spPr>
          <a:xfrm>
            <a:off x="395536" y="2060848"/>
            <a:ext cx="7704856"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flipV="1">
            <a:off x="8100392" y="1340768"/>
            <a:ext cx="0" cy="72008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a:off x="3203848" y="1340768"/>
            <a:ext cx="489654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Прямая соединительная линия 10"/>
          <p:cNvCxnSpPr/>
          <p:nvPr/>
        </p:nvCxnSpPr>
        <p:spPr>
          <a:xfrm>
            <a:off x="409604" y="1339100"/>
            <a:ext cx="15808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0482" name="Picture 2" descr="C:\Users\Masha\Desktop\зеркало\картинки\4.jpg"/>
          <p:cNvPicPr>
            <a:picLocks noChangeAspect="1" noChangeArrowheads="1"/>
          </p:cNvPicPr>
          <p:nvPr/>
        </p:nvPicPr>
        <p:blipFill>
          <a:blip r:embed="rId3" cstate="print"/>
          <a:srcRect/>
          <a:stretch>
            <a:fillRect/>
          </a:stretch>
        </p:blipFill>
        <p:spPr bwMode="auto">
          <a:xfrm>
            <a:off x="395536" y="2132856"/>
            <a:ext cx="3714750" cy="1962150"/>
          </a:xfrm>
          <a:prstGeom prst="rect">
            <a:avLst/>
          </a:prstGeom>
          <a:noFill/>
        </p:spPr>
      </p:pic>
      <p:pic>
        <p:nvPicPr>
          <p:cNvPr id="20483" name="Picture 3" descr="C:\Users\Masha\Desktop\зеркало\картинки\5.jpg"/>
          <p:cNvPicPr>
            <a:picLocks noChangeAspect="1" noChangeArrowheads="1"/>
          </p:cNvPicPr>
          <p:nvPr/>
        </p:nvPicPr>
        <p:blipFill>
          <a:blip r:embed="rId4" cstate="print"/>
          <a:srcRect/>
          <a:stretch>
            <a:fillRect/>
          </a:stretch>
        </p:blipFill>
        <p:spPr bwMode="auto">
          <a:xfrm>
            <a:off x="2133707" y="4293096"/>
            <a:ext cx="4903492" cy="2564904"/>
          </a:xfrm>
          <a:prstGeom prst="rect">
            <a:avLst/>
          </a:prstGeom>
          <a:noFill/>
        </p:spPr>
      </p:pic>
      <p:sp>
        <p:nvSpPr>
          <p:cNvPr id="14" name="TextBox 13"/>
          <p:cNvSpPr txBox="1"/>
          <p:nvPr/>
        </p:nvSpPr>
        <p:spPr>
          <a:xfrm>
            <a:off x="4355976" y="2636912"/>
            <a:ext cx="4320480" cy="923330"/>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Выпуклые зеркала всегда образуют</a:t>
            </a:r>
          </a:p>
          <a:p>
            <a:pPr algn="just"/>
            <a:r>
              <a:rPr lang="ru-RU" b="1" dirty="0" smtClean="0">
                <a:solidFill>
                  <a:schemeClr val="bg1"/>
                </a:solidFill>
                <a:latin typeface="Arial" pitchFamily="34" charset="0"/>
                <a:cs typeface="Arial" pitchFamily="34" charset="0"/>
              </a:rPr>
              <a:t>мнимые, прямые и уменьшенные изображения.</a:t>
            </a:r>
            <a:endParaRPr lang="ru-RU" b="1" dirty="0">
              <a:solidFill>
                <a:schemeClr val="bg1"/>
              </a:solidFill>
              <a:latin typeface="Arial" pitchFamily="34" charset="0"/>
              <a:cs typeface="Arial" pitchFamily="34" charset="0"/>
            </a:endParaRPr>
          </a:p>
        </p:txBody>
      </p:sp>
      <p:cxnSp>
        <p:nvCxnSpPr>
          <p:cNvPr id="16" name="Прямая соединительная линия 15"/>
          <p:cNvCxnSpPr/>
          <p:nvPr/>
        </p:nvCxnSpPr>
        <p:spPr>
          <a:xfrm flipH="1">
            <a:off x="3995936" y="4725144"/>
            <a:ext cx="16561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flipH="1">
            <a:off x="4283968" y="4725144"/>
            <a:ext cx="1368152"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flipH="1">
            <a:off x="3563888" y="4725144"/>
            <a:ext cx="432048" cy="172819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flipV="1">
            <a:off x="3995936" y="4221088"/>
            <a:ext cx="144016"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flipH="1" flipV="1">
            <a:off x="2627784" y="4365104"/>
            <a:ext cx="1656184" cy="122413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4283968" y="5589240"/>
            <a:ext cx="648072" cy="50405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0"/>
                                        <p:tgtEl>
                                          <p:spTgt spid="21"/>
                                        </p:tgtEl>
                                      </p:cBhvr>
                                    </p:animEffect>
                                  </p:childTnLst>
                                </p:cTn>
                              </p:par>
                              <p:par>
                                <p:cTn id="16" presetID="10"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2000"/>
                                        <p:tgtEl>
                                          <p:spTgt spid="23"/>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0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5113579" cy="461665"/>
          </a:xfrm>
          <a:prstGeom prst="rect">
            <a:avLst/>
          </a:prstGeom>
          <a:noFill/>
        </p:spPr>
        <p:txBody>
          <a:bodyPr wrap="none" rtlCol="0">
            <a:spAutoFit/>
          </a:bodyPr>
          <a:lstStyle/>
          <a:p>
            <a:r>
              <a:rPr lang="ru-RU" sz="2400" b="1" dirty="0" smtClean="0">
                <a:solidFill>
                  <a:srgbClr val="00FF66"/>
                </a:solidFill>
                <a:latin typeface="Arial" pitchFamily="34" charset="0"/>
                <a:cs typeface="Arial" pitchFamily="34" charset="0"/>
              </a:rPr>
              <a:t>Применение выпуклого зеркала</a:t>
            </a:r>
            <a:endParaRPr lang="ru-RU" sz="2400" b="1" dirty="0">
              <a:solidFill>
                <a:srgbClr val="00FF66"/>
              </a:solidFill>
              <a:latin typeface="Arial" pitchFamily="34" charset="0"/>
              <a:cs typeface="Arial" pitchFamily="34" charset="0"/>
            </a:endParaRPr>
          </a:p>
        </p:txBody>
      </p:sp>
      <p:pic>
        <p:nvPicPr>
          <p:cNvPr id="1026" name="Picture 2" descr="http://zateevo.ru/userfiles/image/WatIsWhat/Polutorka/polutorka01.jpg"/>
          <p:cNvPicPr>
            <a:picLocks noChangeAspect="1" noChangeArrowheads="1"/>
          </p:cNvPicPr>
          <p:nvPr/>
        </p:nvPicPr>
        <p:blipFill>
          <a:blip r:embed="rId3" cstate="print"/>
          <a:srcRect/>
          <a:stretch>
            <a:fillRect/>
          </a:stretch>
        </p:blipFill>
        <p:spPr bwMode="auto">
          <a:xfrm>
            <a:off x="3491880" y="3410206"/>
            <a:ext cx="5652120" cy="3447794"/>
          </a:xfrm>
          <a:prstGeom prst="rect">
            <a:avLst/>
          </a:prstGeom>
          <a:noFill/>
          <a:ln>
            <a:solidFill>
              <a:srgbClr val="336699"/>
            </a:solidFill>
          </a:ln>
        </p:spPr>
      </p:pic>
      <p:pic>
        <p:nvPicPr>
          <p:cNvPr id="1028" name="Picture 4" descr="https://upload.wikimedia.org/wikipedia/commons/thumb/5/54/Hli%C3%B0arspegill.jpg/240px-Hli%C3%B0arspegill.jpg"/>
          <p:cNvPicPr>
            <a:picLocks noChangeAspect="1" noChangeArrowheads="1"/>
          </p:cNvPicPr>
          <p:nvPr/>
        </p:nvPicPr>
        <p:blipFill>
          <a:blip r:embed="rId4" cstate="print"/>
          <a:srcRect/>
          <a:stretch>
            <a:fillRect/>
          </a:stretch>
        </p:blipFill>
        <p:spPr bwMode="auto">
          <a:xfrm>
            <a:off x="6372200" y="1196752"/>
            <a:ext cx="2286000" cy="1714500"/>
          </a:xfrm>
          <a:prstGeom prst="rect">
            <a:avLst/>
          </a:prstGeom>
          <a:noFill/>
          <a:ln>
            <a:solidFill>
              <a:srgbClr val="336699"/>
            </a:solidFill>
          </a:ln>
        </p:spPr>
      </p:pic>
      <p:sp>
        <p:nvSpPr>
          <p:cNvPr id="5" name="TextBox 4"/>
          <p:cNvSpPr txBox="1"/>
          <p:nvPr/>
        </p:nvSpPr>
        <p:spPr>
          <a:xfrm>
            <a:off x="179512" y="3356992"/>
            <a:ext cx="3456384" cy="2308324"/>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ГАЗ-АА (полуторка) – </a:t>
            </a:r>
          </a:p>
          <a:p>
            <a:pPr algn="just"/>
            <a:r>
              <a:rPr lang="ru-RU" b="1" dirty="0" smtClean="0">
                <a:solidFill>
                  <a:schemeClr val="bg1"/>
                </a:solidFill>
                <a:latin typeface="Arial" pitchFamily="34" charset="0"/>
                <a:cs typeface="Arial" pitchFamily="34" charset="0"/>
              </a:rPr>
              <a:t>грузовой автомобиль</a:t>
            </a:r>
          </a:p>
          <a:p>
            <a:pPr algn="just"/>
            <a:r>
              <a:rPr lang="ru-RU" b="1" dirty="0" smtClean="0">
                <a:solidFill>
                  <a:schemeClr val="bg1"/>
                </a:solidFill>
                <a:latin typeface="Arial" pitchFamily="34" charset="0"/>
                <a:cs typeface="Arial" pitchFamily="34" charset="0"/>
              </a:rPr>
              <a:t>Горьковского автозавода</a:t>
            </a:r>
          </a:p>
          <a:p>
            <a:pPr algn="just"/>
            <a:r>
              <a:rPr lang="ru-RU" b="1" dirty="0" smtClean="0">
                <a:solidFill>
                  <a:schemeClr val="bg1"/>
                </a:solidFill>
                <a:latin typeface="Arial" pitchFamily="34" charset="0"/>
                <a:cs typeface="Arial" pitchFamily="34" charset="0"/>
              </a:rPr>
              <a:t>выпускался с 1932 года.</a:t>
            </a:r>
          </a:p>
          <a:p>
            <a:pPr algn="just"/>
            <a:r>
              <a:rPr lang="ru-RU" b="1" dirty="0" smtClean="0">
                <a:solidFill>
                  <a:schemeClr val="bg1"/>
                </a:solidFill>
                <a:latin typeface="Arial" pitchFamily="34" charset="0"/>
                <a:cs typeface="Arial" pitchFamily="34" charset="0"/>
              </a:rPr>
              <a:t>Грузоподъемность машины </a:t>
            </a:r>
          </a:p>
          <a:p>
            <a:pPr algn="just"/>
            <a:r>
              <a:rPr lang="ru-RU" b="1" dirty="0" smtClean="0">
                <a:solidFill>
                  <a:schemeClr val="bg1"/>
                </a:solidFill>
                <a:latin typeface="Arial" pitchFamily="34" charset="0"/>
                <a:cs typeface="Arial" pitchFamily="34" charset="0"/>
              </a:rPr>
              <a:t>была 1,5 тонны, </a:t>
            </a:r>
          </a:p>
          <a:p>
            <a:pPr algn="just"/>
            <a:r>
              <a:rPr lang="ru-RU" b="1" dirty="0" smtClean="0">
                <a:solidFill>
                  <a:schemeClr val="bg1"/>
                </a:solidFill>
                <a:latin typeface="Arial" pitchFamily="34" charset="0"/>
                <a:cs typeface="Arial" pitchFamily="34" charset="0"/>
              </a:rPr>
              <a:t>отсюда и название –</a:t>
            </a:r>
          </a:p>
          <a:p>
            <a:pPr algn="just"/>
            <a:r>
              <a:rPr lang="ru-RU" b="1" dirty="0" smtClean="0">
                <a:solidFill>
                  <a:schemeClr val="bg1"/>
                </a:solidFill>
                <a:latin typeface="Arial" pitchFamily="34" charset="0"/>
                <a:cs typeface="Arial" pitchFamily="34" charset="0"/>
              </a:rPr>
              <a:t> «полуторка».</a:t>
            </a:r>
            <a:endParaRPr lang="ru-RU" b="1" dirty="0">
              <a:solidFill>
                <a:schemeClr val="bg1"/>
              </a:solidFill>
              <a:latin typeface="Arial" pitchFamily="34" charset="0"/>
              <a:cs typeface="Arial" pitchFamily="34" charset="0"/>
            </a:endParaRPr>
          </a:p>
        </p:txBody>
      </p:sp>
      <p:sp>
        <p:nvSpPr>
          <p:cNvPr id="6" name="TextBox 5"/>
          <p:cNvSpPr txBox="1"/>
          <p:nvPr/>
        </p:nvSpPr>
        <p:spPr>
          <a:xfrm>
            <a:off x="323528" y="1124744"/>
            <a:ext cx="5904656" cy="1754326"/>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Зеркало заднего вида – зеркало, установленное на транспортном средстве и позволяющее водителю видеть происходящее сзади.  Боковые зеркала заднего вида выпуклые, такие зеркала дают  водителю больший обзор пространства,</a:t>
            </a:r>
            <a:r>
              <a:rPr lang="ru-RU" b="1" dirty="0" smtClean="0">
                <a:solidFill>
                  <a:srgbClr val="FFFF00"/>
                </a:solidFill>
                <a:latin typeface="Arial" pitchFamily="34" charset="0"/>
                <a:cs typeface="Arial" pitchFamily="34" charset="0"/>
              </a:rPr>
              <a:t> </a:t>
            </a:r>
            <a:r>
              <a:rPr lang="ru-RU" b="1" dirty="0" smtClean="0">
                <a:solidFill>
                  <a:schemeClr val="bg1"/>
                </a:solidFill>
                <a:latin typeface="Arial" pitchFamily="34" charset="0"/>
                <a:cs typeface="Arial" pitchFamily="34" charset="0"/>
              </a:rPr>
              <a:t>уменьшая «слепые», не просматриваемые зоны. </a:t>
            </a:r>
            <a:endParaRPr lang="ru-RU"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7835928" cy="830997"/>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Вогнутое зеркало. Применение вогнутого зеркала</a:t>
            </a:r>
          </a:p>
          <a:p>
            <a:endParaRPr lang="ru-RU" sz="2400" b="1" dirty="0">
              <a:solidFill>
                <a:srgbClr val="336699"/>
              </a:solidFill>
              <a:latin typeface="Arial" pitchFamily="34" charset="0"/>
              <a:cs typeface="Aria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323528" y="1196752"/>
            <a:ext cx="4442067" cy="28765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282326" y="3573016"/>
            <a:ext cx="4756656" cy="3141428"/>
          </a:xfrm>
          <a:prstGeom prst="rect">
            <a:avLst/>
          </a:prstGeom>
          <a:noFill/>
          <a:ln w="9525">
            <a:noFill/>
            <a:miter lim="800000"/>
            <a:headEnd/>
            <a:tailEnd/>
          </a:ln>
        </p:spPr>
      </p:pic>
      <p:cxnSp>
        <p:nvCxnSpPr>
          <p:cNvPr id="6" name="Прямая соединительная линия 5"/>
          <p:cNvCxnSpPr/>
          <p:nvPr/>
        </p:nvCxnSpPr>
        <p:spPr>
          <a:xfrm>
            <a:off x="1475656" y="3429000"/>
            <a:ext cx="2808312"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8" name="Прямая соединительная линия 7"/>
          <p:cNvCxnSpPr/>
          <p:nvPr/>
        </p:nvCxnSpPr>
        <p:spPr>
          <a:xfrm>
            <a:off x="1547664" y="1700808"/>
            <a:ext cx="2808312"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 name="Прямая соединительная линия 8"/>
          <p:cNvCxnSpPr/>
          <p:nvPr/>
        </p:nvCxnSpPr>
        <p:spPr>
          <a:xfrm flipV="1">
            <a:off x="1475656" y="1340768"/>
            <a:ext cx="1008112" cy="2088232"/>
          </a:xfrm>
          <a:prstGeom prst="line">
            <a:avLst/>
          </a:prstGeom>
        </p:spPr>
        <p:style>
          <a:lnRef idx="2">
            <a:schemeClr val="accent4"/>
          </a:lnRef>
          <a:fillRef idx="0">
            <a:schemeClr val="accent4"/>
          </a:fillRef>
          <a:effectRef idx="1">
            <a:schemeClr val="accent4"/>
          </a:effectRef>
          <a:fontRef idx="minor">
            <a:schemeClr val="tx1"/>
          </a:fontRef>
        </p:style>
      </p:cxnSp>
      <p:cxnSp>
        <p:nvCxnSpPr>
          <p:cNvPr id="13" name="Прямая соединительная линия 12"/>
          <p:cNvCxnSpPr/>
          <p:nvPr/>
        </p:nvCxnSpPr>
        <p:spPr>
          <a:xfrm flipH="1" flipV="1">
            <a:off x="1547664" y="1700808"/>
            <a:ext cx="864096" cy="2160240"/>
          </a:xfrm>
          <a:prstGeom prst="line">
            <a:avLst/>
          </a:prstGeom>
        </p:spPr>
        <p:style>
          <a:lnRef idx="2">
            <a:schemeClr val="accent4"/>
          </a:lnRef>
          <a:fillRef idx="0">
            <a:schemeClr val="accent4"/>
          </a:fillRef>
          <a:effectRef idx="1">
            <a:schemeClr val="accent4"/>
          </a:effectRef>
          <a:fontRef idx="minor">
            <a:schemeClr val="tx1"/>
          </a:fontRef>
        </p:style>
      </p:cxnSp>
      <p:sp>
        <p:nvSpPr>
          <p:cNvPr id="16" name="TextBox 15"/>
          <p:cNvSpPr txBox="1"/>
          <p:nvPr/>
        </p:nvSpPr>
        <p:spPr>
          <a:xfrm>
            <a:off x="4860032" y="1628800"/>
            <a:ext cx="4068960" cy="923330"/>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С помощью вогнутого зеркала можно получить как мнимое, так и действительное изображение.</a:t>
            </a:r>
            <a:endParaRPr lang="ru-RU"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3602140"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Прожекторные войска</a:t>
            </a:r>
            <a:endParaRPr lang="ru-RU" sz="2400" b="1" dirty="0">
              <a:solidFill>
                <a:srgbClr val="336699"/>
              </a:solidFill>
              <a:latin typeface="Arial" pitchFamily="34" charset="0"/>
              <a:cs typeface="Arial" pitchFamily="34" charset="0"/>
            </a:endParaRPr>
          </a:p>
        </p:txBody>
      </p:sp>
      <p:sp>
        <p:nvSpPr>
          <p:cNvPr id="3" name="TextBox 2"/>
          <p:cNvSpPr txBox="1"/>
          <p:nvPr/>
        </p:nvSpPr>
        <p:spPr>
          <a:xfrm>
            <a:off x="323528" y="1124744"/>
            <a:ext cx="8568952" cy="1477328"/>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Прожекторные войска – специальные войска, предназначенные для обеспечения боевых действий зенитной артиллерии и истребительной авиации в ночных условиях. Основу вооружения Прожекторных войск составляли зенитные прожекторы, станции искатели (прожекторы, синхронно сопряженные со звукоулавливателями) и сопроводители.</a:t>
            </a:r>
            <a:endParaRPr lang="ru-RU" b="1" dirty="0">
              <a:solidFill>
                <a:schemeClr val="bg1"/>
              </a:solidFill>
              <a:latin typeface="Arial" pitchFamily="34" charset="0"/>
              <a:cs typeface="Arial" pitchFamily="34" charset="0"/>
            </a:endParaRPr>
          </a:p>
        </p:txBody>
      </p:sp>
      <p:pic>
        <p:nvPicPr>
          <p:cNvPr id="2050" name="Picture 2" descr="C:\Users\Masha\Desktop\wow_5_32.jpg"/>
          <p:cNvPicPr>
            <a:picLocks noChangeAspect="1" noChangeArrowheads="1"/>
          </p:cNvPicPr>
          <p:nvPr/>
        </p:nvPicPr>
        <p:blipFill>
          <a:blip r:embed="rId3" cstate="print"/>
          <a:srcRect/>
          <a:stretch>
            <a:fillRect/>
          </a:stretch>
        </p:blipFill>
        <p:spPr bwMode="auto">
          <a:xfrm>
            <a:off x="2782822" y="2636912"/>
            <a:ext cx="5893634" cy="4027727"/>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3415422"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Зенитный прожектор</a:t>
            </a:r>
            <a:endParaRPr lang="ru-RU" sz="2400" b="1" dirty="0">
              <a:solidFill>
                <a:srgbClr val="336699"/>
              </a:solidFill>
              <a:latin typeface="Arial" pitchFamily="34" charset="0"/>
              <a:cs typeface="Arial" pitchFamily="34" charset="0"/>
            </a:endParaRPr>
          </a:p>
        </p:txBody>
      </p:sp>
      <p:pic>
        <p:nvPicPr>
          <p:cNvPr id="3" name="Рисунок 2" descr="Галерея: Военная техника — Зенитный прожектор">
            <a:hlinkClick r:id="rId3" tooltip="&quot;Галерея: Военная техника — Зенитный прожектор&quot;"/>
          </p:cNvPr>
          <p:cNvPicPr/>
          <p:nvPr/>
        </p:nvPicPr>
        <p:blipFill>
          <a:blip r:embed="rId4" cstate="print"/>
          <a:srcRect b="6551"/>
          <a:stretch>
            <a:fillRect/>
          </a:stretch>
        </p:blipFill>
        <p:spPr bwMode="auto">
          <a:xfrm>
            <a:off x="6084168" y="1268760"/>
            <a:ext cx="2808312" cy="3499108"/>
          </a:xfrm>
          <a:prstGeom prst="rect">
            <a:avLst/>
          </a:prstGeom>
          <a:noFill/>
          <a:ln w="9525">
            <a:solidFill>
              <a:srgbClr val="336699"/>
            </a:solidFill>
            <a:miter lim="800000"/>
            <a:headEnd/>
            <a:tailEnd/>
          </a:ln>
        </p:spPr>
      </p:pic>
      <p:sp>
        <p:nvSpPr>
          <p:cNvPr id="5" name="TextBox 4"/>
          <p:cNvSpPr txBox="1"/>
          <p:nvPr/>
        </p:nvSpPr>
        <p:spPr>
          <a:xfrm>
            <a:off x="1547664" y="5085184"/>
            <a:ext cx="7128792" cy="1477328"/>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Зенитный прожектор – это мощный оптический прибор.  Конструктивно прожектор состоит из корпуса с источником света внутри, закрепленном на устойчивом основании. Благодаря подвижным элементам может существенно изменять угол направленности луча в разных плоскостях.</a:t>
            </a:r>
            <a:endParaRPr lang="ru-RU" b="1" dirty="0">
              <a:solidFill>
                <a:schemeClr val="bg1"/>
              </a:solidFill>
              <a:latin typeface="Arial" pitchFamily="34" charset="0"/>
              <a:cs typeface="Arial" pitchFamily="34" charset="0"/>
            </a:endParaRPr>
          </a:p>
        </p:txBody>
      </p:sp>
      <p:pic>
        <p:nvPicPr>
          <p:cNvPr id="2050" name="Picture 2" descr="http://cs310630.vk.me/v310630086/6d66/lcVBm2uqfJE.jpg"/>
          <p:cNvPicPr>
            <a:picLocks noChangeAspect="1" noChangeArrowheads="1"/>
          </p:cNvPicPr>
          <p:nvPr/>
        </p:nvPicPr>
        <p:blipFill>
          <a:blip r:embed="rId5" cstate="print"/>
          <a:srcRect/>
          <a:stretch>
            <a:fillRect/>
          </a:stretch>
        </p:blipFill>
        <p:spPr bwMode="auto">
          <a:xfrm>
            <a:off x="323528" y="1257634"/>
            <a:ext cx="5544616" cy="3534235"/>
          </a:xfrm>
          <a:prstGeom prst="rect">
            <a:avLst/>
          </a:prstGeom>
          <a:noFill/>
          <a:ln>
            <a:solidFill>
              <a:srgbClr val="336699"/>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5173917"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Зенитная прожекторная станция</a:t>
            </a:r>
            <a:endParaRPr lang="ru-RU" sz="2400" b="1" dirty="0">
              <a:solidFill>
                <a:srgbClr val="336699"/>
              </a:solidFill>
              <a:latin typeface="Arial" pitchFamily="34" charset="0"/>
              <a:cs typeface="Arial" pitchFamily="34" charset="0"/>
            </a:endParaRPr>
          </a:p>
        </p:txBody>
      </p:sp>
      <p:sp>
        <p:nvSpPr>
          <p:cNvPr id="3" name="TextBox 2"/>
          <p:cNvSpPr txBox="1"/>
          <p:nvPr/>
        </p:nvSpPr>
        <p:spPr>
          <a:xfrm>
            <a:off x="395536" y="982396"/>
            <a:ext cx="8568952" cy="2862322"/>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Эта станция производилась на московском заводе «Прожектор». Она предназначалась для обнаружения и освещения в ночное время самолетов противника с целью уничтожения их огнем истребительной авиации и зенитной артиллерии. Диаметр отражателя прожектора составлял полтора метра. Источником света выступала электрическая дуга между двумя угольными электродами, время работы которых составляло 75 минут. После этого их требовалось заменить. Мощнейший световой поток с силой в 650 миллионов свечей мог выхватывать в ночном небе самолеты противника на высоте до 12 километров.</a:t>
            </a:r>
            <a:endParaRPr lang="ru-RU" b="1" dirty="0">
              <a:solidFill>
                <a:schemeClr val="bg1"/>
              </a:solidFill>
              <a:latin typeface="Arial" pitchFamily="34" charset="0"/>
              <a:cs typeface="Arial" pitchFamily="34" charset="0"/>
            </a:endParaRPr>
          </a:p>
        </p:txBody>
      </p:sp>
      <p:pic>
        <p:nvPicPr>
          <p:cNvPr id="6" name="Рисунок 5" descr="IMG_9343f_fmt.jpeg"/>
          <p:cNvPicPr/>
          <p:nvPr/>
        </p:nvPicPr>
        <p:blipFill>
          <a:blip r:embed="rId3" cstate="print"/>
          <a:srcRect l="5974" t="5612" b="23644"/>
          <a:stretch>
            <a:fillRect/>
          </a:stretch>
        </p:blipFill>
        <p:spPr bwMode="auto">
          <a:xfrm>
            <a:off x="3635896" y="3566309"/>
            <a:ext cx="4824536" cy="3291691"/>
          </a:xfrm>
          <a:prstGeom prst="rect">
            <a:avLst/>
          </a:prstGeom>
          <a:noFill/>
          <a:ln w="9525">
            <a:solidFill>
              <a:srgbClr val="336699"/>
            </a:solidFill>
            <a:miter lim="800000"/>
            <a:headEnd/>
            <a:tailEnd/>
          </a:ln>
        </p:spPr>
      </p:pic>
      <p:sp>
        <p:nvSpPr>
          <p:cNvPr id="7" name="TextBox 6"/>
          <p:cNvSpPr txBox="1"/>
          <p:nvPr/>
        </p:nvSpPr>
        <p:spPr>
          <a:xfrm>
            <a:off x="323528" y="4725144"/>
            <a:ext cx="3312368" cy="646331"/>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Зенитная прожекторная станция  3-15-4</a:t>
            </a:r>
            <a:endParaRPr lang="ru-RU"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5258876"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Зенитная прожекторная станция.</a:t>
            </a:r>
            <a:endParaRPr lang="ru-RU" sz="2400" b="1" dirty="0">
              <a:solidFill>
                <a:srgbClr val="336699"/>
              </a:solidFill>
              <a:latin typeface="Arial" pitchFamily="34" charset="0"/>
              <a:cs typeface="Arial" pitchFamily="34" charset="0"/>
            </a:endParaRPr>
          </a:p>
        </p:txBody>
      </p:sp>
      <p:sp>
        <p:nvSpPr>
          <p:cNvPr id="3" name="TextBox 2"/>
          <p:cNvSpPr txBox="1"/>
          <p:nvPr/>
        </p:nvSpPr>
        <p:spPr>
          <a:xfrm>
            <a:off x="323528" y="1124744"/>
            <a:ext cx="8568952" cy="2585323"/>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Расчет станции 3-15-4 должен быть захватить и затем непрерывно освещать самолет противника до тех пор, пока его не собьют. Луч одной установки мог сорваться с самолета, поэтому сразу после захвата цели ее подсветку начинали еще два-три других прожектора. В местах сосредоточения большого количества прожекторов, например на подступах к Москве, предусматривалось создание целых световых прожекторных полей, около тридцати километров шириной и до пятнадцати глубиной. В центре этих полей ночные истребители должны были поджидать свою жертву.</a:t>
            </a:r>
            <a:endParaRPr lang="ru-RU" b="1" dirty="0">
              <a:solidFill>
                <a:schemeClr val="bg1"/>
              </a:solidFill>
              <a:latin typeface="Arial" pitchFamily="34" charset="0"/>
              <a:cs typeface="Arial" pitchFamily="34" charset="0"/>
            </a:endParaRPr>
          </a:p>
        </p:txBody>
      </p:sp>
      <p:pic>
        <p:nvPicPr>
          <p:cNvPr id="5" name="Рисунок 4" descr="2535884_7ab92c7f_fmt.jpeg"/>
          <p:cNvPicPr/>
          <p:nvPr/>
        </p:nvPicPr>
        <p:blipFill>
          <a:blip r:embed="rId3" cstate="print"/>
          <a:srcRect/>
          <a:stretch>
            <a:fillRect/>
          </a:stretch>
        </p:blipFill>
        <p:spPr bwMode="auto">
          <a:xfrm>
            <a:off x="2915816" y="3717032"/>
            <a:ext cx="3816424" cy="2927668"/>
          </a:xfrm>
          <a:prstGeom prst="rect">
            <a:avLst/>
          </a:prstGeom>
          <a:noFill/>
          <a:ln w="9525">
            <a:solidFill>
              <a:srgbClr val="336699"/>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3190169"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Прожектор линкора</a:t>
            </a:r>
            <a:endParaRPr lang="ru-RU" sz="2400" b="1" dirty="0">
              <a:solidFill>
                <a:srgbClr val="336699"/>
              </a:solidFill>
              <a:latin typeface="Arial" pitchFamily="34" charset="0"/>
              <a:cs typeface="Arial" pitchFamily="34" charset="0"/>
            </a:endParaRPr>
          </a:p>
        </p:txBody>
      </p:sp>
      <p:sp>
        <p:nvSpPr>
          <p:cNvPr id="5" name="TextBox 4"/>
          <p:cNvSpPr txBox="1"/>
          <p:nvPr/>
        </p:nvSpPr>
        <p:spPr>
          <a:xfrm>
            <a:off x="395536" y="982396"/>
            <a:ext cx="8568952" cy="3139321"/>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	Линкор "Парижская Коммуна" ("Севастополь") во время Великой Отечественной войны 1941 - 1945 гг. вел боевые действия на Черном море при обороне и освобождении военно-морских баз в Севастополе и Новороссийске.</a:t>
            </a:r>
            <a:br>
              <a:rPr lang="ru-RU" b="1" dirty="0" smtClean="0">
                <a:solidFill>
                  <a:schemeClr val="bg1"/>
                </a:solidFill>
                <a:latin typeface="Arial" pitchFamily="34" charset="0"/>
                <a:cs typeface="Arial" pitchFamily="34" charset="0"/>
              </a:rPr>
            </a:br>
            <a:r>
              <a:rPr lang="ru-RU" b="1" dirty="0" smtClean="0">
                <a:solidFill>
                  <a:schemeClr val="bg1"/>
                </a:solidFill>
                <a:latin typeface="Arial" pitchFamily="34" charset="0"/>
                <a:cs typeface="Arial" pitchFamily="34" charset="0"/>
              </a:rPr>
              <a:t>	Сигнальный прожектор предназначался для передачи информации кодом Морзе, в котором каждой букве или знаку соответствует определенная комбинация кратковременных (точка) и длинных (тире) посылок импульсов света. Изменение длительности импульса осуществлялось сигнальщиком путем изменения угла поворота шторок. Источником света служила электрическая дуга между двумя угольными электродами.</a:t>
            </a:r>
            <a:endParaRPr lang="ru-RU" b="1" dirty="0">
              <a:solidFill>
                <a:schemeClr val="bg1"/>
              </a:solidFill>
              <a:latin typeface="Arial" pitchFamily="34" charset="0"/>
              <a:cs typeface="Arial" pitchFamily="34" charset="0"/>
            </a:endParaRPr>
          </a:p>
        </p:txBody>
      </p:sp>
      <p:pic>
        <p:nvPicPr>
          <p:cNvPr id="30722" name="Picture 2" descr="е322 Прожектор линкора &quot;Парижская коммуна&quot;"/>
          <p:cNvPicPr>
            <a:picLocks noChangeAspect="1" noChangeArrowheads="1"/>
          </p:cNvPicPr>
          <p:nvPr/>
        </p:nvPicPr>
        <p:blipFill>
          <a:blip r:embed="rId3" cstate="print"/>
          <a:srcRect b="9984"/>
          <a:stretch>
            <a:fillRect/>
          </a:stretch>
        </p:blipFill>
        <p:spPr bwMode="auto">
          <a:xfrm>
            <a:off x="1259631" y="4293096"/>
            <a:ext cx="3125821" cy="1872208"/>
          </a:xfrm>
          <a:prstGeom prst="rect">
            <a:avLst/>
          </a:prstGeom>
          <a:noFill/>
          <a:ln>
            <a:solidFill>
              <a:srgbClr val="336699"/>
            </a:solidFill>
          </a:ln>
        </p:spPr>
      </p:pic>
      <p:pic>
        <p:nvPicPr>
          <p:cNvPr id="30724" name="Picture 4" descr="е322 Прожектор линкора &quot;Парижская коммуна&quot;"/>
          <p:cNvPicPr>
            <a:picLocks noChangeAspect="1" noChangeArrowheads="1"/>
          </p:cNvPicPr>
          <p:nvPr/>
        </p:nvPicPr>
        <p:blipFill>
          <a:blip r:embed="rId4" cstate="print"/>
          <a:srcRect b="8232"/>
          <a:stretch>
            <a:fillRect/>
          </a:stretch>
        </p:blipFill>
        <p:spPr bwMode="auto">
          <a:xfrm>
            <a:off x="5004048" y="4293096"/>
            <a:ext cx="3096344" cy="1890649"/>
          </a:xfrm>
          <a:prstGeom prst="rect">
            <a:avLst/>
          </a:prstGeom>
          <a:noFill/>
          <a:ln>
            <a:solidFill>
              <a:srgbClr val="336699"/>
            </a:solid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7430817"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Опытная самоходная прожекторная установка</a:t>
            </a:r>
            <a:endParaRPr lang="ru-RU" sz="2400" b="1" dirty="0">
              <a:solidFill>
                <a:srgbClr val="336699"/>
              </a:solidFill>
              <a:latin typeface="Arial" pitchFamily="34" charset="0"/>
              <a:cs typeface="Arial" pitchFamily="34" charset="0"/>
            </a:endParaRPr>
          </a:p>
        </p:txBody>
      </p:sp>
      <p:sp>
        <p:nvSpPr>
          <p:cNvPr id="3" name="TextBox 2"/>
          <p:cNvSpPr txBox="1"/>
          <p:nvPr/>
        </p:nvSpPr>
        <p:spPr>
          <a:xfrm>
            <a:off x="323528" y="1124744"/>
            <a:ext cx="8568952" cy="1200329"/>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Дальность луча – 25 км. Такие машины широко использовались в наступательных операциях, освещая путь союзным войскам и ослепляя врагов. На расстоянии до 5 метров прожектор выжигал всю траву перед собой.</a:t>
            </a:r>
            <a:endParaRPr lang="ru-RU" b="1" dirty="0">
              <a:solidFill>
                <a:schemeClr val="bg1"/>
              </a:solidFill>
              <a:latin typeface="Arial" pitchFamily="34" charset="0"/>
              <a:cs typeface="Arial" pitchFamily="34" charset="0"/>
            </a:endParaRPr>
          </a:p>
        </p:txBody>
      </p:sp>
      <p:pic>
        <p:nvPicPr>
          <p:cNvPr id="1026" name="Picture 2" descr="https://img-fotki.yandex.ru/get/5601/fotosergs.91/0_504e8_94895421_XL.jpg"/>
          <p:cNvPicPr>
            <a:picLocks noChangeAspect="1" noChangeArrowheads="1"/>
          </p:cNvPicPr>
          <p:nvPr/>
        </p:nvPicPr>
        <p:blipFill>
          <a:blip r:embed="rId3" cstate="print"/>
          <a:srcRect l="4725" t="5727" r="5501" b="4070"/>
          <a:stretch>
            <a:fillRect/>
          </a:stretch>
        </p:blipFill>
        <p:spPr bwMode="auto">
          <a:xfrm>
            <a:off x="3707904" y="2420888"/>
            <a:ext cx="5212008" cy="3456384"/>
          </a:xfrm>
          <a:prstGeom prst="rect">
            <a:avLst/>
          </a:prstGeom>
          <a:noFill/>
          <a:ln>
            <a:solidFill>
              <a:srgbClr val="336699"/>
            </a:solidFill>
          </a:ln>
        </p:spPr>
      </p:pic>
      <p:sp>
        <p:nvSpPr>
          <p:cNvPr id="5" name="TextBox 4"/>
          <p:cNvSpPr txBox="1"/>
          <p:nvPr/>
        </p:nvSpPr>
        <p:spPr>
          <a:xfrm>
            <a:off x="395536" y="3429000"/>
            <a:ext cx="3312368" cy="923330"/>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Советская опытная самоходная прожекторная установка Объект 117</a:t>
            </a:r>
            <a:endParaRPr lang="ru-RU"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4456989"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Ночь с 16 на 17 апреля 1945</a:t>
            </a:r>
            <a:endParaRPr lang="ru-RU" sz="2400" b="1" dirty="0">
              <a:solidFill>
                <a:srgbClr val="336699"/>
              </a:solidFill>
              <a:latin typeface="Arial" pitchFamily="34" charset="0"/>
              <a:cs typeface="Arial" pitchFamily="34" charset="0"/>
            </a:endParaRPr>
          </a:p>
        </p:txBody>
      </p:sp>
      <p:sp>
        <p:nvSpPr>
          <p:cNvPr id="3" name="TextBox 2"/>
          <p:cNvSpPr txBox="1"/>
          <p:nvPr/>
        </p:nvSpPr>
        <p:spPr>
          <a:xfrm>
            <a:off x="395536" y="1052736"/>
            <a:ext cx="8568952" cy="1200329"/>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«И вот та памятная ночь с 16 на 17 апреля 1945 года. Мы уже знали: наступление начнется перед рассветом, - вспоминает ветеран Великой Отечественной войны А.Корнеев. – Экипажам было приказано находится возле танков.»</a:t>
            </a:r>
            <a:endParaRPr lang="ru-RU" b="1" dirty="0">
              <a:solidFill>
                <a:schemeClr val="bg1"/>
              </a:solidFill>
              <a:latin typeface="Arial" pitchFamily="34" charset="0"/>
              <a:cs typeface="Arial" pitchFamily="34" charset="0"/>
            </a:endParaRPr>
          </a:p>
        </p:txBody>
      </p:sp>
      <p:sp>
        <p:nvSpPr>
          <p:cNvPr id="5" name="TextBox 4"/>
          <p:cNvSpPr txBox="1"/>
          <p:nvPr/>
        </p:nvSpPr>
        <p:spPr>
          <a:xfrm>
            <a:off x="323528" y="1196752"/>
            <a:ext cx="8568952" cy="646331"/>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Неожиданно по роте прошел еще один , довольно странный приказ:</a:t>
            </a:r>
          </a:p>
          <a:p>
            <a:pPr algn="just"/>
            <a:r>
              <a:rPr lang="ru-RU" b="1" dirty="0" smtClean="0">
                <a:solidFill>
                  <a:schemeClr val="bg1"/>
                </a:solidFill>
                <a:latin typeface="Arial" pitchFamily="34" charset="0"/>
                <a:cs typeface="Arial" pitchFamily="34" charset="0"/>
              </a:rPr>
              <a:t>«Не удивляться, действовать строго по команде»</a:t>
            </a:r>
            <a:endParaRPr lang="ru-RU" b="1" dirty="0">
              <a:solidFill>
                <a:schemeClr val="bg1"/>
              </a:solidFill>
              <a:latin typeface="Arial" pitchFamily="34" charset="0"/>
              <a:cs typeface="Arial" pitchFamily="34" charset="0"/>
            </a:endParaRPr>
          </a:p>
        </p:txBody>
      </p:sp>
      <p:sp>
        <p:nvSpPr>
          <p:cNvPr id="6" name="TextBox 5"/>
          <p:cNvSpPr txBox="1"/>
          <p:nvPr/>
        </p:nvSpPr>
        <p:spPr>
          <a:xfrm>
            <a:off x="251520" y="4437112"/>
            <a:ext cx="8568952" cy="923330"/>
          </a:xfrm>
          <a:prstGeom prst="rect">
            <a:avLst/>
          </a:prstGeom>
          <a:noFill/>
        </p:spPr>
        <p:txBody>
          <a:bodyPr wrap="square" rtlCol="0">
            <a:spAutoFit/>
          </a:bodyPr>
          <a:lstStyle/>
          <a:p>
            <a:pPr algn="just">
              <a:buFontTx/>
              <a:buChar char="-"/>
            </a:pPr>
            <a:r>
              <a:rPr lang="ru-RU" b="1" dirty="0" smtClean="0">
                <a:solidFill>
                  <a:schemeClr val="bg1"/>
                </a:solidFill>
                <a:latin typeface="Arial" pitchFamily="34" charset="0"/>
                <a:cs typeface="Arial" pitchFamily="34" charset="0"/>
              </a:rPr>
              <a:t>Чему не удивляться ? – допытывался я тогда у Матюшкина.</a:t>
            </a:r>
          </a:p>
          <a:p>
            <a:pPr algn="just">
              <a:buFontTx/>
              <a:buChar char="-"/>
            </a:pPr>
            <a:r>
              <a:rPr lang="ru-RU" b="1" dirty="0" smtClean="0">
                <a:solidFill>
                  <a:schemeClr val="bg1"/>
                </a:solidFill>
                <a:latin typeface="Arial" pitchFamily="34" charset="0"/>
                <a:cs typeface="Arial" pitchFamily="34" charset="0"/>
              </a:rPr>
              <a:t> Ничему, - коротко ответил он, и мне стало ясно, что он сам не в курсе. Но ясно было всем, что этой ночью должно произойти нечто особенное. </a:t>
            </a:r>
            <a:endParaRPr lang="ru-RU" b="1" dirty="0">
              <a:solidFill>
                <a:schemeClr val="bg1"/>
              </a:solidFill>
              <a:latin typeface="Arial" pitchFamily="34" charset="0"/>
              <a:cs typeface="Arial" pitchFamily="34" charset="0"/>
            </a:endParaRPr>
          </a:p>
        </p:txBody>
      </p:sp>
      <p:sp>
        <p:nvSpPr>
          <p:cNvPr id="7" name="TextBox 6"/>
          <p:cNvSpPr txBox="1"/>
          <p:nvPr/>
        </p:nvSpPr>
        <p:spPr>
          <a:xfrm>
            <a:off x="395536" y="1196752"/>
            <a:ext cx="8568952" cy="369332"/>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И это случилось </a:t>
            </a:r>
            <a:endParaRPr lang="ru-RU" b="1" dirty="0">
              <a:solidFill>
                <a:schemeClr val="bg1"/>
              </a:solidFill>
              <a:latin typeface="Arial" pitchFamily="34" charset="0"/>
              <a:cs typeface="Arial" pitchFamily="34" charset="0"/>
            </a:endParaRPr>
          </a:p>
        </p:txBody>
      </p:sp>
      <p:pic>
        <p:nvPicPr>
          <p:cNvPr id="31746" name="Picture 2" descr="http://cdn.topwar.ru/uploads/posts/2011-10/1320089821_0_a44f_87d754fe_L.jpg"/>
          <p:cNvPicPr>
            <a:picLocks noChangeAspect="1" noChangeArrowheads="1"/>
          </p:cNvPicPr>
          <p:nvPr/>
        </p:nvPicPr>
        <p:blipFill>
          <a:blip r:embed="rId3" cstate="print">
            <a:lum bright="-40000"/>
          </a:blip>
          <a:srcRect/>
          <a:stretch>
            <a:fillRect/>
          </a:stretch>
        </p:blipFill>
        <p:spPr bwMode="auto">
          <a:xfrm>
            <a:off x="1403648" y="2348880"/>
            <a:ext cx="6336704" cy="4068165"/>
          </a:xfrm>
          <a:prstGeom prst="rect">
            <a:avLst/>
          </a:prstGeom>
          <a:noFill/>
        </p:spPr>
      </p:pic>
      <p:pic>
        <p:nvPicPr>
          <p:cNvPr id="31748" name="Picture 4" descr="http://waralbum.ru/wp-content/uploads/yapb_cache/726.57dode2fyfk84scck0so8kskk.ejcuplo1l0oo0sk8c40s8osc4.th.jpeg"/>
          <p:cNvPicPr>
            <a:picLocks noChangeAspect="1" noChangeArrowheads="1"/>
          </p:cNvPicPr>
          <p:nvPr/>
        </p:nvPicPr>
        <p:blipFill>
          <a:blip r:embed="rId4" cstate="print"/>
          <a:srcRect/>
          <a:stretch>
            <a:fillRect/>
          </a:stretch>
        </p:blipFill>
        <p:spPr bwMode="auto">
          <a:xfrm>
            <a:off x="1331640" y="2369741"/>
            <a:ext cx="6624736" cy="4488259"/>
          </a:xfrm>
          <a:prstGeom prst="rect">
            <a:avLst/>
          </a:prstGeom>
          <a:noFill/>
        </p:spPr>
      </p:pic>
      <p:pic>
        <p:nvPicPr>
          <p:cNvPr id="31750" name="Picture 6" descr="http://ww2.kulichki.net/w/img/russia/kv1c.jpg"/>
          <p:cNvPicPr>
            <a:picLocks noChangeAspect="1" noChangeArrowheads="1"/>
          </p:cNvPicPr>
          <p:nvPr/>
        </p:nvPicPr>
        <p:blipFill>
          <a:blip r:embed="rId5" cstate="print"/>
          <a:srcRect/>
          <a:stretch>
            <a:fillRect/>
          </a:stretch>
        </p:blipFill>
        <p:spPr bwMode="auto">
          <a:xfrm>
            <a:off x="1979712" y="1196752"/>
            <a:ext cx="4896544" cy="28236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31746"/>
                                        </p:tgtEl>
                                      </p:cBhvr>
                                    </p:animEffect>
                                    <p:set>
                                      <p:cBhvr>
                                        <p:cTn id="10" dur="1" fill="hold">
                                          <p:stCondLst>
                                            <p:cond delay="1999"/>
                                          </p:stCondLst>
                                        </p:cTn>
                                        <p:tgtEl>
                                          <p:spTgt spid="31746"/>
                                        </p:tgtEl>
                                        <p:attrNameLst>
                                          <p:attrName>style.visibility</p:attrName>
                                        </p:attrNameLst>
                                      </p:cBhvr>
                                      <p:to>
                                        <p:strVal val="hidden"/>
                                      </p:to>
                                    </p:set>
                                  </p:childTnLst>
                                </p:cTn>
                              </p:par>
                              <p:par>
                                <p:cTn id="11" presetID="10" presetClass="entr" presetSubtype="0" fill="hold" grpId="2"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31748"/>
                                        </p:tgtEl>
                                        <p:attrNameLst>
                                          <p:attrName>style.visibility</p:attrName>
                                        </p:attrNameLst>
                                      </p:cBhvr>
                                      <p:to>
                                        <p:strVal val="visible"/>
                                      </p:to>
                                    </p:set>
                                    <p:animEffect transition="in" filter="fade">
                                      <p:cBhvr>
                                        <p:cTn id="16" dur="2000"/>
                                        <p:tgtEl>
                                          <p:spTgt spid="3174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3" nodeType="clickEffect">
                                  <p:stCondLst>
                                    <p:cond delay="0"/>
                                  </p:stCondLst>
                                  <p:childTnLst>
                                    <p:animEffect transition="out" filter="fade">
                                      <p:cBhvr>
                                        <p:cTn id="20" dur="2000"/>
                                        <p:tgtEl>
                                          <p:spTgt spid="5"/>
                                        </p:tgtEl>
                                      </p:cBhvr>
                                    </p:animEffect>
                                    <p:set>
                                      <p:cBhvr>
                                        <p:cTn id="21" dur="1" fill="hold">
                                          <p:stCondLst>
                                            <p:cond delay="1999"/>
                                          </p:stCondLst>
                                        </p:cTn>
                                        <p:tgtEl>
                                          <p:spTgt spid="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2000"/>
                                        <p:tgtEl>
                                          <p:spTgt spid="31748"/>
                                        </p:tgtEl>
                                      </p:cBhvr>
                                    </p:animEffect>
                                    <p:set>
                                      <p:cBhvr>
                                        <p:cTn id="24" dur="1" fill="hold">
                                          <p:stCondLst>
                                            <p:cond delay="1999"/>
                                          </p:stCondLst>
                                        </p:cTn>
                                        <p:tgtEl>
                                          <p:spTgt spid="31748"/>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0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31750"/>
                                        </p:tgtEl>
                                        <p:attrNameLst>
                                          <p:attrName>style.visibility</p:attrName>
                                        </p:attrNameLst>
                                      </p:cBhvr>
                                      <p:to>
                                        <p:strVal val="visible"/>
                                      </p:to>
                                    </p:set>
                                    <p:animEffect transition="in" filter="fade">
                                      <p:cBhvr>
                                        <p:cTn id="30" dur="2000"/>
                                        <p:tgtEl>
                                          <p:spTgt spid="3175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2000"/>
                                        <p:tgtEl>
                                          <p:spTgt spid="6"/>
                                        </p:tgtEl>
                                      </p:cBhvr>
                                    </p:animEffect>
                                    <p:set>
                                      <p:cBhvr>
                                        <p:cTn id="35" dur="1" fill="hold">
                                          <p:stCondLst>
                                            <p:cond delay="1999"/>
                                          </p:stCondLst>
                                        </p:cTn>
                                        <p:tgtEl>
                                          <p:spTgt spid="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2000"/>
                                        <p:tgtEl>
                                          <p:spTgt spid="31750"/>
                                        </p:tgtEl>
                                      </p:cBhvr>
                                    </p:animEffect>
                                    <p:set>
                                      <p:cBhvr>
                                        <p:cTn id="38" dur="1" fill="hold">
                                          <p:stCondLst>
                                            <p:cond delay="1999"/>
                                          </p:stCondLst>
                                        </p:cTn>
                                        <p:tgtEl>
                                          <p:spTgt spid="31750"/>
                                        </p:tgtEl>
                                        <p:attrNameLst>
                                          <p:attrName>style.visibility</p:attrName>
                                        </p:attrNameLst>
                                      </p:cBhvr>
                                      <p:to>
                                        <p:strVal val="hidden"/>
                                      </p:to>
                                    </p:set>
                                  </p:childTnLst>
                                </p:cTn>
                              </p:par>
                              <p:par>
                                <p:cTn id="39" presetID="10"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5" grpId="2"/>
      <p:bldP spid="5" grpId="3"/>
      <p:bldP spid="6" grpId="0"/>
      <p:bldP spid="6" grpId="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 name="Фильм 1.mp4">
            <a:hlinkClick r:id="" action="ppaction://media"/>
          </p:cNvPr>
          <p:cNvPicPr>
            <a:picLocks noRot="1" noChangeAspect="1"/>
          </p:cNvPicPr>
          <p:nvPr>
            <a:videoFile r:link="rId1"/>
          </p:nvPr>
        </p:nvPicPr>
        <p:blipFill>
          <a:blip r:embed="rId4" cstate="print"/>
          <a:stretch>
            <a:fillRect/>
          </a:stretch>
        </p:blipFill>
        <p:spPr>
          <a:xfrm>
            <a:off x="504825" y="1143000"/>
            <a:ext cx="813435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4456989"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Ночь с 16 на 17 апреля 1945</a:t>
            </a:r>
            <a:endParaRPr lang="ru-RU" sz="2400" b="1" dirty="0">
              <a:solidFill>
                <a:srgbClr val="336699"/>
              </a:solidFill>
              <a:latin typeface="Arial" pitchFamily="34" charset="0"/>
              <a:cs typeface="Arial" pitchFamily="34" charset="0"/>
            </a:endParaRPr>
          </a:p>
        </p:txBody>
      </p:sp>
      <p:sp>
        <p:nvSpPr>
          <p:cNvPr id="9" name="TextBox 8"/>
          <p:cNvSpPr txBox="1"/>
          <p:nvPr/>
        </p:nvSpPr>
        <p:spPr>
          <a:xfrm>
            <a:off x="323528" y="1052736"/>
            <a:ext cx="8568952" cy="2031325"/>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«Воздух!» — с удивлением произнёс кто-то рядом. Я автоматически посмотрел в небо. Действительно странно. Мы уже давно не слышали сигнала «Воздух!», означавшего, что в небе появилась гитлеровская авиация. По сути дела, у фашистов никакой авиации уже не было. Да и очень специфического звука моторов немецких самолётов я не слышал. Однако где-то за нашими спинами хрустальной свечой тянулся в небо яркий луч прожектора. Кого же это </a:t>
            </a:r>
            <a:r>
              <a:rPr lang="ru-RU" b="1" dirty="0" err="1" smtClean="0">
                <a:solidFill>
                  <a:schemeClr val="bg1"/>
                </a:solidFill>
                <a:latin typeface="Arial" pitchFamily="34" charset="0"/>
                <a:cs typeface="Arial" pitchFamily="34" charset="0"/>
              </a:rPr>
              <a:t>выцеливают</a:t>
            </a:r>
            <a:r>
              <a:rPr lang="ru-RU" b="1" dirty="0" smtClean="0">
                <a:solidFill>
                  <a:schemeClr val="bg1"/>
                </a:solidFill>
                <a:latin typeface="Arial" pitchFamily="34" charset="0"/>
                <a:cs typeface="Arial" pitchFamily="34" charset="0"/>
              </a:rPr>
              <a:t> там наши зенитчики?</a:t>
            </a:r>
            <a:endParaRPr lang="ru-RU" b="1" dirty="0">
              <a:solidFill>
                <a:schemeClr val="bg1"/>
              </a:solidFill>
              <a:latin typeface="Arial" pitchFamily="34" charset="0"/>
              <a:cs typeface="Arial" pitchFamily="34" charset="0"/>
            </a:endParaRPr>
          </a:p>
        </p:txBody>
      </p:sp>
      <p:pic>
        <p:nvPicPr>
          <p:cNvPr id="32770" name="Picture 2" descr="http://cs310630.vk.me/v310630086/6d6e/3TTgX11pMkU.jpg"/>
          <p:cNvPicPr>
            <a:picLocks noChangeAspect="1" noChangeArrowheads="1"/>
          </p:cNvPicPr>
          <p:nvPr/>
        </p:nvPicPr>
        <p:blipFill>
          <a:blip r:embed="rId3" cstate="print"/>
          <a:srcRect/>
          <a:stretch>
            <a:fillRect/>
          </a:stretch>
        </p:blipFill>
        <p:spPr bwMode="auto">
          <a:xfrm>
            <a:off x="1907704" y="3068960"/>
            <a:ext cx="4968552" cy="3617106"/>
          </a:xfrm>
          <a:prstGeom prst="rect">
            <a:avLst/>
          </a:prstGeom>
          <a:noFill/>
        </p:spPr>
      </p:pic>
      <p:sp>
        <p:nvSpPr>
          <p:cNvPr id="11" name="TextBox 10"/>
          <p:cNvSpPr txBox="1"/>
          <p:nvPr/>
        </p:nvSpPr>
        <p:spPr>
          <a:xfrm>
            <a:off x="251520" y="4221088"/>
            <a:ext cx="8568952" cy="1477328"/>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Но зенитчики оказались ни при чём. Это был сигнал к всеобщему, если так можно сказать, ослеплению врага. Потому что буквально через несколько секунд ночи не стало. Яркий свет, бьющий откуда-то сзади, из-за наших спин, осветил гитлеровские позиции так, словно всё это происходило днём.</a:t>
            </a:r>
            <a:endParaRPr lang="ru-RU" b="1" dirty="0">
              <a:solidFill>
                <a:schemeClr val="bg1"/>
              </a:solidFill>
              <a:latin typeface="Arial" pitchFamily="34" charset="0"/>
              <a:cs typeface="Arial" pitchFamily="34" charset="0"/>
            </a:endParaRPr>
          </a:p>
        </p:txBody>
      </p:sp>
      <p:pic>
        <p:nvPicPr>
          <p:cNvPr id="12" name="Рисунок 11" descr="2535884_7ab92c7f_fmt.jpeg"/>
          <p:cNvPicPr/>
          <p:nvPr/>
        </p:nvPicPr>
        <p:blipFill>
          <a:blip r:embed="rId4" cstate="print"/>
          <a:srcRect/>
          <a:stretch>
            <a:fillRect/>
          </a:stretch>
        </p:blipFill>
        <p:spPr bwMode="auto">
          <a:xfrm>
            <a:off x="2483768" y="1124744"/>
            <a:ext cx="3816424" cy="2927668"/>
          </a:xfrm>
          <a:prstGeom prst="rect">
            <a:avLst/>
          </a:prstGeom>
          <a:noFill/>
          <a:ln w="9525">
            <a:solidFill>
              <a:srgbClr val="336699"/>
            </a:solidFill>
            <a:miter lim="800000"/>
            <a:headEnd/>
            <a:tailEnd/>
          </a:ln>
        </p:spPr>
      </p:pic>
      <p:sp>
        <p:nvSpPr>
          <p:cNvPr id="13" name="Прямоугольник 12"/>
          <p:cNvSpPr/>
          <p:nvPr/>
        </p:nvSpPr>
        <p:spPr>
          <a:xfrm>
            <a:off x="395536" y="1052736"/>
            <a:ext cx="4634602" cy="369332"/>
          </a:xfrm>
          <a:prstGeom prst="rect">
            <a:avLst/>
          </a:prstGeom>
        </p:spPr>
        <p:txBody>
          <a:bodyPr wrap="none">
            <a:spAutoFit/>
          </a:bodyPr>
          <a:lstStyle/>
          <a:p>
            <a:r>
              <a:rPr lang="ru-RU" b="1" dirty="0" smtClean="0">
                <a:solidFill>
                  <a:schemeClr val="bg1"/>
                </a:solidFill>
                <a:latin typeface="Arial" pitchFamily="34" charset="0"/>
                <a:cs typeface="Arial" pitchFamily="34" charset="0"/>
              </a:rPr>
              <a:t>Потом мне стали известны эти цифры</a:t>
            </a:r>
            <a:endParaRPr lang="ru-RU" b="1" dirty="0">
              <a:solidFill>
                <a:schemeClr val="bg1"/>
              </a:solidFill>
              <a:latin typeface="Arial" pitchFamily="34" charset="0"/>
              <a:cs typeface="Arial" pitchFamily="34" charset="0"/>
            </a:endParaRPr>
          </a:p>
        </p:txBody>
      </p:sp>
      <p:sp>
        <p:nvSpPr>
          <p:cNvPr id="14" name="Прямоугольник 13"/>
          <p:cNvSpPr/>
          <p:nvPr/>
        </p:nvSpPr>
        <p:spPr>
          <a:xfrm>
            <a:off x="323528" y="1387976"/>
            <a:ext cx="8064896" cy="3970318"/>
          </a:xfrm>
          <a:prstGeom prst="rect">
            <a:avLst/>
          </a:prstGeom>
        </p:spPr>
        <p:txBody>
          <a:bodyPr wrap="square">
            <a:spAutoFit/>
          </a:bodyPr>
          <a:lstStyle/>
          <a:p>
            <a:r>
              <a:rPr lang="ru-RU" b="1" dirty="0" smtClean="0">
                <a:solidFill>
                  <a:schemeClr val="bg1"/>
                </a:solidFill>
                <a:latin typeface="Arial" pitchFamily="34" charset="0"/>
                <a:cs typeface="Arial" pitchFamily="34" charset="0"/>
              </a:rPr>
              <a:t>140 мощнейших прожекторов в 700 миллионов свечей каждый, расставленных по фронту через каждые 200-250 метров, и были тем самым сюрпризом, который задумало наше командование. Подготовка к манёвру велась в глубочайшей тайне. Всю эту массу техники — прожектора, станции электропитания, тягачи и прочее оборудование — подготовили заранее, а перебросили на позиции и осуществили боевое развёртывание буквально в последний момент. Даже в войсках, </a:t>
            </a:r>
          </a:p>
          <a:p>
            <a:r>
              <a:rPr lang="ru-RU" b="1" dirty="0" smtClean="0">
                <a:solidFill>
                  <a:schemeClr val="bg1"/>
                </a:solidFill>
                <a:latin typeface="Arial" pitchFamily="34" charset="0"/>
                <a:cs typeface="Arial" pitchFamily="34" charset="0"/>
              </a:rPr>
              <a:t>где трудно скрыть подготовку</a:t>
            </a:r>
          </a:p>
          <a:p>
            <a:r>
              <a:rPr lang="ru-RU" b="1" dirty="0" smtClean="0">
                <a:solidFill>
                  <a:schemeClr val="bg1"/>
                </a:solidFill>
                <a:latin typeface="Arial" pitchFamily="34" charset="0"/>
                <a:cs typeface="Arial" pitchFamily="34" charset="0"/>
              </a:rPr>
              <a:t>к наступлению, ничего об </a:t>
            </a:r>
          </a:p>
          <a:p>
            <a:r>
              <a:rPr lang="ru-RU" b="1" dirty="0" smtClean="0">
                <a:solidFill>
                  <a:schemeClr val="bg1"/>
                </a:solidFill>
                <a:latin typeface="Arial" pitchFamily="34" charset="0"/>
                <a:cs typeface="Arial" pitchFamily="34" charset="0"/>
              </a:rPr>
              <a:t>этом не было известно. </a:t>
            </a:r>
          </a:p>
          <a:p>
            <a:r>
              <a:rPr lang="ru-RU" b="1" dirty="0" smtClean="0">
                <a:solidFill>
                  <a:schemeClr val="bg1"/>
                </a:solidFill>
                <a:latin typeface="Arial" pitchFamily="34" charset="0"/>
                <a:cs typeface="Arial" pitchFamily="34" charset="0"/>
              </a:rPr>
              <a:t>Только слухи о каком-то </a:t>
            </a:r>
          </a:p>
          <a:p>
            <a:r>
              <a:rPr lang="ru-RU" b="1" dirty="0" smtClean="0">
                <a:solidFill>
                  <a:schemeClr val="bg1"/>
                </a:solidFill>
                <a:latin typeface="Arial" pitchFamily="34" charset="0"/>
                <a:cs typeface="Arial" pitchFamily="34" charset="0"/>
              </a:rPr>
              <a:t>сюрпризе — и приказ</a:t>
            </a:r>
          </a:p>
          <a:p>
            <a:r>
              <a:rPr lang="ru-RU" b="1" dirty="0" smtClean="0">
                <a:solidFill>
                  <a:schemeClr val="bg1"/>
                </a:solidFill>
                <a:latin typeface="Arial" pitchFamily="34" charset="0"/>
                <a:cs typeface="Arial" pitchFamily="34" charset="0"/>
              </a:rPr>
              <a:t> ничему не удивляться.</a:t>
            </a:r>
            <a:endParaRPr lang="ru-RU" b="1" dirty="0">
              <a:solidFill>
                <a:schemeClr val="bg1"/>
              </a:solidFill>
              <a:latin typeface="Arial" pitchFamily="34" charset="0"/>
              <a:cs typeface="Arial" pitchFamily="34" charset="0"/>
            </a:endParaRPr>
          </a:p>
        </p:txBody>
      </p:sp>
      <p:pic>
        <p:nvPicPr>
          <p:cNvPr id="32774" name="Picture 6" descr="http://www.shadowlightgraphics.com/images/wpi.images/art_403.jpg"/>
          <p:cNvPicPr>
            <a:picLocks noChangeAspect="1" noChangeArrowheads="1"/>
          </p:cNvPicPr>
          <p:nvPr/>
        </p:nvPicPr>
        <p:blipFill>
          <a:blip r:embed="rId5" cstate="print"/>
          <a:srcRect/>
          <a:stretch>
            <a:fillRect/>
          </a:stretch>
        </p:blipFill>
        <p:spPr bwMode="auto">
          <a:xfrm>
            <a:off x="1907704" y="1628800"/>
            <a:ext cx="5524500" cy="3905251"/>
          </a:xfrm>
          <a:prstGeom prst="rect">
            <a:avLst/>
          </a:prstGeom>
          <a:noFill/>
        </p:spPr>
      </p:pic>
      <p:sp>
        <p:nvSpPr>
          <p:cNvPr id="32776" name="Rectangle 8"/>
          <p:cNvSpPr>
            <a:spLocks noChangeArrowheads="1"/>
          </p:cNvSpPr>
          <p:nvPr/>
        </p:nvSpPr>
        <p:spPr bwMode="auto">
          <a:xfrm>
            <a:off x="1043608" y="2708920"/>
            <a:ext cx="7239546"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Яркий, беспощадный, ослепляющий поток света </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по всей почти </a:t>
            </a:r>
            <a:r>
              <a:rPr kumimoji="0" lang="ru-RU" b="1" i="0" u="none" strike="noStrike" cap="none" normalizeH="0" baseline="0" dirty="0" err="1" smtClean="0">
                <a:ln>
                  <a:noFill/>
                </a:ln>
                <a:solidFill>
                  <a:schemeClr val="bg1"/>
                </a:solidFill>
                <a:effectLst/>
                <a:latin typeface="Arial" pitchFamily="34" charset="0"/>
                <a:ea typeface="Times New Roman" pitchFamily="18" charset="0"/>
                <a:cs typeface="Arial" pitchFamily="34" charset="0"/>
              </a:rPr>
              <a:t>тридцатипятикилометровой</a:t>
            </a: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ширине фронта</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 вот каким был этот сюрприз.</a:t>
            </a:r>
            <a:endParaRPr kumimoji="0" lang="ru-RU" b="1" i="0" u="none" strike="noStrike" cap="none" normalizeH="0" baseline="0" dirty="0" smtClean="0">
              <a:ln>
                <a:noFill/>
              </a:ln>
              <a:solidFill>
                <a:schemeClr val="bg1"/>
              </a:solidFill>
              <a:effectLst/>
              <a:latin typeface="Arial" pitchFamily="34" charset="0"/>
              <a:cs typeface="Arial" pitchFamily="34" charset="0"/>
            </a:endParaRPr>
          </a:p>
        </p:txBody>
      </p:sp>
      <p:pic>
        <p:nvPicPr>
          <p:cNvPr id="1026" name="Picture 2" descr="C:\Users\Masha\Desktop\25.jpg"/>
          <p:cNvPicPr>
            <a:picLocks noChangeAspect="1" noChangeArrowheads="1"/>
          </p:cNvPicPr>
          <p:nvPr/>
        </p:nvPicPr>
        <p:blipFill>
          <a:blip r:embed="rId6" cstate="print"/>
          <a:srcRect r="1072" b="3233"/>
          <a:stretch>
            <a:fillRect/>
          </a:stretch>
        </p:blipFill>
        <p:spPr bwMode="auto">
          <a:xfrm>
            <a:off x="4034804" y="3389522"/>
            <a:ext cx="4536504" cy="32500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32770"/>
                                        </p:tgtEl>
                                      </p:cBhvr>
                                    </p:animEffect>
                                    <p:set>
                                      <p:cBhvr>
                                        <p:cTn id="10" dur="1" fill="hold">
                                          <p:stCondLst>
                                            <p:cond delay="1999"/>
                                          </p:stCondLst>
                                        </p:cTn>
                                        <p:tgtEl>
                                          <p:spTgt spid="32770"/>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2000"/>
                                        <p:tgtEl>
                                          <p:spTgt spid="11"/>
                                        </p:tgtEl>
                                      </p:cBhvr>
                                    </p:animEffect>
                                    <p:set>
                                      <p:cBhvr>
                                        <p:cTn id="21" dur="1" fill="hold">
                                          <p:stCondLst>
                                            <p:cond delay="1999"/>
                                          </p:stCondLst>
                                        </p:cTn>
                                        <p:tgtEl>
                                          <p:spTgt spid="11"/>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2000"/>
                                        <p:tgtEl>
                                          <p:spTgt spid="12"/>
                                        </p:tgtEl>
                                      </p:cBhvr>
                                    </p:animEffect>
                                    <p:set>
                                      <p:cBhvr>
                                        <p:cTn id="24" dur="1" fill="hold">
                                          <p:stCondLst>
                                            <p:cond delay="1999"/>
                                          </p:stCondLst>
                                        </p:cTn>
                                        <p:tgtEl>
                                          <p:spTgt spid="12"/>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2000"/>
                                        <p:tgtEl>
                                          <p:spTgt spid="14"/>
                                        </p:tgtEl>
                                      </p:cBhvr>
                                    </p:animEffect>
                                  </p:childTnLst>
                                </p:cTn>
                              </p:par>
                              <p:par>
                                <p:cTn id="33" presetID="10"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2000"/>
                                        <p:tgtEl>
                                          <p:spTgt spid="102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2000"/>
                                        <p:tgtEl>
                                          <p:spTgt spid="1026"/>
                                        </p:tgtEl>
                                      </p:cBhvr>
                                    </p:animEffect>
                                    <p:set>
                                      <p:cBhvr>
                                        <p:cTn id="40" dur="1" fill="hold">
                                          <p:stCondLst>
                                            <p:cond delay="1999"/>
                                          </p:stCondLst>
                                        </p:cTn>
                                        <p:tgtEl>
                                          <p:spTgt spid="102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2000"/>
                                        <p:tgtEl>
                                          <p:spTgt spid="14"/>
                                        </p:tgtEl>
                                      </p:cBhvr>
                                    </p:animEffect>
                                    <p:set>
                                      <p:cBhvr>
                                        <p:cTn id="43" dur="1" fill="hold">
                                          <p:stCondLst>
                                            <p:cond delay="19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2000"/>
                                        <p:tgtEl>
                                          <p:spTgt spid="13"/>
                                        </p:tgtEl>
                                      </p:cBhvr>
                                    </p:animEffect>
                                    <p:set>
                                      <p:cBhvr>
                                        <p:cTn id="46" dur="1" fill="hold">
                                          <p:stCondLst>
                                            <p:cond delay="1999"/>
                                          </p:stCondLst>
                                        </p:cTn>
                                        <p:tgtEl>
                                          <p:spTgt spid="13"/>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32774"/>
                                        </p:tgtEl>
                                        <p:attrNameLst>
                                          <p:attrName>style.visibility</p:attrName>
                                        </p:attrNameLst>
                                      </p:cBhvr>
                                      <p:to>
                                        <p:strVal val="visible"/>
                                      </p:to>
                                    </p:set>
                                    <p:animEffect transition="in" filter="fade">
                                      <p:cBhvr>
                                        <p:cTn id="49" dur="2000"/>
                                        <p:tgtEl>
                                          <p:spTgt spid="3277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000"/>
                                        <p:tgtEl>
                                          <p:spTgt spid="32774"/>
                                        </p:tgtEl>
                                      </p:cBhvr>
                                    </p:animEffect>
                                    <p:set>
                                      <p:cBhvr>
                                        <p:cTn id="54" dur="1" fill="hold">
                                          <p:stCondLst>
                                            <p:cond delay="1999"/>
                                          </p:stCondLst>
                                        </p:cTn>
                                        <p:tgtEl>
                                          <p:spTgt spid="32774"/>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32776"/>
                                        </p:tgtEl>
                                        <p:attrNameLst>
                                          <p:attrName>style.visibility</p:attrName>
                                        </p:attrNameLst>
                                      </p:cBhvr>
                                      <p:to>
                                        <p:strVal val="visible"/>
                                      </p:to>
                                    </p:set>
                                    <p:animEffect transition="in" filter="fade">
                                      <p:cBhvr>
                                        <p:cTn id="57" dur="20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1" grpId="1"/>
      <p:bldP spid="13" grpId="0"/>
      <p:bldP spid="13" grpId="1"/>
      <p:bldP spid="14" grpId="0"/>
      <p:bldP spid="14" grpId="1"/>
      <p:bldP spid="3277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4456989" cy="461665"/>
          </a:xfrm>
          <a:prstGeom prst="rect">
            <a:avLst/>
          </a:prstGeom>
          <a:noFill/>
        </p:spPr>
        <p:txBody>
          <a:bodyPr wrap="none" rtlCol="0">
            <a:spAutoFit/>
          </a:bodyPr>
          <a:lstStyle/>
          <a:p>
            <a:r>
              <a:rPr lang="ru-RU" sz="2400" b="1" dirty="0" smtClean="0">
                <a:solidFill>
                  <a:srgbClr val="336699"/>
                </a:solidFill>
                <a:latin typeface="Arial" pitchFamily="34" charset="0"/>
                <a:cs typeface="Arial" pitchFamily="34" charset="0"/>
              </a:rPr>
              <a:t>Ночь с 16 на 17 апреля 1945</a:t>
            </a:r>
            <a:endParaRPr lang="ru-RU" sz="2400" b="1" dirty="0">
              <a:solidFill>
                <a:srgbClr val="336699"/>
              </a:solidFill>
              <a:latin typeface="Arial" pitchFamily="34" charset="0"/>
              <a:cs typeface="Arial" pitchFamily="34" charset="0"/>
            </a:endParaRPr>
          </a:p>
        </p:txBody>
      </p:sp>
      <p:sp>
        <p:nvSpPr>
          <p:cNvPr id="13" name="Прямоугольник 12"/>
          <p:cNvSpPr/>
          <p:nvPr/>
        </p:nvSpPr>
        <p:spPr>
          <a:xfrm>
            <a:off x="403209" y="1412776"/>
            <a:ext cx="8740791" cy="369332"/>
          </a:xfrm>
          <a:prstGeom prst="rect">
            <a:avLst/>
          </a:prstGeom>
        </p:spPr>
        <p:txBody>
          <a:bodyPr wrap="none">
            <a:spAutoFit/>
          </a:bodyPr>
          <a:lstStyle/>
          <a:p>
            <a:r>
              <a:rPr lang="ru-RU" b="1" dirty="0" smtClean="0">
                <a:solidFill>
                  <a:schemeClr val="bg1"/>
                </a:solidFill>
                <a:latin typeface="Arial" pitchFamily="34" charset="0"/>
                <a:cs typeface="Arial" pitchFamily="34" charset="0"/>
              </a:rPr>
              <a:t>И тут же загрохотала наша артиллерия — свыше двадцати тысяч стволов</a:t>
            </a:r>
            <a:endParaRPr lang="ru-RU" b="1" dirty="0">
              <a:solidFill>
                <a:schemeClr val="bg1"/>
              </a:solidFill>
              <a:latin typeface="Arial" pitchFamily="34" charset="0"/>
              <a:cs typeface="Arial" pitchFamily="34" charset="0"/>
            </a:endParaRPr>
          </a:p>
        </p:txBody>
      </p:sp>
      <p:pic>
        <p:nvPicPr>
          <p:cNvPr id="33794" name="Picture 2" descr="http://stepnoymayak.ru/images/pages/5737_2015.jpg"/>
          <p:cNvPicPr>
            <a:picLocks noChangeAspect="1" noChangeArrowheads="1"/>
          </p:cNvPicPr>
          <p:nvPr/>
        </p:nvPicPr>
        <p:blipFill>
          <a:blip r:embed="rId3" cstate="print"/>
          <a:srcRect/>
          <a:stretch>
            <a:fillRect/>
          </a:stretch>
        </p:blipFill>
        <p:spPr bwMode="auto">
          <a:xfrm>
            <a:off x="467544" y="1052736"/>
            <a:ext cx="4762500" cy="3571875"/>
          </a:xfrm>
          <a:prstGeom prst="rect">
            <a:avLst/>
          </a:prstGeom>
          <a:noFill/>
        </p:spPr>
      </p:pic>
      <p:pic>
        <p:nvPicPr>
          <p:cNvPr id="33796" name="Picture 4" descr="http://www.oldmikk.ru/img/memory/kalinin_ivan_ivan/Sowjetische_Artillerie_vor_Berlin.jpg"/>
          <p:cNvPicPr>
            <a:picLocks noChangeAspect="1" noChangeArrowheads="1"/>
          </p:cNvPicPr>
          <p:nvPr/>
        </p:nvPicPr>
        <p:blipFill>
          <a:blip r:embed="rId4" cstate="print"/>
          <a:srcRect/>
          <a:stretch>
            <a:fillRect/>
          </a:stretch>
        </p:blipFill>
        <p:spPr bwMode="auto">
          <a:xfrm>
            <a:off x="2195736" y="2390569"/>
            <a:ext cx="6736854" cy="4254856"/>
          </a:xfrm>
          <a:prstGeom prst="rect">
            <a:avLst/>
          </a:prstGeom>
          <a:noFill/>
        </p:spPr>
      </p:pic>
      <p:sp>
        <p:nvSpPr>
          <p:cNvPr id="15" name="Прямоугольник 14"/>
          <p:cNvSpPr/>
          <p:nvPr/>
        </p:nvSpPr>
        <p:spPr>
          <a:xfrm>
            <a:off x="395536" y="980728"/>
            <a:ext cx="8748464" cy="1477328"/>
          </a:xfrm>
          <a:prstGeom prst="rect">
            <a:avLst/>
          </a:prstGeom>
        </p:spPr>
        <p:txBody>
          <a:bodyPr wrap="square">
            <a:spAutoFit/>
          </a:bodyPr>
          <a:lstStyle/>
          <a:p>
            <a:r>
              <a:rPr lang="ru-RU" b="1" dirty="0" smtClean="0">
                <a:solidFill>
                  <a:schemeClr val="bg1"/>
                </a:solidFill>
                <a:latin typeface="Arial" pitchFamily="34" charset="0"/>
                <a:cs typeface="Arial" pitchFamily="34" charset="0"/>
              </a:rPr>
              <a:t>Теперь представьте себе: если неожиданностью это было для нас, то какой неожиданностью это было для немцев! Собственно говоря, они оказались обезоруженными, лишёнными возможности обороняться. Ведь не то что стрелять — даже смотреть в нашу сторону они не могли. Глаза не выдерживали этого ослепительного света</a:t>
            </a:r>
            <a:endParaRPr lang="ru-RU" b="1" dirty="0">
              <a:solidFill>
                <a:schemeClr val="bg1"/>
              </a:solidFill>
              <a:latin typeface="Arial" pitchFamily="34" charset="0"/>
              <a:cs typeface="Arial" pitchFamily="34" charset="0"/>
            </a:endParaRPr>
          </a:p>
        </p:txBody>
      </p:sp>
      <p:sp>
        <p:nvSpPr>
          <p:cNvPr id="33797" name="Rectangle 5"/>
          <p:cNvSpPr>
            <a:spLocks noChangeArrowheads="1"/>
          </p:cNvSpPr>
          <p:nvPr/>
        </p:nvSpPr>
        <p:spPr bwMode="auto">
          <a:xfrm>
            <a:off x="3203848" y="4725144"/>
            <a:ext cx="5419048" cy="175432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Примерно около получаса продолжалась </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сильнейшая артподготовка. </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Затем в небо вновь поднялся столб света. </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Это был новый сигнал, </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по которому пошли в атаку</a:t>
            </a:r>
          </a:p>
          <a:p>
            <a:pPr marL="0" marR="0" lvl="0" indent="238125"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тысячи танков и самоходок».</a:t>
            </a:r>
            <a:endParaRPr kumimoji="0" lang="ru-RU" b="1" i="0" u="none" strike="noStrike" cap="none" normalizeH="0" baseline="0" dirty="0" smtClean="0">
              <a:ln>
                <a:noFill/>
              </a:ln>
              <a:solidFill>
                <a:schemeClr val="bg1"/>
              </a:solidFill>
              <a:effectLst/>
              <a:latin typeface="Arial" pitchFamily="34" charset="0"/>
              <a:cs typeface="Arial" pitchFamily="34" charset="0"/>
            </a:endParaRPr>
          </a:p>
        </p:txBody>
      </p:sp>
      <p:pic>
        <p:nvPicPr>
          <p:cNvPr id="33799" name="Picture 7" descr="http://news.sarbc.ru/images/2011/12/img_zAvAWR.jpg"/>
          <p:cNvPicPr>
            <a:picLocks noChangeAspect="1" noChangeArrowheads="1"/>
          </p:cNvPicPr>
          <p:nvPr/>
        </p:nvPicPr>
        <p:blipFill>
          <a:blip r:embed="rId5" cstate="print"/>
          <a:srcRect l="6048" t="6048" r="3233" b="3233"/>
          <a:stretch>
            <a:fillRect/>
          </a:stretch>
        </p:blipFill>
        <p:spPr bwMode="auto">
          <a:xfrm>
            <a:off x="6156176" y="1484784"/>
            <a:ext cx="2160240" cy="21602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2000"/>
                                        <p:tgtEl>
                                          <p:spTgt spid="15"/>
                                        </p:tgtEl>
                                      </p:cBhvr>
                                    </p:animEffect>
                                    <p:set>
                                      <p:cBhvr>
                                        <p:cTn id="15" dur="1" fill="hold">
                                          <p:stCondLst>
                                            <p:cond delay="1999"/>
                                          </p:stCondLst>
                                        </p:cTn>
                                        <p:tgtEl>
                                          <p:spTgt spid="15"/>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2000"/>
                                        <p:tgtEl>
                                          <p:spTgt spid="33796"/>
                                        </p:tgtEl>
                                      </p:cBhvr>
                                    </p:animEffect>
                                    <p:set>
                                      <p:cBhvr>
                                        <p:cTn id="18" dur="1" fill="hold">
                                          <p:stCondLst>
                                            <p:cond delay="1999"/>
                                          </p:stCondLst>
                                        </p:cTn>
                                        <p:tgtEl>
                                          <p:spTgt spid="3379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3799"/>
                                        </p:tgtEl>
                                        <p:attrNameLst>
                                          <p:attrName>style.visibility</p:attrName>
                                        </p:attrNameLst>
                                      </p:cBhvr>
                                      <p:to>
                                        <p:strVal val="visible"/>
                                      </p:to>
                                    </p:set>
                                    <p:animEffect transition="in" filter="fade">
                                      <p:cBhvr>
                                        <p:cTn id="23" dur="2000"/>
                                        <p:tgtEl>
                                          <p:spTgt spid="33799"/>
                                        </p:tgtEl>
                                      </p:cBhvr>
                                    </p:animEffect>
                                  </p:childTnLst>
                                </p:cTn>
                              </p:par>
                              <p:par>
                                <p:cTn id="24" presetID="10" presetClass="entr" presetSubtype="0" fill="hold" nodeType="withEffect">
                                  <p:stCondLst>
                                    <p:cond delay="0"/>
                                  </p:stCondLst>
                                  <p:childTnLst>
                                    <p:set>
                                      <p:cBhvr>
                                        <p:cTn id="25" dur="1" fill="hold">
                                          <p:stCondLst>
                                            <p:cond delay="0"/>
                                          </p:stCondLst>
                                        </p:cTn>
                                        <p:tgtEl>
                                          <p:spTgt spid="33794"/>
                                        </p:tgtEl>
                                        <p:attrNameLst>
                                          <p:attrName>style.visibility</p:attrName>
                                        </p:attrNameLst>
                                      </p:cBhvr>
                                      <p:to>
                                        <p:strVal val="visible"/>
                                      </p:to>
                                    </p:set>
                                    <p:animEffect transition="in" filter="fade">
                                      <p:cBhvr>
                                        <p:cTn id="26" dur="2000"/>
                                        <p:tgtEl>
                                          <p:spTgt spid="3379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3797"/>
                                        </p:tgtEl>
                                        <p:attrNameLst>
                                          <p:attrName>style.visibility</p:attrName>
                                        </p:attrNameLst>
                                      </p:cBhvr>
                                      <p:to>
                                        <p:strVal val="visible"/>
                                      </p:to>
                                    </p:set>
                                    <p:animEffect transition="in" filter="fade">
                                      <p:cBhvr>
                                        <p:cTn id="29" dur="20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5" grpId="1"/>
      <p:bldP spid="337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Фильм 2.mp4">
            <a:hlinkClick r:id="" action="ppaction://media"/>
          </p:cNvPr>
          <p:cNvPicPr>
            <a:picLocks noRot="1" noChangeAspect="1"/>
          </p:cNvPicPr>
          <p:nvPr>
            <a:videoFile r:link="rId1"/>
          </p:nvPr>
        </p:nvPicPr>
        <p:blipFill>
          <a:blip r:embed="rId4" cstate="print"/>
          <a:stretch>
            <a:fillRect/>
          </a:stretch>
        </p:blipFill>
        <p:spPr>
          <a:xfrm>
            <a:off x="504825" y="1143000"/>
            <a:ext cx="8134350" cy="4572000"/>
          </a:xfrm>
          <a:prstGeom prst="rect">
            <a:avLst/>
          </a:prstGeom>
        </p:spPr>
      </p:pic>
      <p:pic>
        <p:nvPicPr>
          <p:cNvPr id="7" name="Музыка 1.mp3">
            <a:hlinkClick r:id="" action="ppaction://media"/>
          </p:cNvPr>
          <p:cNvPicPr>
            <a:picLocks noRot="1" noChangeAspect="1"/>
          </p:cNvPicPr>
          <p:nvPr>
            <a:audioFile r:link="rId2"/>
          </p:nvPr>
        </p:nvPicPr>
        <p:blipFill>
          <a:blip r:embed="rId5" cstate="print"/>
          <a:stretch>
            <a:fillRect/>
          </a:stretch>
        </p:blipFill>
        <p:spPr>
          <a:xfrm>
            <a:off x="539552" y="623731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8000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fill="hold" display="0">
                  <p:stCondLst>
                    <p:cond delay="indefinite"/>
                  </p:stCondLst>
                  <p:endCondLst>
                    <p:cond evt="onNext" delay="0">
                      <p:tgtEl>
                        <p:sldTgt/>
                      </p:tgtEl>
                    </p:cond>
                    <p:cond evt="onPrev" delay="0">
                      <p:tgtEl>
                        <p:sldTgt/>
                      </p:tgtEl>
                    </p:cond>
                  </p:endCondLst>
                </p:cTn>
                <p:tgtEl>
                  <p:spTgt spid="4"/>
                </p:tgtEl>
              </p:cMediaNode>
            </p:video>
            <p:audio>
              <p:cMediaNode numSld="3">
                <p:cTn id="13"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C:\Users\Masha\Desktop\зеркало\прожектор\открытка.jpg"/>
          <p:cNvPicPr>
            <a:picLocks noGrp="1" noChangeAspect="1" noChangeArrowheads="1"/>
          </p:cNvPicPr>
          <p:nvPr>
            <p:ph idx="1"/>
          </p:nvPr>
        </p:nvPicPr>
        <p:blipFill>
          <a:blip r:embed="rId2" cstate="print"/>
          <a:srcRect/>
          <a:stretch>
            <a:fillRect/>
          </a:stretch>
        </p:blipFill>
        <p:spPr bwMode="auto">
          <a:xfrm>
            <a:off x="0" y="0"/>
            <a:ext cx="9147696" cy="6858000"/>
          </a:xfrm>
          <a:prstGeom prst="rect">
            <a:avLst/>
          </a:prstGeom>
          <a:noFill/>
        </p:spPr>
      </p:pic>
      <p:sp>
        <p:nvSpPr>
          <p:cNvPr id="4" name="TextBox 3"/>
          <p:cNvSpPr txBox="1"/>
          <p:nvPr/>
        </p:nvSpPr>
        <p:spPr>
          <a:xfrm>
            <a:off x="4716016" y="692696"/>
            <a:ext cx="3528392" cy="5078313"/>
          </a:xfrm>
          <a:prstGeom prst="rect">
            <a:avLst/>
          </a:prstGeom>
          <a:noFill/>
        </p:spPr>
        <p:txBody>
          <a:bodyPr wrap="square" rtlCol="0">
            <a:spAutoFit/>
          </a:bodyPr>
          <a:lstStyle/>
          <a:p>
            <a:r>
              <a:rPr lang="ru-RU" i="1" dirty="0" smtClean="0">
                <a:latin typeface="Arial Black" pitchFamily="34" charset="0"/>
              </a:rPr>
              <a:t>День Победы - праздник всей страны.</a:t>
            </a:r>
            <a:br>
              <a:rPr lang="ru-RU" i="1" dirty="0" smtClean="0">
                <a:latin typeface="Arial Black" pitchFamily="34" charset="0"/>
              </a:rPr>
            </a:br>
            <a:r>
              <a:rPr lang="ru-RU" i="1" dirty="0" smtClean="0">
                <a:latin typeface="Arial Black" pitchFamily="34" charset="0"/>
              </a:rPr>
              <a:t>Духовой оркестр играет марши.</a:t>
            </a:r>
            <a:br>
              <a:rPr lang="ru-RU" i="1" dirty="0" smtClean="0">
                <a:latin typeface="Arial Black" pitchFamily="34" charset="0"/>
              </a:rPr>
            </a:br>
            <a:r>
              <a:rPr lang="ru-RU" i="1" dirty="0" smtClean="0">
                <a:latin typeface="Arial Black" pitchFamily="34" charset="0"/>
              </a:rPr>
              <a:t>День Победы - праздник седины</a:t>
            </a:r>
            <a:br>
              <a:rPr lang="ru-RU" i="1" dirty="0" smtClean="0">
                <a:latin typeface="Arial Black" pitchFamily="34" charset="0"/>
              </a:rPr>
            </a:br>
            <a:r>
              <a:rPr lang="ru-RU" i="1" dirty="0" smtClean="0">
                <a:latin typeface="Arial Black" pitchFamily="34" charset="0"/>
              </a:rPr>
              <a:t>Наших прадедов, дедов и кто помладше...</a:t>
            </a:r>
            <a:br>
              <a:rPr lang="ru-RU" i="1" dirty="0" smtClean="0">
                <a:latin typeface="Arial Black" pitchFamily="34" charset="0"/>
              </a:rPr>
            </a:br>
            <a:r>
              <a:rPr lang="ru-RU" i="1" dirty="0" smtClean="0">
                <a:latin typeface="Arial Black" pitchFamily="34" charset="0"/>
              </a:rPr>
              <a:t>Даже тех, кто не видал войны -</a:t>
            </a:r>
            <a:br>
              <a:rPr lang="ru-RU" i="1" dirty="0" smtClean="0">
                <a:latin typeface="Arial Black" pitchFamily="34" charset="0"/>
              </a:rPr>
            </a:br>
            <a:r>
              <a:rPr lang="ru-RU" i="1" dirty="0" smtClean="0">
                <a:latin typeface="Arial Black" pitchFamily="34" charset="0"/>
              </a:rPr>
              <a:t>Но ее крылом задет был каждый, -</a:t>
            </a:r>
            <a:br>
              <a:rPr lang="ru-RU" i="1" dirty="0" smtClean="0">
                <a:latin typeface="Arial Black" pitchFamily="34" charset="0"/>
              </a:rPr>
            </a:br>
            <a:r>
              <a:rPr lang="ru-RU" i="1" dirty="0" smtClean="0">
                <a:latin typeface="Arial Black" pitchFamily="34" charset="0"/>
              </a:rPr>
              <a:t>Поздравляем с Днем Победы мы!</a:t>
            </a:r>
            <a:br>
              <a:rPr lang="ru-RU" i="1" dirty="0" smtClean="0">
                <a:latin typeface="Arial Black" pitchFamily="34" charset="0"/>
              </a:rPr>
            </a:br>
            <a:r>
              <a:rPr lang="ru-RU" i="1" dirty="0" smtClean="0">
                <a:latin typeface="Arial Black" pitchFamily="34" charset="0"/>
              </a:rPr>
              <a:t>Этот день - для всей России важный!</a:t>
            </a:r>
          </a:p>
          <a:p>
            <a:r>
              <a:rPr lang="ru-RU" dirty="0" smtClean="0">
                <a:latin typeface="Arial Black" pitchFamily="34" charset="0"/>
              </a:rPr>
              <a:t> </a:t>
            </a:r>
          </a:p>
          <a:p>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C:\Users\Masha\Desktop\2064ab15310b.gif"/>
          <p:cNvPicPr>
            <a:picLocks noGrp="1" noChangeAspect="1" noChangeArrowheads="1" noCrop="1"/>
          </p:cNvPicPr>
          <p:nvPr>
            <p:ph idx="1"/>
          </p:nvPr>
        </p:nvPicPr>
        <p:blipFill>
          <a:blip r:embed="rId2" cstate="print"/>
          <a:srcRect/>
          <a:stretch>
            <a:fillRect/>
          </a:stretch>
        </p:blipFill>
        <p:spPr bwMode="auto">
          <a:xfrm>
            <a:off x="0" y="0"/>
            <a:ext cx="9144000" cy="69714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187624" y="980728"/>
            <a:ext cx="6137834" cy="1200329"/>
          </a:xfrm>
          <a:prstGeom prst="rect">
            <a:avLst/>
          </a:prstGeom>
          <a:noFill/>
        </p:spPr>
        <p:txBody>
          <a:bodyPr wrap="none" rtlCol="0">
            <a:spAutoFit/>
          </a:bodyPr>
          <a:lstStyle/>
          <a:p>
            <a:r>
              <a:rPr lang="ru-RU" b="1" dirty="0" smtClean="0">
                <a:solidFill>
                  <a:schemeClr val="bg1"/>
                </a:solidFill>
                <a:latin typeface="Arial" pitchFamily="34" charset="0"/>
                <a:cs typeface="Arial" pitchFamily="34" charset="0"/>
              </a:rPr>
              <a:t>Такой простой в устройстве и применении</a:t>
            </a:r>
          </a:p>
          <a:p>
            <a:r>
              <a:rPr lang="ru-RU" b="1" dirty="0">
                <a:solidFill>
                  <a:schemeClr val="bg1"/>
                </a:solidFill>
                <a:latin typeface="Arial" pitchFamily="34" charset="0"/>
                <a:cs typeface="Arial" pitchFamily="34" charset="0"/>
              </a:rPr>
              <a:t>п</a:t>
            </a:r>
            <a:r>
              <a:rPr lang="ru-RU" b="1" dirty="0" smtClean="0">
                <a:solidFill>
                  <a:schemeClr val="bg1"/>
                </a:solidFill>
                <a:latin typeface="Arial" pitchFamily="34" charset="0"/>
                <a:cs typeface="Arial" pitchFamily="34" charset="0"/>
              </a:rPr>
              <a:t>редмет домашнего обихода сыграл немалую роль</a:t>
            </a:r>
          </a:p>
          <a:p>
            <a:r>
              <a:rPr lang="ru-RU" b="1" dirty="0">
                <a:solidFill>
                  <a:schemeClr val="bg1"/>
                </a:solidFill>
                <a:latin typeface="Arial" pitchFamily="34" charset="0"/>
                <a:cs typeface="Arial" pitchFamily="34" charset="0"/>
              </a:rPr>
              <a:t>в</a:t>
            </a:r>
            <a:r>
              <a:rPr lang="ru-RU" b="1" dirty="0" smtClean="0">
                <a:solidFill>
                  <a:schemeClr val="bg1"/>
                </a:solidFill>
                <a:latin typeface="Arial" pitchFamily="34" charset="0"/>
                <a:cs typeface="Arial" pitchFamily="34" charset="0"/>
              </a:rPr>
              <a:t> приближении победы советского народа </a:t>
            </a:r>
          </a:p>
          <a:p>
            <a:r>
              <a:rPr lang="ru-RU" b="1" dirty="0" smtClean="0">
                <a:solidFill>
                  <a:schemeClr val="bg1"/>
                </a:solidFill>
                <a:latin typeface="Arial" pitchFamily="34" charset="0"/>
                <a:cs typeface="Arial" pitchFamily="34" charset="0"/>
              </a:rPr>
              <a:t>в Великой </a:t>
            </a:r>
            <a:r>
              <a:rPr lang="ru-RU" b="1" smtClean="0">
                <a:solidFill>
                  <a:schemeClr val="bg1"/>
                </a:solidFill>
                <a:latin typeface="Arial" pitchFamily="34" charset="0"/>
                <a:cs typeface="Arial" pitchFamily="34" charset="0"/>
              </a:rPr>
              <a:t>Отечественной войне.</a:t>
            </a:r>
            <a:endParaRPr lang="ru-RU"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2758127" cy="461665"/>
          </a:xfrm>
          <a:prstGeom prst="rect">
            <a:avLst/>
          </a:prstGeom>
          <a:noFill/>
        </p:spPr>
        <p:txBody>
          <a:bodyPr wrap="none" rtlCol="0">
            <a:spAutoFit/>
          </a:bodyPr>
          <a:lstStyle/>
          <a:p>
            <a:r>
              <a:rPr lang="ru-RU" sz="2400" b="1" dirty="0" smtClean="0">
                <a:solidFill>
                  <a:srgbClr val="993399"/>
                </a:solidFill>
                <a:latin typeface="Arial" pitchFamily="34" charset="0"/>
                <a:cs typeface="Arial" pitchFamily="34" charset="0"/>
              </a:rPr>
              <a:t>Плоское зеркало</a:t>
            </a:r>
            <a:endParaRPr lang="ru-RU" sz="2400" b="1" dirty="0">
              <a:solidFill>
                <a:srgbClr val="993399"/>
              </a:solidFill>
              <a:latin typeface="Arial" pitchFamily="34" charset="0"/>
              <a:cs typeface="Arial" pitchFamily="34" charset="0"/>
            </a:endParaRPr>
          </a:p>
        </p:txBody>
      </p:sp>
      <p:sp>
        <p:nvSpPr>
          <p:cNvPr id="5" name="TextBox 4"/>
          <p:cNvSpPr txBox="1"/>
          <p:nvPr/>
        </p:nvSpPr>
        <p:spPr>
          <a:xfrm>
            <a:off x="467544" y="1124744"/>
            <a:ext cx="7404591" cy="646331"/>
          </a:xfrm>
          <a:prstGeom prst="rect">
            <a:avLst/>
          </a:prstGeom>
          <a:noFill/>
        </p:spPr>
        <p:txBody>
          <a:bodyPr wrap="none" rtlCol="0">
            <a:spAutoFit/>
          </a:bodyPr>
          <a:lstStyle/>
          <a:p>
            <a:r>
              <a:rPr lang="ru-RU" b="1" i="1" dirty="0" smtClean="0">
                <a:solidFill>
                  <a:schemeClr val="bg1"/>
                </a:solidFill>
                <a:latin typeface="Arial" pitchFamily="34" charset="0"/>
                <a:cs typeface="Arial" pitchFamily="34" charset="0"/>
              </a:rPr>
              <a:t> </a:t>
            </a:r>
            <a:r>
              <a:rPr lang="ru-RU" b="1" i="1" dirty="0" smtClean="0">
                <a:solidFill>
                  <a:schemeClr val="accent1"/>
                </a:solidFill>
                <a:latin typeface="Arial" pitchFamily="34" charset="0"/>
                <a:cs typeface="Arial" pitchFamily="34" charset="0"/>
              </a:rPr>
              <a:t>Плоским зеркалом </a:t>
            </a:r>
          </a:p>
          <a:p>
            <a:r>
              <a:rPr lang="ru-RU" b="1" dirty="0" smtClean="0">
                <a:solidFill>
                  <a:schemeClr val="bg1"/>
                </a:solidFill>
                <a:latin typeface="Arial" pitchFamily="34" charset="0"/>
                <a:cs typeface="Arial" pitchFamily="34" charset="0"/>
              </a:rPr>
              <a:t>называют плоскую поверхность, зеркально отражающую свет</a:t>
            </a:r>
            <a:endParaRPr lang="ru-RU" b="1" dirty="0">
              <a:solidFill>
                <a:schemeClr val="bg1"/>
              </a:solidFill>
              <a:latin typeface="Arial" pitchFamily="34" charset="0"/>
              <a:cs typeface="Arial" pitchFamily="34" charset="0"/>
            </a:endParaRPr>
          </a:p>
        </p:txBody>
      </p:sp>
      <p:cxnSp>
        <p:nvCxnSpPr>
          <p:cNvPr id="7" name="Прямая соединительная линия 6"/>
          <p:cNvCxnSpPr/>
          <p:nvPr/>
        </p:nvCxnSpPr>
        <p:spPr>
          <a:xfrm>
            <a:off x="395536" y="1340768"/>
            <a:ext cx="0" cy="504056"/>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a:off x="395536" y="1844824"/>
            <a:ext cx="77048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flipV="1">
            <a:off x="8100392" y="1340768"/>
            <a:ext cx="0" cy="50405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Прямая соединительная линия 14"/>
          <p:cNvCxnSpPr/>
          <p:nvPr/>
        </p:nvCxnSpPr>
        <p:spPr>
          <a:xfrm>
            <a:off x="2771800" y="1340768"/>
            <a:ext cx="532859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a:off x="409604" y="1339100"/>
            <a:ext cx="15808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a:off x="3923928" y="4869160"/>
            <a:ext cx="0" cy="1008112"/>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a:off x="3923928" y="5877272"/>
            <a:ext cx="496855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Прямая соединительная линия 21"/>
          <p:cNvCxnSpPr/>
          <p:nvPr/>
        </p:nvCxnSpPr>
        <p:spPr>
          <a:xfrm flipV="1">
            <a:off x="8892480" y="4869160"/>
            <a:ext cx="0" cy="1008112"/>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Прямая соединительная линия 22"/>
          <p:cNvCxnSpPr/>
          <p:nvPr/>
        </p:nvCxnSpPr>
        <p:spPr>
          <a:xfrm>
            <a:off x="7308304" y="4869160"/>
            <a:ext cx="158417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Прямая соединительная линия 23"/>
          <p:cNvCxnSpPr/>
          <p:nvPr/>
        </p:nvCxnSpPr>
        <p:spPr>
          <a:xfrm>
            <a:off x="3937996" y="4867492"/>
            <a:ext cx="158084" cy="0"/>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050540" y="4682940"/>
            <a:ext cx="4730590" cy="1200329"/>
          </a:xfrm>
          <a:prstGeom prst="rect">
            <a:avLst/>
          </a:prstGeom>
          <a:noFill/>
        </p:spPr>
        <p:txBody>
          <a:bodyPr wrap="none" rtlCol="0">
            <a:spAutoFit/>
          </a:bodyPr>
          <a:lstStyle/>
          <a:p>
            <a:r>
              <a:rPr lang="ru-RU" b="1" i="1" dirty="0" smtClean="0">
                <a:solidFill>
                  <a:schemeClr val="bg1"/>
                </a:solidFill>
                <a:latin typeface="Arial" pitchFamily="34" charset="0"/>
                <a:cs typeface="Arial" pitchFamily="34" charset="0"/>
              </a:rPr>
              <a:t> </a:t>
            </a:r>
            <a:r>
              <a:rPr lang="ru-RU" b="1" i="1" dirty="0" smtClean="0">
                <a:solidFill>
                  <a:schemeClr val="accent1"/>
                </a:solidFill>
                <a:latin typeface="Arial" pitchFamily="34" charset="0"/>
                <a:cs typeface="Arial" pitchFamily="34" charset="0"/>
              </a:rPr>
              <a:t>Закон отражения света</a:t>
            </a:r>
          </a:p>
          <a:p>
            <a:r>
              <a:rPr lang="ru-RU" b="1" dirty="0" smtClean="0">
                <a:solidFill>
                  <a:schemeClr val="bg1"/>
                </a:solidFill>
                <a:latin typeface="Arial" pitchFamily="34" charset="0"/>
                <a:cs typeface="Arial" pitchFamily="34" charset="0"/>
              </a:rPr>
              <a:t>Угол отражения равен углу падения.</a:t>
            </a:r>
          </a:p>
          <a:p>
            <a:r>
              <a:rPr lang="ru-RU" b="1" dirty="0" smtClean="0">
                <a:solidFill>
                  <a:schemeClr val="bg1"/>
                </a:solidFill>
                <a:latin typeface="Arial" pitchFamily="34" charset="0"/>
                <a:cs typeface="Arial" pitchFamily="34" charset="0"/>
              </a:rPr>
              <a:t>Падающий луч, нормаль и отраженный</a:t>
            </a:r>
          </a:p>
          <a:p>
            <a:r>
              <a:rPr lang="ru-RU" b="1" dirty="0" smtClean="0">
                <a:solidFill>
                  <a:schemeClr val="bg1"/>
                </a:solidFill>
                <a:latin typeface="Arial" pitchFamily="34" charset="0"/>
                <a:cs typeface="Arial" pitchFamily="34" charset="0"/>
              </a:rPr>
              <a:t>луч лежат в одной плоскости.</a:t>
            </a:r>
            <a:endParaRPr lang="ru-RU" b="1" dirty="0">
              <a:solidFill>
                <a:schemeClr val="bg1"/>
              </a:solidFill>
              <a:latin typeface="Arial" pitchFamily="34" charset="0"/>
              <a:cs typeface="Arial" pitchFamily="34" charset="0"/>
            </a:endParaRPr>
          </a:p>
        </p:txBody>
      </p:sp>
      <p:pic>
        <p:nvPicPr>
          <p:cNvPr id="1026" name="Picture 2" descr="C:\Users\Masha\Desktop\зеркало\картинки\1.jpg"/>
          <p:cNvPicPr>
            <a:picLocks noChangeAspect="1" noChangeArrowheads="1"/>
          </p:cNvPicPr>
          <p:nvPr/>
        </p:nvPicPr>
        <p:blipFill>
          <a:blip r:embed="rId3" cstate="print"/>
          <a:srcRect/>
          <a:stretch>
            <a:fillRect/>
          </a:stretch>
        </p:blipFill>
        <p:spPr bwMode="auto">
          <a:xfrm>
            <a:off x="3923928" y="2132856"/>
            <a:ext cx="5053419" cy="2520280"/>
          </a:xfrm>
          <a:prstGeom prst="rect">
            <a:avLst/>
          </a:prstGeom>
          <a:noFill/>
        </p:spPr>
      </p:pic>
      <p:pic>
        <p:nvPicPr>
          <p:cNvPr id="1027" name="Picture 3" descr="C:\Users\Masha\Desktop\зеркало\картинки\2.jpg"/>
          <p:cNvPicPr>
            <a:picLocks noChangeAspect="1" noChangeArrowheads="1"/>
          </p:cNvPicPr>
          <p:nvPr/>
        </p:nvPicPr>
        <p:blipFill>
          <a:blip r:embed="rId4" cstate="print"/>
          <a:srcRect/>
          <a:stretch>
            <a:fillRect/>
          </a:stretch>
        </p:blipFill>
        <p:spPr bwMode="auto">
          <a:xfrm>
            <a:off x="323528" y="2122124"/>
            <a:ext cx="3456384" cy="342182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7416824" cy="830997"/>
          </a:xfrm>
          <a:prstGeom prst="rect">
            <a:avLst/>
          </a:prstGeom>
          <a:noFill/>
        </p:spPr>
        <p:txBody>
          <a:bodyPr wrap="square" rtlCol="0">
            <a:spAutoFit/>
          </a:bodyPr>
          <a:lstStyle/>
          <a:p>
            <a:r>
              <a:rPr lang="ru-RU" sz="2400" b="1" dirty="0" smtClean="0">
                <a:solidFill>
                  <a:srgbClr val="993399"/>
                </a:solidFill>
                <a:latin typeface="Arial" pitchFamily="34" charset="0"/>
                <a:cs typeface="Arial" pitchFamily="34" charset="0"/>
              </a:rPr>
              <a:t>Применение плоских зеркал. Перископ</a:t>
            </a:r>
          </a:p>
          <a:p>
            <a:endParaRPr lang="ru-RU" sz="2400" b="1" dirty="0" smtClean="0">
              <a:solidFill>
                <a:srgbClr val="993399"/>
              </a:solidFill>
              <a:latin typeface="Arial" pitchFamily="34" charset="0"/>
              <a:cs typeface="Arial" pitchFamily="34" charset="0"/>
            </a:endParaRPr>
          </a:p>
        </p:txBody>
      </p:sp>
      <p:sp>
        <p:nvSpPr>
          <p:cNvPr id="5" name="TextBox 4"/>
          <p:cNvSpPr txBox="1"/>
          <p:nvPr/>
        </p:nvSpPr>
        <p:spPr>
          <a:xfrm>
            <a:off x="141599" y="1124744"/>
            <a:ext cx="9002401" cy="1477328"/>
          </a:xfrm>
          <a:prstGeom prst="rect">
            <a:avLst/>
          </a:prstGeom>
          <a:noFill/>
        </p:spPr>
        <p:txBody>
          <a:bodyPr wrap="none" rtlCol="0">
            <a:spAutoFit/>
          </a:bodyPr>
          <a:lstStyle/>
          <a:p>
            <a:pPr algn="just"/>
            <a:r>
              <a:rPr lang="ru-RU" b="1" dirty="0" smtClean="0">
                <a:solidFill>
                  <a:schemeClr val="bg1"/>
                </a:solidFill>
                <a:latin typeface="Arial" pitchFamily="34" charset="0"/>
                <a:cs typeface="Arial" pitchFamily="34" charset="0"/>
              </a:rPr>
              <a:t>Эффект отражения света поверхностью плоского зеркала был использован</a:t>
            </a:r>
          </a:p>
          <a:p>
            <a:pPr algn="just"/>
            <a:r>
              <a:rPr lang="ru-RU" b="1" dirty="0" smtClean="0">
                <a:solidFill>
                  <a:schemeClr val="bg1"/>
                </a:solidFill>
                <a:latin typeface="Arial" pitchFamily="34" charset="0"/>
                <a:cs typeface="Arial" pitchFamily="34" charset="0"/>
              </a:rPr>
              <a:t>при создании перископа. Если расположить два зеркала параллельно на </a:t>
            </a:r>
          </a:p>
          <a:p>
            <a:pPr algn="just"/>
            <a:r>
              <a:rPr lang="ru-RU" b="1" dirty="0" smtClean="0">
                <a:solidFill>
                  <a:schemeClr val="bg1"/>
                </a:solidFill>
                <a:latin typeface="Arial" pitchFamily="34" charset="0"/>
                <a:cs typeface="Arial" pitchFamily="34" charset="0"/>
              </a:rPr>
              <a:t>некотором расстоянии, то можно получить простейшую конструкцию этого</a:t>
            </a:r>
          </a:p>
          <a:p>
            <a:pPr algn="just"/>
            <a:r>
              <a:rPr lang="ru-RU" b="1" dirty="0" smtClean="0">
                <a:solidFill>
                  <a:schemeClr val="bg1"/>
                </a:solidFill>
                <a:latin typeface="Arial" pitchFamily="34" charset="0"/>
                <a:cs typeface="Arial" pitchFamily="34" charset="0"/>
              </a:rPr>
              <a:t>прибора. Лучи света отражаются сначала первым зеркалом, затем вторым,</a:t>
            </a:r>
          </a:p>
          <a:p>
            <a:pPr algn="just"/>
            <a:r>
              <a:rPr lang="ru-RU" b="1" dirty="0" smtClean="0">
                <a:solidFill>
                  <a:schemeClr val="bg1"/>
                </a:solidFill>
                <a:latin typeface="Arial" pitchFamily="34" charset="0"/>
                <a:cs typeface="Arial" pitchFamily="34" charset="0"/>
              </a:rPr>
              <a:t>после чего попадают на сетчатку глаз наблюдателя.</a:t>
            </a:r>
            <a:endParaRPr lang="ru-RU" b="1" dirty="0">
              <a:solidFill>
                <a:schemeClr val="bg1"/>
              </a:solidFill>
              <a:latin typeface="Arial" pitchFamily="34" charset="0"/>
              <a:cs typeface="Arial" pitchFamily="34" charset="0"/>
            </a:endParaRPr>
          </a:p>
        </p:txBody>
      </p:sp>
      <p:sp>
        <p:nvSpPr>
          <p:cNvPr id="18" name="TextBox 17"/>
          <p:cNvSpPr txBox="1"/>
          <p:nvPr/>
        </p:nvSpPr>
        <p:spPr>
          <a:xfrm>
            <a:off x="179512" y="3668831"/>
            <a:ext cx="4646425" cy="1200329"/>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Устройство современного перископа гораздо сложнее той конструкции, схема которой приведена, но принцип используется тот же.</a:t>
            </a:r>
            <a:endParaRPr lang="ru-RU" b="1" dirty="0">
              <a:solidFill>
                <a:schemeClr val="bg1"/>
              </a:solidFill>
              <a:latin typeface="Arial" pitchFamily="34" charset="0"/>
              <a:cs typeface="Arial" pitchFamily="34" charset="0"/>
            </a:endParaRPr>
          </a:p>
        </p:txBody>
      </p:sp>
      <p:pic>
        <p:nvPicPr>
          <p:cNvPr id="2050" name="Picture 2" descr="C:\Users\Masha\Desktop\зеркало\картинки\3.jpg"/>
          <p:cNvPicPr>
            <a:picLocks noChangeAspect="1" noChangeArrowheads="1"/>
          </p:cNvPicPr>
          <p:nvPr/>
        </p:nvPicPr>
        <p:blipFill>
          <a:blip r:embed="rId3" cstate="print"/>
          <a:srcRect/>
          <a:stretch>
            <a:fillRect/>
          </a:stretch>
        </p:blipFill>
        <p:spPr bwMode="auto">
          <a:xfrm>
            <a:off x="5004048" y="2526552"/>
            <a:ext cx="3312368" cy="419446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4701031" cy="461665"/>
          </a:xfrm>
          <a:prstGeom prst="rect">
            <a:avLst/>
          </a:prstGeom>
          <a:noFill/>
        </p:spPr>
        <p:txBody>
          <a:bodyPr wrap="none" rtlCol="0">
            <a:spAutoFit/>
          </a:bodyPr>
          <a:lstStyle/>
          <a:p>
            <a:r>
              <a:rPr lang="ru-RU" sz="2400" b="1" dirty="0" smtClean="0">
                <a:solidFill>
                  <a:srgbClr val="993399"/>
                </a:solidFill>
                <a:latin typeface="Arial" pitchFamily="34" charset="0"/>
                <a:cs typeface="Arial" pitchFamily="34" charset="0"/>
              </a:rPr>
              <a:t>Применение плоских зеркал</a:t>
            </a:r>
            <a:endParaRPr lang="ru-RU" sz="2400" b="1" dirty="0">
              <a:solidFill>
                <a:srgbClr val="993399"/>
              </a:solidFill>
              <a:latin typeface="Arial" pitchFamily="34" charset="0"/>
              <a:cs typeface="Arial" pitchFamily="34" charset="0"/>
            </a:endParaRPr>
          </a:p>
        </p:txBody>
      </p:sp>
      <p:sp>
        <p:nvSpPr>
          <p:cNvPr id="5" name="TextBox 4"/>
          <p:cNvSpPr txBox="1"/>
          <p:nvPr/>
        </p:nvSpPr>
        <p:spPr>
          <a:xfrm>
            <a:off x="5292080" y="1109643"/>
            <a:ext cx="3744416" cy="2031325"/>
          </a:xfrm>
          <a:prstGeom prst="rect">
            <a:avLst/>
          </a:prstGeom>
          <a:noFill/>
        </p:spPr>
        <p:txBody>
          <a:bodyPr wrap="square" rtlCol="0">
            <a:spAutoFit/>
          </a:bodyPr>
          <a:lstStyle/>
          <a:p>
            <a:pPr algn="just"/>
            <a:r>
              <a:rPr lang="ru-RU" b="1" dirty="0" smtClean="0">
                <a:solidFill>
                  <a:schemeClr val="bg1"/>
                </a:solidFill>
                <a:latin typeface="Arial" pitchFamily="34" charset="0"/>
                <a:cs typeface="Arial" pitchFamily="34" charset="0"/>
              </a:rPr>
              <a:t> Перископ используется широко  в подводных лодках для наблюдения за предметами, находящимися над поверхностью воды, в то время когда само судно погружено в воду. </a:t>
            </a:r>
            <a:endParaRPr lang="ru-RU" b="1" dirty="0">
              <a:solidFill>
                <a:schemeClr val="bg1"/>
              </a:solidFill>
              <a:latin typeface="Arial" pitchFamily="34" charset="0"/>
              <a:cs typeface="Arial" pitchFamily="34" charset="0"/>
            </a:endParaRPr>
          </a:p>
        </p:txBody>
      </p:sp>
      <p:pic>
        <p:nvPicPr>
          <p:cNvPr id="4098" name="Picture 2" descr="http://ww2history.ru/uploads/2007/1298891158_6-491.jpeg"/>
          <p:cNvPicPr>
            <a:picLocks noChangeAspect="1" noChangeArrowheads="1"/>
          </p:cNvPicPr>
          <p:nvPr/>
        </p:nvPicPr>
        <p:blipFill>
          <a:blip r:embed="rId3" cstate="print"/>
          <a:srcRect t="14921"/>
          <a:stretch>
            <a:fillRect/>
          </a:stretch>
        </p:blipFill>
        <p:spPr bwMode="auto">
          <a:xfrm>
            <a:off x="4283968" y="4077072"/>
            <a:ext cx="4608512" cy="2564904"/>
          </a:xfrm>
          <a:prstGeom prst="rect">
            <a:avLst/>
          </a:prstGeom>
          <a:noFill/>
          <a:ln>
            <a:solidFill>
              <a:srgbClr val="336699"/>
            </a:solidFill>
          </a:ln>
        </p:spPr>
      </p:pic>
      <p:pic>
        <p:nvPicPr>
          <p:cNvPr id="1028" name="Picture 4" descr="C:\Users\Masha\Desktop\2.jpeg"/>
          <p:cNvPicPr>
            <a:picLocks noChangeAspect="1" noChangeArrowheads="1"/>
          </p:cNvPicPr>
          <p:nvPr/>
        </p:nvPicPr>
        <p:blipFill>
          <a:blip r:embed="rId4" cstate="print"/>
          <a:srcRect/>
          <a:stretch>
            <a:fillRect/>
          </a:stretch>
        </p:blipFill>
        <p:spPr bwMode="auto">
          <a:xfrm>
            <a:off x="395536" y="1124744"/>
            <a:ext cx="4968552" cy="2788600"/>
          </a:xfrm>
          <a:prstGeom prst="rect">
            <a:avLst/>
          </a:prstGeom>
          <a:noFill/>
        </p:spPr>
      </p:pic>
      <p:sp>
        <p:nvSpPr>
          <p:cNvPr id="10" name="TextBox 9"/>
          <p:cNvSpPr txBox="1"/>
          <p:nvPr/>
        </p:nvSpPr>
        <p:spPr>
          <a:xfrm>
            <a:off x="180442" y="4149080"/>
            <a:ext cx="4103624" cy="646331"/>
          </a:xfrm>
          <a:prstGeom prst="rect">
            <a:avLst/>
          </a:prstGeom>
          <a:noFill/>
        </p:spPr>
        <p:txBody>
          <a:bodyPr wrap="none" rtlCol="0">
            <a:spAutoFit/>
          </a:bodyPr>
          <a:lstStyle/>
          <a:p>
            <a:pPr algn="just"/>
            <a:r>
              <a:rPr lang="ru-RU" dirty="0" smtClean="0">
                <a:solidFill>
                  <a:schemeClr val="bg1"/>
                </a:solidFill>
                <a:cs typeface="Arial" pitchFamily="34" charset="0"/>
              </a:rPr>
              <a:t>Командир советской подводной </a:t>
            </a:r>
          </a:p>
          <a:p>
            <a:pPr algn="just"/>
            <a:r>
              <a:rPr lang="ru-RU" dirty="0" smtClean="0">
                <a:solidFill>
                  <a:schemeClr val="bg1"/>
                </a:solidFill>
                <a:cs typeface="Arial" pitchFamily="34" charset="0"/>
              </a:rPr>
              <a:t>лодки  с-56 капитан 2 ранга Г.И.Щедрин</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4701031" cy="461665"/>
          </a:xfrm>
          <a:prstGeom prst="rect">
            <a:avLst/>
          </a:prstGeom>
          <a:noFill/>
        </p:spPr>
        <p:txBody>
          <a:bodyPr wrap="none" rtlCol="0">
            <a:spAutoFit/>
          </a:bodyPr>
          <a:lstStyle/>
          <a:p>
            <a:r>
              <a:rPr lang="ru-RU" sz="2400" b="1" dirty="0" smtClean="0">
                <a:solidFill>
                  <a:srgbClr val="993399"/>
                </a:solidFill>
                <a:latin typeface="Arial" pitchFamily="34" charset="0"/>
                <a:cs typeface="Arial" pitchFamily="34" charset="0"/>
              </a:rPr>
              <a:t>Применение плоских зеркал</a:t>
            </a:r>
            <a:endParaRPr lang="ru-RU" sz="2400" b="1" dirty="0">
              <a:solidFill>
                <a:srgbClr val="993399"/>
              </a:solidFill>
              <a:latin typeface="Arial" pitchFamily="34" charset="0"/>
              <a:cs typeface="Arial" pitchFamily="34" charset="0"/>
            </a:endParaRPr>
          </a:p>
        </p:txBody>
      </p:sp>
      <p:sp>
        <p:nvSpPr>
          <p:cNvPr id="9" name="TextBox 8"/>
          <p:cNvSpPr txBox="1"/>
          <p:nvPr/>
        </p:nvSpPr>
        <p:spPr>
          <a:xfrm>
            <a:off x="683568" y="1124744"/>
            <a:ext cx="7488832" cy="3693319"/>
          </a:xfrm>
          <a:prstGeom prst="rect">
            <a:avLst/>
          </a:prstGeom>
          <a:noFill/>
        </p:spPr>
        <p:txBody>
          <a:bodyPr wrap="square" rtlCol="0">
            <a:spAutoFit/>
          </a:bodyPr>
          <a:lstStyle/>
          <a:p>
            <a:pPr algn="just"/>
            <a:r>
              <a:rPr lang="ru-RU" b="1" i="1" dirty="0" smtClean="0">
                <a:solidFill>
                  <a:schemeClr val="bg1"/>
                </a:solidFill>
                <a:latin typeface="Arial" pitchFamily="34" charset="0"/>
                <a:cs typeface="Arial" pitchFamily="34" charset="0"/>
              </a:rPr>
              <a:t>Карманный перископ</a:t>
            </a:r>
          </a:p>
          <a:p>
            <a:pPr algn="just"/>
            <a:r>
              <a:rPr lang="ru-RU" b="1" dirty="0" smtClean="0">
                <a:solidFill>
                  <a:schemeClr val="bg1"/>
                </a:solidFill>
                <a:latin typeface="Arial" pitchFamily="34" charset="0"/>
                <a:cs typeface="Arial" pitchFamily="34" charset="0"/>
              </a:rPr>
              <a:t>Сотрудники Института морского флота придумали простой прибор, которому дали название «карманный перископ». Прибор состоял из двух маленьких зеркал (40х40 миллиметров), заделанных в раздвижное приспособление. В сложенном виде он умещался в кармане гимнастерки, а раздвинуть его можно было на треть метра. Перископ позволял бойцам вести постоянное наблюдение за противником, видеть все, что делается в поле, не поднимая головы из окопа, и, таким образом, застраховать себя от снайперских пуль противника. </a:t>
            </a:r>
          </a:p>
          <a:p>
            <a:pPr algn="just"/>
            <a:r>
              <a:rPr lang="ru-RU" b="1" dirty="0" smtClean="0">
                <a:solidFill>
                  <a:schemeClr val="bg1"/>
                </a:solidFill>
                <a:latin typeface="Arial" pitchFamily="34" charset="0"/>
                <a:cs typeface="Arial" pitchFamily="34" charset="0"/>
              </a:rPr>
              <a:t>Производство карманных перископов было организовано в блокадном Ленинграде.</a:t>
            </a:r>
            <a:endParaRPr lang="ru-RU" b="1" dirty="0">
              <a:solidFill>
                <a:schemeClr val="bg1"/>
              </a:solidFill>
              <a:latin typeface="Arial" pitchFamily="34" charset="0"/>
              <a:cs typeface="Arial" pitchFamily="34" charset="0"/>
            </a:endParaRPr>
          </a:p>
        </p:txBody>
      </p:sp>
      <p:pic>
        <p:nvPicPr>
          <p:cNvPr id="2050" name="Picture 2" descr="C:\Users\Masha\Desktop\0_2fab9_2a764669_orig1.3yesgq76vwkks4w4sko0cs8sc.ejcuplo1l0oo0sk8c40s8osc4.th.jpeg"/>
          <p:cNvPicPr>
            <a:picLocks noChangeAspect="1" noChangeArrowheads="1"/>
          </p:cNvPicPr>
          <p:nvPr/>
        </p:nvPicPr>
        <p:blipFill>
          <a:blip r:embed="rId3" cstate="print"/>
          <a:srcRect/>
          <a:stretch>
            <a:fillRect/>
          </a:stretch>
        </p:blipFill>
        <p:spPr bwMode="auto">
          <a:xfrm>
            <a:off x="5472608" y="4456755"/>
            <a:ext cx="3563888" cy="2356621"/>
          </a:xfrm>
          <a:prstGeom prst="rect">
            <a:avLst/>
          </a:prstGeom>
          <a:noFill/>
        </p:spPr>
      </p:pic>
      <p:sp>
        <p:nvSpPr>
          <p:cNvPr id="6" name="TextBox 5"/>
          <p:cNvSpPr txBox="1"/>
          <p:nvPr/>
        </p:nvSpPr>
        <p:spPr>
          <a:xfrm>
            <a:off x="1849923" y="5746030"/>
            <a:ext cx="3658181" cy="923330"/>
          </a:xfrm>
          <a:prstGeom prst="rect">
            <a:avLst/>
          </a:prstGeom>
          <a:noFill/>
        </p:spPr>
        <p:txBody>
          <a:bodyPr wrap="none" rtlCol="0">
            <a:spAutoFit/>
          </a:bodyPr>
          <a:lstStyle/>
          <a:p>
            <a:r>
              <a:rPr lang="ru-RU" dirty="0" smtClean="0">
                <a:solidFill>
                  <a:schemeClr val="bg1"/>
                </a:solidFill>
              </a:rPr>
              <a:t>Командир взвода разведки </a:t>
            </a:r>
          </a:p>
          <a:p>
            <a:r>
              <a:rPr lang="ru-RU" dirty="0" smtClean="0">
                <a:solidFill>
                  <a:schemeClr val="bg1"/>
                </a:solidFill>
              </a:rPr>
              <a:t>младший лейтенант </a:t>
            </a:r>
            <a:r>
              <a:rPr lang="ru-RU" dirty="0" err="1" smtClean="0">
                <a:solidFill>
                  <a:schemeClr val="bg1"/>
                </a:solidFill>
              </a:rPr>
              <a:t>П.Бурдовицын</a:t>
            </a:r>
            <a:endParaRPr lang="ru-RU" dirty="0" smtClean="0">
              <a:solidFill>
                <a:schemeClr val="bg1"/>
              </a:solidFill>
            </a:endParaRPr>
          </a:p>
          <a:p>
            <a:r>
              <a:rPr lang="ru-RU" dirty="0" smtClean="0">
                <a:solidFill>
                  <a:schemeClr val="bg1"/>
                </a:solidFill>
              </a:rPr>
              <a:t>и наблюдатель В.Саидов</a:t>
            </a:r>
            <a:endParaRPr lang="ru-RU"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4066241" cy="461665"/>
          </a:xfrm>
          <a:prstGeom prst="rect">
            <a:avLst/>
          </a:prstGeom>
          <a:noFill/>
        </p:spPr>
        <p:txBody>
          <a:bodyPr wrap="none" rtlCol="0">
            <a:spAutoFit/>
          </a:bodyPr>
          <a:lstStyle/>
          <a:p>
            <a:r>
              <a:rPr lang="ru-RU" sz="2400" b="1" dirty="0" smtClean="0">
                <a:solidFill>
                  <a:srgbClr val="993399"/>
                </a:solidFill>
                <a:latin typeface="Arial" pitchFamily="34" charset="0"/>
                <a:cs typeface="Arial" pitchFamily="34" charset="0"/>
              </a:rPr>
              <a:t>Перископ своими руками</a:t>
            </a:r>
            <a:endParaRPr lang="ru-RU" sz="2400" b="1" dirty="0">
              <a:solidFill>
                <a:srgbClr val="993399"/>
              </a:solidFill>
              <a:latin typeface="Arial" pitchFamily="34" charset="0"/>
              <a:cs typeface="Arial" pitchFamily="34" charset="0"/>
            </a:endParaRPr>
          </a:p>
        </p:txBody>
      </p:sp>
      <p:pic>
        <p:nvPicPr>
          <p:cNvPr id="3074" name="Picture 2" descr="C:\Users\Masha\Desktop\зеркало\перископ\DSC_0151.JPG"/>
          <p:cNvPicPr>
            <a:picLocks noChangeAspect="1" noChangeArrowheads="1"/>
          </p:cNvPicPr>
          <p:nvPr/>
        </p:nvPicPr>
        <p:blipFill>
          <a:blip r:embed="rId3" cstate="print"/>
          <a:srcRect/>
          <a:stretch>
            <a:fillRect/>
          </a:stretch>
        </p:blipFill>
        <p:spPr bwMode="auto">
          <a:xfrm>
            <a:off x="323528" y="1052736"/>
            <a:ext cx="1473396" cy="2620560"/>
          </a:xfrm>
          <a:prstGeom prst="rect">
            <a:avLst/>
          </a:prstGeom>
          <a:noFill/>
        </p:spPr>
      </p:pic>
      <p:pic>
        <p:nvPicPr>
          <p:cNvPr id="3075" name="Picture 3" descr="C:\Users\Masha\Desktop\зеркало\перископ\DSC_0159.JPG"/>
          <p:cNvPicPr>
            <a:picLocks noChangeAspect="1" noChangeArrowheads="1"/>
          </p:cNvPicPr>
          <p:nvPr/>
        </p:nvPicPr>
        <p:blipFill>
          <a:blip r:embed="rId4" cstate="print"/>
          <a:srcRect/>
          <a:stretch>
            <a:fillRect/>
          </a:stretch>
        </p:blipFill>
        <p:spPr bwMode="auto">
          <a:xfrm>
            <a:off x="2345895" y="1124744"/>
            <a:ext cx="4098313" cy="2304256"/>
          </a:xfrm>
          <a:prstGeom prst="rect">
            <a:avLst/>
          </a:prstGeom>
          <a:noFill/>
        </p:spPr>
      </p:pic>
      <p:pic>
        <p:nvPicPr>
          <p:cNvPr id="3076" name="Picture 4" descr="C:\Users\Masha\Desktop\зеркало\перископ\DSC_0160.JPG"/>
          <p:cNvPicPr>
            <a:picLocks noChangeAspect="1" noChangeArrowheads="1"/>
          </p:cNvPicPr>
          <p:nvPr/>
        </p:nvPicPr>
        <p:blipFill>
          <a:blip r:embed="rId5" cstate="print"/>
          <a:srcRect/>
          <a:stretch>
            <a:fillRect/>
          </a:stretch>
        </p:blipFill>
        <p:spPr bwMode="auto">
          <a:xfrm>
            <a:off x="6948264" y="44624"/>
            <a:ext cx="2016224" cy="3586024"/>
          </a:xfrm>
          <a:prstGeom prst="rect">
            <a:avLst/>
          </a:prstGeom>
          <a:noFill/>
        </p:spPr>
      </p:pic>
      <p:pic>
        <p:nvPicPr>
          <p:cNvPr id="3077" name="Picture 5" descr="C:\Users\Masha\Desktop\зеркало\перископ\DSC_0186.JPG"/>
          <p:cNvPicPr>
            <a:picLocks noChangeAspect="1" noChangeArrowheads="1"/>
          </p:cNvPicPr>
          <p:nvPr/>
        </p:nvPicPr>
        <p:blipFill>
          <a:blip r:embed="rId6" cstate="print"/>
          <a:srcRect/>
          <a:stretch>
            <a:fillRect/>
          </a:stretch>
        </p:blipFill>
        <p:spPr bwMode="auto">
          <a:xfrm>
            <a:off x="282362" y="4005064"/>
            <a:ext cx="2561446" cy="1440160"/>
          </a:xfrm>
          <a:prstGeom prst="rect">
            <a:avLst/>
          </a:prstGeom>
          <a:noFill/>
        </p:spPr>
      </p:pic>
      <p:pic>
        <p:nvPicPr>
          <p:cNvPr id="3078" name="Picture 6" descr="C:\Users\Masha\Desktop\зеркало\перископ\DSC_0192.JPG"/>
          <p:cNvPicPr>
            <a:picLocks noChangeAspect="1" noChangeArrowheads="1"/>
          </p:cNvPicPr>
          <p:nvPr/>
        </p:nvPicPr>
        <p:blipFill>
          <a:blip r:embed="rId7" cstate="print"/>
          <a:srcRect/>
          <a:stretch>
            <a:fillRect/>
          </a:stretch>
        </p:blipFill>
        <p:spPr bwMode="auto">
          <a:xfrm flipH="1">
            <a:off x="3059832" y="3528391"/>
            <a:ext cx="1800200" cy="3201807"/>
          </a:xfrm>
          <a:prstGeom prst="rect">
            <a:avLst/>
          </a:prstGeom>
          <a:noFill/>
        </p:spPr>
      </p:pic>
      <p:pic>
        <p:nvPicPr>
          <p:cNvPr id="3079" name="Picture 7" descr="F:\DCIM\158___03\IMG_7483.JPG"/>
          <p:cNvPicPr>
            <a:picLocks noChangeAspect="1" noChangeArrowheads="1"/>
          </p:cNvPicPr>
          <p:nvPr/>
        </p:nvPicPr>
        <p:blipFill>
          <a:blip r:embed="rId8" cstate="print"/>
          <a:srcRect/>
          <a:stretch>
            <a:fillRect/>
          </a:stretch>
        </p:blipFill>
        <p:spPr bwMode="auto">
          <a:xfrm>
            <a:off x="5051819" y="3789040"/>
            <a:ext cx="4092181" cy="306896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39552" y="360792"/>
            <a:ext cx="3339312" cy="461665"/>
          </a:xfrm>
          <a:prstGeom prst="rect">
            <a:avLst/>
          </a:prstGeom>
          <a:noFill/>
        </p:spPr>
        <p:txBody>
          <a:bodyPr wrap="none" rtlCol="0">
            <a:spAutoFit/>
          </a:bodyPr>
          <a:lstStyle/>
          <a:p>
            <a:r>
              <a:rPr lang="ru-RU" sz="2400" b="1" dirty="0" smtClean="0">
                <a:solidFill>
                  <a:srgbClr val="993399"/>
                </a:solidFill>
                <a:latin typeface="Arial" pitchFamily="34" charset="0"/>
                <a:cs typeface="Arial" pitchFamily="34" charset="0"/>
              </a:rPr>
              <a:t>Знаете ли Вы, что …</a:t>
            </a:r>
            <a:endParaRPr lang="ru-RU" sz="2400" b="1" dirty="0">
              <a:solidFill>
                <a:srgbClr val="993399"/>
              </a:solidFill>
              <a:latin typeface="Arial" pitchFamily="34" charset="0"/>
              <a:cs typeface="Arial" pitchFamily="34" charset="0"/>
            </a:endParaRPr>
          </a:p>
        </p:txBody>
      </p:sp>
      <p:sp>
        <p:nvSpPr>
          <p:cNvPr id="9" name="TextBox 8"/>
          <p:cNvSpPr txBox="1"/>
          <p:nvPr/>
        </p:nvSpPr>
        <p:spPr>
          <a:xfrm>
            <a:off x="395536" y="980728"/>
            <a:ext cx="6192688" cy="5078313"/>
          </a:xfrm>
          <a:prstGeom prst="rect">
            <a:avLst/>
          </a:prstGeom>
          <a:noFill/>
        </p:spPr>
        <p:txBody>
          <a:bodyPr wrap="square" rtlCol="0">
            <a:spAutoFit/>
          </a:bodyPr>
          <a:lstStyle/>
          <a:p>
            <a:r>
              <a:rPr lang="ru-RU" b="1" i="1" dirty="0" smtClean="0">
                <a:solidFill>
                  <a:schemeClr val="bg1"/>
                </a:solidFill>
                <a:latin typeface="Arial" pitchFamily="34" charset="0"/>
                <a:cs typeface="Arial" pitchFamily="34" charset="0"/>
              </a:rPr>
              <a:t>Эпизод из жизни знаменитого советского снайпера Героя Советского Союза В.Г.Зайцева.</a:t>
            </a:r>
          </a:p>
          <a:p>
            <a:endParaRPr lang="ru-RU" sz="800" b="1" i="1" dirty="0" smtClean="0">
              <a:solidFill>
                <a:schemeClr val="bg1"/>
              </a:solidFill>
              <a:latin typeface="Arial" pitchFamily="34" charset="0"/>
              <a:cs typeface="Arial" pitchFamily="34" charset="0"/>
            </a:endParaRPr>
          </a:p>
          <a:p>
            <a:r>
              <a:rPr lang="ru-RU" b="1" dirty="0" smtClean="0">
                <a:solidFill>
                  <a:schemeClr val="bg1"/>
                </a:solidFill>
                <a:latin typeface="Arial" pitchFamily="34" charset="0"/>
                <a:cs typeface="Arial" pitchFamily="34" charset="0"/>
              </a:rPr>
              <a:t>Однажды, во время Сталинградского сражения, его обнаружил фашистский снайпер. В.Г.Зайцев вспоминает: «…Только чуть пошевелюсь, - тут же возле моей головы лопается разрывная пуля.</a:t>
            </a:r>
          </a:p>
          <a:p>
            <a:r>
              <a:rPr lang="ru-RU" b="1" dirty="0" smtClean="0">
                <a:solidFill>
                  <a:schemeClr val="bg1"/>
                </a:solidFill>
                <a:latin typeface="Arial" pitchFamily="34" charset="0"/>
                <a:cs typeface="Arial" pitchFamily="34" charset="0"/>
              </a:rPr>
              <a:t>Проходит час, второй. Солнце уже пригревает мой правый бок… Скосил глаза в сторону солнца, его лучи ослепили. Я зажмурился, и тут меня озарила идея: ослепить фашистов солнечным лучом. Подозвал </a:t>
            </a:r>
            <a:r>
              <a:rPr lang="ru-RU" b="1" dirty="0" err="1" smtClean="0">
                <a:solidFill>
                  <a:schemeClr val="bg1"/>
                </a:solidFill>
                <a:latin typeface="Arial" pitchFamily="34" charset="0"/>
                <a:cs typeface="Arial" pitchFamily="34" charset="0"/>
              </a:rPr>
              <a:t>Горожаева</a:t>
            </a:r>
            <a:r>
              <a:rPr lang="ru-RU" b="1" dirty="0" smtClean="0">
                <a:solidFill>
                  <a:schemeClr val="bg1"/>
                </a:solidFill>
                <a:latin typeface="Arial" pitchFamily="34" charset="0"/>
                <a:cs typeface="Arial" pitchFamily="34" charset="0"/>
              </a:rPr>
              <a:t> поближе и, не шевелясь, говорю:</a:t>
            </a:r>
          </a:p>
          <a:p>
            <a:r>
              <a:rPr lang="ru-RU" b="1" dirty="0" smtClean="0">
                <a:solidFill>
                  <a:schemeClr val="bg1"/>
                </a:solidFill>
                <a:latin typeface="Arial" pitchFamily="34" charset="0"/>
                <a:cs typeface="Arial" pitchFamily="34" charset="0"/>
              </a:rPr>
              <a:t>-Возьми осколок зеркала и направь «зайчик» ему в глаза!</a:t>
            </a:r>
          </a:p>
          <a:p>
            <a:r>
              <a:rPr lang="ru-RU" b="1" dirty="0" err="1" smtClean="0">
                <a:solidFill>
                  <a:schemeClr val="bg1"/>
                </a:solidFill>
                <a:latin typeface="Arial" pitchFamily="34" charset="0"/>
                <a:cs typeface="Arial" pitchFamily="34" charset="0"/>
              </a:rPr>
              <a:t>Горожаев</a:t>
            </a:r>
            <a:r>
              <a:rPr lang="ru-RU" b="1" dirty="0" smtClean="0">
                <a:solidFill>
                  <a:schemeClr val="bg1"/>
                </a:solidFill>
                <a:latin typeface="Arial" pitchFamily="34" charset="0"/>
                <a:cs typeface="Arial" pitchFamily="34" charset="0"/>
              </a:rPr>
              <a:t> проделал все в точности. Удалось! Я            пулей выскочил из своей ловушки и мигом    подсунул на свое место макет».</a:t>
            </a:r>
            <a:endParaRPr lang="ru-RU" b="1" dirty="0">
              <a:solidFill>
                <a:schemeClr val="bg1"/>
              </a:solidFill>
              <a:latin typeface="Arial" pitchFamily="34" charset="0"/>
              <a:cs typeface="Arial" pitchFamily="34" charset="0"/>
            </a:endParaRPr>
          </a:p>
        </p:txBody>
      </p:sp>
      <p:pic>
        <p:nvPicPr>
          <p:cNvPr id="23554" name="Picture 2" descr="http://server.audiopedia.su:8888/staroeradio/images/pics/002727s.jpg"/>
          <p:cNvPicPr>
            <a:picLocks noChangeAspect="1" noChangeArrowheads="1"/>
          </p:cNvPicPr>
          <p:nvPr/>
        </p:nvPicPr>
        <p:blipFill>
          <a:blip r:embed="rId3" cstate="print"/>
          <a:srcRect/>
          <a:stretch>
            <a:fillRect/>
          </a:stretch>
        </p:blipFill>
        <p:spPr bwMode="auto">
          <a:xfrm>
            <a:off x="6588224" y="548680"/>
            <a:ext cx="2286000" cy="3019425"/>
          </a:xfrm>
          <a:prstGeom prst="rect">
            <a:avLst/>
          </a:prstGeom>
          <a:noFill/>
          <a:ln>
            <a:solidFill>
              <a:srgbClr val="336699"/>
            </a:solidFill>
          </a:ln>
        </p:spPr>
      </p:pic>
      <p:sp>
        <p:nvSpPr>
          <p:cNvPr id="7" name="TextBox 6"/>
          <p:cNvSpPr txBox="1"/>
          <p:nvPr/>
        </p:nvSpPr>
        <p:spPr>
          <a:xfrm>
            <a:off x="7079880" y="3645024"/>
            <a:ext cx="1475084" cy="369332"/>
          </a:xfrm>
          <a:prstGeom prst="rect">
            <a:avLst/>
          </a:prstGeom>
          <a:noFill/>
        </p:spPr>
        <p:txBody>
          <a:bodyPr wrap="none" rtlCol="0">
            <a:spAutoFit/>
          </a:bodyPr>
          <a:lstStyle/>
          <a:p>
            <a:r>
              <a:rPr lang="ru-RU" b="1" dirty="0" smtClean="0">
                <a:solidFill>
                  <a:schemeClr val="bg1"/>
                </a:solidFill>
                <a:latin typeface="Arial" pitchFamily="34" charset="0"/>
                <a:cs typeface="Arial" pitchFamily="34" charset="0"/>
              </a:rPr>
              <a:t>Г.В. Зайцев</a:t>
            </a:r>
            <a:endParaRPr lang="ru-RU" b="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1187</TotalTime>
  <Words>1321</Words>
  <Application>Microsoft Office PowerPoint</Application>
  <PresentationFormat>Экран (4:3)</PresentationFormat>
  <Paragraphs>106</Paragraphs>
  <Slides>24</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Masha</dc:creator>
  <cp:lastModifiedBy>Masha</cp:lastModifiedBy>
  <cp:revision>117</cp:revision>
  <dcterms:created xsi:type="dcterms:W3CDTF">2015-03-13T09:46:40Z</dcterms:created>
  <dcterms:modified xsi:type="dcterms:W3CDTF">2016-02-27T15:41:40Z</dcterms:modified>
</cp:coreProperties>
</file>