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8" r:id="rId14"/>
    <p:sldId id="267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D4E5-09B9-406B-83D8-18EF18F5714F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6895-45C1-4ACC-BA3F-375D1ED35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79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D4E5-09B9-406B-83D8-18EF18F5714F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6895-45C1-4ACC-BA3F-375D1ED35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41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D4E5-09B9-406B-83D8-18EF18F5714F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6895-45C1-4ACC-BA3F-375D1ED35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95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D4E5-09B9-406B-83D8-18EF18F5714F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6895-45C1-4ACC-BA3F-375D1ED35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76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D4E5-09B9-406B-83D8-18EF18F5714F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6895-45C1-4ACC-BA3F-375D1ED35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59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D4E5-09B9-406B-83D8-18EF18F5714F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6895-45C1-4ACC-BA3F-375D1ED35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694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D4E5-09B9-406B-83D8-18EF18F5714F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6895-45C1-4ACC-BA3F-375D1ED35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71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D4E5-09B9-406B-83D8-18EF18F5714F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6895-45C1-4ACC-BA3F-375D1ED35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71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D4E5-09B9-406B-83D8-18EF18F5714F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6895-45C1-4ACC-BA3F-375D1ED35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54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D4E5-09B9-406B-83D8-18EF18F5714F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6895-45C1-4ACC-BA3F-375D1ED35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87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D4E5-09B9-406B-83D8-18EF18F5714F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6895-45C1-4ACC-BA3F-375D1ED35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79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DD4E5-09B9-406B-83D8-18EF18F5714F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46895-45C1-4ACC-BA3F-375D1ED35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edsovet.su/_ld/369/455122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684" y="1052736"/>
            <a:ext cx="7774632" cy="187463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истории в 10 классе по теме: 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Реформы середины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Опричнина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602" y="5220197"/>
            <a:ext cx="4424536" cy="1273696"/>
          </a:xfrm>
        </p:spPr>
        <p:txBody>
          <a:bodyPr>
            <a:normAutofit fontScale="85000" lnSpcReduction="20000"/>
          </a:bodyPr>
          <a:lstStyle/>
          <a:p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  </a:t>
            </a:r>
            <a:r>
              <a:rPr lang="ru-RU" sz="2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Хамзина</a:t>
            </a: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Танзиля</a:t>
            </a: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Шамильевна</a:t>
            </a: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истории </a:t>
            </a:r>
          </a:p>
          <a:p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СОШ № 74 г. Краснодара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194" name="Picture 2" descr="http://istoricheskij-portret.ru/wp-content/uploads/2015/01/I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19531"/>
            <a:ext cx="3260825" cy="220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kuskovo.ru/images/cms/data/collections/portret_carya_ivana_i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47" y="3592575"/>
            <a:ext cx="1803198" cy="230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russlawa.info/wp-content/uploads/2011/12/%D0%BE%D0%BF%D1%80%D0%B8%D1%87%D0%BD%D0%B8%D0%BA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41" y="2636912"/>
            <a:ext cx="2663115" cy="211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940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pedsovet.su/_ld/369/455122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72000" y="1424668"/>
            <a:ext cx="4185791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 января 1547 г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Венчание на царство  Ивана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Успенском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соборе Московского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кремля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93" y="836712"/>
            <a:ext cx="3669123" cy="487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2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pedsovet.su/_ld/369/455122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8680"/>
            <a:ext cx="1800200" cy="239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1759644" cy="219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6372200" y="3109119"/>
            <a:ext cx="2592288" cy="639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Алексей Адашев </a:t>
            </a:r>
            <a:r>
              <a:rPr lang="ru-RU" dirty="0" smtClean="0"/>
              <a:t>кий </a:t>
            </a:r>
            <a:endParaRPr lang="ru-RU" dirty="0"/>
          </a:p>
        </p:txBody>
      </p:sp>
      <p:sp>
        <p:nvSpPr>
          <p:cNvPr id="15" name="Текст 13"/>
          <p:cNvSpPr>
            <a:spLocks noGrp="1"/>
          </p:cNvSpPr>
          <p:nvPr>
            <p:ph type="body" idx="1"/>
          </p:nvPr>
        </p:nvSpPr>
        <p:spPr>
          <a:xfrm>
            <a:off x="179512" y="3109119"/>
            <a:ext cx="2879016" cy="639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Андрей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Курбский </a:t>
            </a:r>
            <a:r>
              <a:rPr lang="ru-RU" dirty="0" smtClean="0"/>
              <a:t>кий </a:t>
            </a:r>
            <a:endParaRPr lang="ru-RU" dirty="0"/>
          </a:p>
        </p:txBody>
      </p:sp>
      <p:sp>
        <p:nvSpPr>
          <p:cNvPr id="17" name="Текст 13"/>
          <p:cNvSpPr txBox="1">
            <a:spLocks/>
          </p:cNvSpPr>
          <p:nvPr/>
        </p:nvSpPr>
        <p:spPr>
          <a:xfrm>
            <a:off x="389779" y="4472500"/>
            <a:ext cx="2923286" cy="639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      Сильвестр </a:t>
            </a:r>
            <a:r>
              <a:rPr lang="ru-RU" dirty="0" smtClean="0"/>
              <a:t>кий </a:t>
            </a:r>
            <a:endParaRPr lang="ru-RU" dirty="0"/>
          </a:p>
        </p:txBody>
      </p:sp>
      <p:sp>
        <p:nvSpPr>
          <p:cNvPr id="18" name="Текст 13"/>
          <p:cNvSpPr txBox="1">
            <a:spLocks/>
          </p:cNvSpPr>
          <p:nvPr/>
        </p:nvSpPr>
        <p:spPr>
          <a:xfrm>
            <a:off x="5652120" y="4495235"/>
            <a:ext cx="3024336" cy="639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Иван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Calibri"/>
              </a:rPr>
              <a:t>Висковатый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dirty="0" smtClean="0"/>
              <a:t>кий 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203848" y="1880212"/>
            <a:ext cx="3096344" cy="25922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Избранная рада 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1548/49-1560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38485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pedsovet.su/_ld/369/455122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Земский собор 1549 г.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://upload.wikimedia.org/wikipedia/commons/f/fe/Zemskysob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264696" cy="444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992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pedsovet.su/_ld/369/455122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Заголовок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Объект 3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Причины                             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?           ?          ?          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Итоги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?           ?           ?           ?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Факты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Опричнина, причины и итоги</a:t>
            </a:r>
            <a:endParaRPr lang="ru-RU" sz="40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 rot="16200000">
            <a:off x="-404797" y="2680017"/>
            <a:ext cx="2769062" cy="1785841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cs typeface="Times New Roman" pitchFamily="18" charset="0"/>
              </a:rPr>
              <a:t>Опричнина</a:t>
            </a:r>
            <a:endParaRPr lang="ru-RU" b="1" dirty="0"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872655" y="3572938"/>
            <a:ext cx="5187290" cy="30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267744" y="2420888"/>
            <a:ext cx="720080" cy="1152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267744" y="3603642"/>
            <a:ext cx="720080" cy="905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419872" y="2420888"/>
            <a:ext cx="792088" cy="1152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419872" y="3603642"/>
            <a:ext cx="792088" cy="905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548080" y="2492896"/>
            <a:ext cx="816008" cy="1080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548080" y="3603642"/>
            <a:ext cx="744000" cy="905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5724128" y="2636912"/>
            <a:ext cx="792088" cy="966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724128" y="3603642"/>
            <a:ext cx="792088" cy="905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Равнобедренный треугольник 28"/>
          <p:cNvSpPr/>
          <p:nvPr/>
        </p:nvSpPr>
        <p:spPr>
          <a:xfrm rot="16200000">
            <a:off x="6970189" y="2928256"/>
            <a:ext cx="1547664" cy="1368152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342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pedsovet.su/_ld/369/455122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15" y="286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Опричнина, причины и итоги</a:t>
            </a:r>
            <a:endParaRPr lang="ru-RU" sz="40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3"/>
          </p:nvPr>
        </p:nvSpPr>
        <p:spPr>
          <a:xfrm>
            <a:off x="5026189" y="2031627"/>
            <a:ext cx="1907195" cy="639762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Боярские измены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Объект 34"/>
          <p:cNvSpPr>
            <a:spLocks noGrp="1"/>
          </p:cNvSpPr>
          <p:nvPr>
            <p:ph sz="quarter" idx="4"/>
          </p:nvPr>
        </p:nvSpPr>
        <p:spPr>
          <a:xfrm>
            <a:off x="3036653" y="1512665"/>
            <a:ext cx="2159223" cy="11559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Стремление Ивана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к неограниченной власти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 rot="16200000">
            <a:off x="-412653" y="2909777"/>
            <a:ext cx="2594342" cy="140511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Опричнина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>
            <a:stCxn id="9" idx="3"/>
          </p:cNvCxnSpPr>
          <p:nvPr/>
        </p:nvCxnSpPr>
        <p:spPr>
          <a:xfrm flipV="1">
            <a:off x="1587073" y="3555675"/>
            <a:ext cx="5716735" cy="56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Равнобедренный треугольник 11"/>
          <p:cNvSpPr/>
          <p:nvPr/>
        </p:nvSpPr>
        <p:spPr>
          <a:xfrm rot="16200000">
            <a:off x="7127075" y="3050868"/>
            <a:ext cx="1363081" cy="1009615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769313" y="3584003"/>
            <a:ext cx="1008112" cy="1038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002619" y="2515834"/>
            <a:ext cx="648072" cy="1096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036653" y="3631098"/>
            <a:ext cx="936104" cy="991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378117" y="2446882"/>
            <a:ext cx="648072" cy="1096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378117" y="3640784"/>
            <a:ext cx="936104" cy="991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5724128" y="2515834"/>
            <a:ext cx="720080" cy="1058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794832" y="3586504"/>
            <a:ext cx="936104" cy="8885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бъект 34"/>
          <p:cNvSpPr txBox="1">
            <a:spLocks/>
          </p:cNvSpPr>
          <p:nvPr/>
        </p:nvSpPr>
        <p:spPr>
          <a:xfrm>
            <a:off x="6444208" y="1814677"/>
            <a:ext cx="1847567" cy="8567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Неудачи в Ливонской войне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Текст 32"/>
          <p:cNvSpPr>
            <a:spLocks noGrp="1"/>
          </p:cNvSpPr>
          <p:nvPr>
            <p:ph type="body" idx="1"/>
          </p:nvPr>
        </p:nvSpPr>
        <p:spPr>
          <a:xfrm>
            <a:off x="1224081" y="1693533"/>
            <a:ext cx="2098576" cy="776312"/>
          </a:xfrm>
        </p:spPr>
        <p:txBody>
          <a:bodyPr>
            <a:no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Противоречия с боярской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оппозицией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Текст 32"/>
          <p:cNvSpPr txBox="1">
            <a:spLocks/>
          </p:cNvSpPr>
          <p:nvPr/>
        </p:nvSpPr>
        <p:spPr>
          <a:xfrm>
            <a:off x="1552115" y="4753511"/>
            <a:ext cx="2098576" cy="17196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Возражения Избранной Рады курсу Ивана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IV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 внутренней и внешней политике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Текст 32"/>
          <p:cNvSpPr txBox="1">
            <a:spLocks/>
          </p:cNvSpPr>
          <p:nvPr/>
        </p:nvSpPr>
        <p:spPr>
          <a:xfrm>
            <a:off x="3743908" y="4957468"/>
            <a:ext cx="2098576" cy="7763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Текст 32"/>
          <p:cNvSpPr txBox="1">
            <a:spLocks/>
          </p:cNvSpPr>
          <p:nvPr/>
        </p:nvSpPr>
        <p:spPr>
          <a:xfrm>
            <a:off x="3414673" y="4730306"/>
            <a:ext cx="1926887" cy="11152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1560 г. Избранная рада прекратила свое существование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Текст 32"/>
          <p:cNvSpPr txBox="1">
            <a:spLocks/>
          </p:cNvSpPr>
          <p:nvPr/>
        </p:nvSpPr>
        <p:spPr>
          <a:xfrm>
            <a:off x="5062595" y="4810807"/>
            <a:ext cx="1676790" cy="7763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Переход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А.Курбского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сторону Литвы</a:t>
            </a:r>
          </a:p>
        </p:txBody>
      </p:sp>
      <p:sp>
        <p:nvSpPr>
          <p:cNvPr id="42" name="Текст 32"/>
          <p:cNvSpPr txBox="1">
            <a:spLocks/>
          </p:cNvSpPr>
          <p:nvPr/>
        </p:nvSpPr>
        <p:spPr>
          <a:xfrm>
            <a:off x="6695315" y="4957468"/>
            <a:ext cx="1773499" cy="7763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1564 г. Поражение русских войск под Полоцком и</a:t>
            </a:r>
          </a:p>
        </p:txBody>
      </p:sp>
      <p:sp>
        <p:nvSpPr>
          <p:cNvPr id="44" name="Текст 32"/>
          <p:cNvSpPr txBox="1">
            <a:spLocks/>
          </p:cNvSpPr>
          <p:nvPr/>
        </p:nvSpPr>
        <p:spPr>
          <a:xfrm>
            <a:off x="6845143" y="2320770"/>
            <a:ext cx="2314600" cy="26206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Укрепление личной власти царя, хозяйственное разорение страны, начало закрепощения крестьян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V="1">
            <a:off x="1789348" y="2315161"/>
            <a:ext cx="766428" cy="1297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532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pedsovet.su/_ld/369/455122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33280" y="1052736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Ивана IV Грозного носила противоречивый характер. Ивана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IV и Избранная  рада  провели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реформы,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которые охватили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 стороны русской жизни, способствовали  укреплению режима власти царя, централизации страны, ликвидации пережитков удельной системы. Реформы положили начало складыванию на Руси сословно-представительной монархии, что отвечало интересам всех слоев общества, привели к крупным военным и внешнеполитическим успехам. С другой стороны, мрачным эпизодом правления Ивана Грозного стала опричнина.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Опричнина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способствовала централизации страны, нанесла удар по остаткам феодальной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раздробленности, однако оставила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тяжелое наследство и привела к печально знаменитому в истории России Смутному времени.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145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edsovet.su/_ld/369/455122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Домашнее задание: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П.25, 27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уровень -«3»: заполнить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таблицу «Организация государственного управления в годы опричнины».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уровень – «4»: составить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исторический портрет Ивана Грозного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уровень – «5»: написать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историческое сочинение по периоду 1533-1584 гг.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657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edsovet.su/_ld/369/455122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28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государственного управления в годы опричнины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750353"/>
              </p:ext>
            </p:extLst>
          </p:nvPr>
        </p:nvGraphicFramePr>
        <p:xfrm>
          <a:off x="433280" y="2060848"/>
          <a:ext cx="82296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Российское государство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Опричнина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 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Земщина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Территория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Столица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Система органов управления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448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edsovet.su/_ld/369/455122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урока: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Усвоение знаний 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о реформах  Избранной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рады и опричнине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Ивана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Грозного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913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edsovet.su/_ld/369/455122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изучения нового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820472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1.Начало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правления Ивана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2.Венчание на царство.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3.Реформы Избранной рады.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4.Опричнина, ее причины.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5.Последние годы правления Ивана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Грозного.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612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edsovet.su/_ld/369/455122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понятия: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Опричнина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(от древнерусского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оприч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»- кроме)- значительная часть государства, выделенная в личное владение.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Земщина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остальная часть государства со старыми порядками и прежними боярской думой, приказами.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Опричное войско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-карательный инструмент в руках царя.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Местничество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система распределения служебных мест по происхождению и знатности.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257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pedsovet.su/_ld/369/455122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Опричнина в оценках историков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11560" y="4546805"/>
            <a:ext cx="3240360" cy="1368152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Николай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Михайлович 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          Карамзин</a:t>
            </a:r>
          </a:p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           (1766-1826)</a:t>
            </a:r>
            <a:endParaRPr lang="ru-RU" sz="51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3707904" y="1196752"/>
            <a:ext cx="5112567" cy="5256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«… добрая слава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Иоаннова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пережила его худую славу в народной памяти: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стенания умолкли, жертвы истлели, и старые предания затмились новейшими; но имя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Иоанново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блистало на Судебнике и напоминало приобретение трех царств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могольских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доказательства дел ужасных лежали в книгохранилищах, а народ в течение веков видел Казань, Астрахань, Сибирь как живые монументы царя-завоевателя; чтил в нем знаменитого виновника нашей государственной силы…»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340768"/>
            <a:ext cx="2664297" cy="320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48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pedsovet.su/_ld/369/455122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Опричнина в оценках историков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0975" y="4887164"/>
            <a:ext cx="4040188" cy="14941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Константин Дмитриевич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Кавелин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(1818-1885)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72000" y="1916832"/>
            <a:ext cx="4474840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«Как бы мы ни смотрели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Ивана Грозного, даже до сих царствование его, конечно, одно из замечательнейших в русской истории».</a:t>
            </a:r>
          </a:p>
          <a:p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2952329" cy="369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349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pedsovet.su/_ld/369/455122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Опричнина в оценках историков</a:t>
            </a: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38283" y="4797152"/>
            <a:ext cx="4040188" cy="122413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Василий Осипович Ключевский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(1841-1911)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3923928" y="1224368"/>
            <a:ext cx="4833863" cy="485977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«…Положительное </a:t>
            </a:r>
            <a:r>
              <a:rPr lang="ru-RU" dirty="0">
                <a:latin typeface="Times New Roman"/>
                <a:ea typeface="Times New Roman"/>
              </a:rPr>
              <a:t>значение царя Ивана в истории нашего государства далеко не так велико, как можно было бы думать, судя по его замыслам и начинаниям... Грозный царь больше задумывал, чем сделал, сильнее подействовал на воображение и нервы своих современников, чем на современный ему государственный порядок. Жизнь Московского государства и без Ивана устроилась бы так же, как она строилась до него и после него…Важнее отрицательное значение этого царствования. Царь Иван был замечательный писатель, пожалуй даже бойкий политический мыслитель, но он не был государственный делец».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24369"/>
            <a:ext cx="2517570" cy="335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218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pedsovet.su/_ld/369/455122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4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51861" y="332656"/>
            <a:ext cx="4752528" cy="1122139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Проблемные вопросы: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4978897" cy="3951288"/>
          </a:xfrm>
        </p:spPr>
        <p:txBody>
          <a:bodyPr/>
          <a:lstStyle/>
          <a:p>
            <a:pPr lvl="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Иван Грозный – реформатор или тиран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Реформы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Избранной рады: успех или неудача?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3"/>
          <a:stretch/>
        </p:blipFill>
        <p:spPr bwMode="auto">
          <a:xfrm>
            <a:off x="5292080" y="1052736"/>
            <a:ext cx="325997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Текст 2"/>
          <p:cNvSpPr>
            <a:spLocks noGrp="1"/>
          </p:cNvSpPr>
          <p:nvPr>
            <p:ph type="body" idx="1"/>
          </p:nvPr>
        </p:nvSpPr>
        <p:spPr>
          <a:xfrm>
            <a:off x="5049858" y="4149080"/>
            <a:ext cx="3744416" cy="165618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/>
                <a:ea typeface="Calibri"/>
              </a:rPr>
              <a:t>Иван </a:t>
            </a:r>
            <a:r>
              <a:rPr lang="en-US" dirty="0">
                <a:solidFill>
                  <a:srgbClr val="C00000"/>
                </a:solidFill>
                <a:latin typeface="Times New Roman"/>
                <a:ea typeface="Calibri"/>
              </a:rPr>
              <a:t>IV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Calibri"/>
              </a:rPr>
              <a:t> Грозный </a:t>
            </a:r>
            <a:endParaRPr lang="ru-RU" dirty="0" smtClean="0">
              <a:solidFill>
                <a:srgbClr val="C00000"/>
              </a:solidFill>
              <a:latin typeface="Times New Roman"/>
              <a:ea typeface="Calibri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/>
                <a:ea typeface="Calibri"/>
              </a:rPr>
              <a:t>(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Calibri"/>
              </a:rPr>
              <a:t>1533-1584)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78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pedsovet.su/_ld/369/455122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Елена  Васильевна Глинская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(1508-1538)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35968"/>
            <a:ext cx="3289548" cy="438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7442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635</Words>
  <Application>Microsoft Office PowerPoint</Application>
  <PresentationFormat>Экран (4:3)</PresentationFormat>
  <Paragraphs>123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Урок истории в 10 классе по теме:  Реформы середины XVI в. Опричнина</vt:lpstr>
      <vt:lpstr>Цель урока:</vt:lpstr>
      <vt:lpstr> План изучения нового материала: </vt:lpstr>
      <vt:lpstr> Основные понятия:   </vt:lpstr>
      <vt:lpstr>Опричнина в оценках историков</vt:lpstr>
      <vt:lpstr>Опричнина в оценках историков</vt:lpstr>
      <vt:lpstr>Опричнина в оценках историков</vt:lpstr>
      <vt:lpstr>Презентация PowerPoint</vt:lpstr>
      <vt:lpstr>Презентация PowerPoint</vt:lpstr>
      <vt:lpstr> </vt:lpstr>
      <vt:lpstr>Презентация PowerPoint</vt:lpstr>
      <vt:lpstr>Земский собор 1549 г.</vt:lpstr>
      <vt:lpstr>Презентация PowerPoint</vt:lpstr>
      <vt:lpstr>Опричнина, причины и итоги</vt:lpstr>
      <vt:lpstr>Вывод:</vt:lpstr>
      <vt:lpstr>Домашнее задание: </vt:lpstr>
      <vt:lpstr> «Организация государственного управления в годы опричнины»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24</cp:revision>
  <dcterms:created xsi:type="dcterms:W3CDTF">2016-02-21T21:05:55Z</dcterms:created>
  <dcterms:modified xsi:type="dcterms:W3CDTF">2016-02-23T19:02:32Z</dcterms:modified>
</cp:coreProperties>
</file>