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6" r:id="rId2"/>
    <p:sldId id="272" r:id="rId3"/>
    <p:sldId id="258" r:id="rId4"/>
    <p:sldId id="271" r:id="rId5"/>
    <p:sldId id="284" r:id="rId6"/>
    <p:sldId id="257" r:id="rId7"/>
    <p:sldId id="259" r:id="rId8"/>
    <p:sldId id="260" r:id="rId9"/>
    <p:sldId id="281" r:id="rId10"/>
    <p:sldId id="273" r:id="rId11"/>
    <p:sldId id="274" r:id="rId12"/>
    <p:sldId id="275" r:id="rId13"/>
    <p:sldId id="264" r:id="rId14"/>
    <p:sldId id="277" r:id="rId15"/>
    <p:sldId id="283" r:id="rId16"/>
    <p:sldId id="266" r:id="rId17"/>
    <p:sldId id="267" r:id="rId18"/>
    <p:sldId id="282" r:id="rId19"/>
    <p:sldId id="268" r:id="rId20"/>
    <p:sldId id="263" r:id="rId2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81" autoAdjust="0"/>
    <p:restoredTop sz="94660"/>
  </p:normalViewPr>
  <p:slideViewPr>
    <p:cSldViewPr snapToGrid="0">
      <p:cViewPr varScale="1">
        <p:scale>
          <a:sx n="99" d="100"/>
          <a:sy n="99" d="100"/>
        </p:scale>
        <p:origin x="40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9DBE46-205C-431A-9458-73337941B922}" type="datetimeFigureOut">
              <a:rPr lang="ru-RU" smtClean="0"/>
              <a:t>23.02.2016</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EEDAC9-5519-423B-B1D8-1130C4D70167}" type="slidenum">
              <a:rPr lang="ru-RU" smtClean="0"/>
              <a:t>‹#›</a:t>
            </a:fld>
            <a:endParaRPr lang="ru-RU"/>
          </a:p>
        </p:txBody>
      </p:sp>
    </p:spTree>
    <p:extLst>
      <p:ext uri="{BB962C8B-B14F-4D97-AF65-F5344CB8AC3E}">
        <p14:creationId xmlns:p14="http://schemas.microsoft.com/office/powerpoint/2010/main" val="577206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3EEDAC9-5519-423B-B1D8-1130C4D70167}" type="slidenum">
              <a:rPr lang="ru-RU" smtClean="0"/>
              <a:t>2</a:t>
            </a:fld>
            <a:endParaRPr lang="ru-RU"/>
          </a:p>
        </p:txBody>
      </p:sp>
    </p:spTree>
    <p:extLst>
      <p:ext uri="{BB962C8B-B14F-4D97-AF65-F5344CB8AC3E}">
        <p14:creationId xmlns:p14="http://schemas.microsoft.com/office/powerpoint/2010/main" val="2093977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3EEDAC9-5519-423B-B1D8-1130C4D70167}" type="slidenum">
              <a:rPr lang="ru-RU" smtClean="0"/>
              <a:t>8</a:t>
            </a:fld>
            <a:endParaRPr lang="ru-RU"/>
          </a:p>
        </p:txBody>
      </p:sp>
    </p:spTree>
    <p:extLst>
      <p:ext uri="{BB962C8B-B14F-4D97-AF65-F5344CB8AC3E}">
        <p14:creationId xmlns:p14="http://schemas.microsoft.com/office/powerpoint/2010/main" val="497714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6526EAB-7EA5-442D-A38C-A0F51BFFC534}" type="slidenum">
              <a:rPr lang="ru-RU" smtClean="0"/>
              <a:t>14</a:t>
            </a:fld>
            <a:endParaRPr lang="ru-RU"/>
          </a:p>
        </p:txBody>
      </p:sp>
    </p:spTree>
    <p:extLst>
      <p:ext uri="{BB962C8B-B14F-4D97-AF65-F5344CB8AC3E}">
        <p14:creationId xmlns:p14="http://schemas.microsoft.com/office/powerpoint/2010/main" val="2019612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829C6838-3385-4329-90EE-7A1CFF0A8138}" type="datetimeFigureOut">
              <a:rPr lang="ru-RU" smtClean="0"/>
              <a:t>23.02.2016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109BEF5-AC63-4C6C-BC1E-21AF8A6FC1B4}" type="slidenum">
              <a:rPr lang="ru-RU" smtClean="0"/>
              <a:t>‹#›</a:t>
            </a:fld>
            <a:endParaRPr lang="ru-RU"/>
          </a:p>
        </p:txBody>
      </p:sp>
    </p:spTree>
    <p:extLst>
      <p:ext uri="{BB962C8B-B14F-4D97-AF65-F5344CB8AC3E}">
        <p14:creationId xmlns:p14="http://schemas.microsoft.com/office/powerpoint/2010/main" val="317649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29C6838-3385-4329-90EE-7A1CFF0A8138}" type="datetimeFigureOut">
              <a:rPr lang="ru-RU" smtClean="0"/>
              <a:t>23.02.2016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109BEF5-AC63-4C6C-BC1E-21AF8A6FC1B4}" type="slidenum">
              <a:rPr lang="ru-RU" smtClean="0"/>
              <a:t>‹#›</a:t>
            </a:fld>
            <a:endParaRPr lang="ru-RU"/>
          </a:p>
        </p:txBody>
      </p:sp>
    </p:spTree>
    <p:extLst>
      <p:ext uri="{BB962C8B-B14F-4D97-AF65-F5344CB8AC3E}">
        <p14:creationId xmlns:p14="http://schemas.microsoft.com/office/powerpoint/2010/main" val="1823341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29C6838-3385-4329-90EE-7A1CFF0A8138}" type="datetimeFigureOut">
              <a:rPr lang="ru-RU" smtClean="0"/>
              <a:t>23.02.2016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109BEF5-AC63-4C6C-BC1E-21AF8A6FC1B4}" type="slidenum">
              <a:rPr lang="ru-RU" smtClean="0"/>
              <a:t>‹#›</a:t>
            </a:fld>
            <a:endParaRPr lang="ru-RU"/>
          </a:p>
        </p:txBody>
      </p:sp>
    </p:spTree>
    <p:extLst>
      <p:ext uri="{BB962C8B-B14F-4D97-AF65-F5344CB8AC3E}">
        <p14:creationId xmlns:p14="http://schemas.microsoft.com/office/powerpoint/2010/main" val="2705770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29C6838-3385-4329-90EE-7A1CFF0A8138}" type="datetimeFigureOut">
              <a:rPr lang="ru-RU" smtClean="0"/>
              <a:t>23.02.2016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109BEF5-AC63-4C6C-BC1E-21AF8A6FC1B4}" type="slidenum">
              <a:rPr lang="ru-RU" smtClean="0"/>
              <a:t>‹#›</a:t>
            </a:fld>
            <a:endParaRPr lang="ru-RU"/>
          </a:p>
        </p:txBody>
      </p:sp>
    </p:spTree>
    <p:extLst>
      <p:ext uri="{BB962C8B-B14F-4D97-AF65-F5344CB8AC3E}">
        <p14:creationId xmlns:p14="http://schemas.microsoft.com/office/powerpoint/2010/main" val="1927589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829C6838-3385-4329-90EE-7A1CFF0A8138}" type="datetimeFigureOut">
              <a:rPr lang="ru-RU" smtClean="0"/>
              <a:t>23.02.2016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109BEF5-AC63-4C6C-BC1E-21AF8A6FC1B4}" type="slidenum">
              <a:rPr lang="ru-RU" smtClean="0"/>
              <a:t>‹#›</a:t>
            </a:fld>
            <a:endParaRPr lang="ru-RU"/>
          </a:p>
        </p:txBody>
      </p:sp>
    </p:spTree>
    <p:extLst>
      <p:ext uri="{BB962C8B-B14F-4D97-AF65-F5344CB8AC3E}">
        <p14:creationId xmlns:p14="http://schemas.microsoft.com/office/powerpoint/2010/main" val="2975798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829C6838-3385-4329-90EE-7A1CFF0A8138}" type="datetimeFigureOut">
              <a:rPr lang="ru-RU" smtClean="0"/>
              <a:t>23.02.2016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109BEF5-AC63-4C6C-BC1E-21AF8A6FC1B4}" type="slidenum">
              <a:rPr lang="ru-RU" smtClean="0"/>
              <a:t>‹#›</a:t>
            </a:fld>
            <a:endParaRPr lang="ru-RU"/>
          </a:p>
        </p:txBody>
      </p:sp>
    </p:spTree>
    <p:extLst>
      <p:ext uri="{BB962C8B-B14F-4D97-AF65-F5344CB8AC3E}">
        <p14:creationId xmlns:p14="http://schemas.microsoft.com/office/powerpoint/2010/main" val="2311839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829C6838-3385-4329-90EE-7A1CFF0A8138}" type="datetimeFigureOut">
              <a:rPr lang="ru-RU" smtClean="0"/>
              <a:t>23.02.2016</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D109BEF5-AC63-4C6C-BC1E-21AF8A6FC1B4}" type="slidenum">
              <a:rPr lang="ru-RU" smtClean="0"/>
              <a:t>‹#›</a:t>
            </a:fld>
            <a:endParaRPr lang="ru-RU"/>
          </a:p>
        </p:txBody>
      </p:sp>
    </p:spTree>
    <p:extLst>
      <p:ext uri="{BB962C8B-B14F-4D97-AF65-F5344CB8AC3E}">
        <p14:creationId xmlns:p14="http://schemas.microsoft.com/office/powerpoint/2010/main" val="4200348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829C6838-3385-4329-90EE-7A1CFF0A8138}" type="datetimeFigureOut">
              <a:rPr lang="ru-RU" smtClean="0"/>
              <a:t>23.02.2016</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D109BEF5-AC63-4C6C-BC1E-21AF8A6FC1B4}" type="slidenum">
              <a:rPr lang="ru-RU" smtClean="0"/>
              <a:t>‹#›</a:t>
            </a:fld>
            <a:endParaRPr lang="ru-RU"/>
          </a:p>
        </p:txBody>
      </p:sp>
    </p:spTree>
    <p:extLst>
      <p:ext uri="{BB962C8B-B14F-4D97-AF65-F5344CB8AC3E}">
        <p14:creationId xmlns:p14="http://schemas.microsoft.com/office/powerpoint/2010/main" val="4212926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9C6838-3385-4329-90EE-7A1CFF0A8138}" type="datetimeFigureOut">
              <a:rPr lang="ru-RU" smtClean="0"/>
              <a:t>23.02.2016</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D109BEF5-AC63-4C6C-BC1E-21AF8A6FC1B4}" type="slidenum">
              <a:rPr lang="ru-RU" smtClean="0"/>
              <a:t>‹#›</a:t>
            </a:fld>
            <a:endParaRPr lang="ru-RU"/>
          </a:p>
        </p:txBody>
      </p:sp>
    </p:spTree>
    <p:extLst>
      <p:ext uri="{BB962C8B-B14F-4D97-AF65-F5344CB8AC3E}">
        <p14:creationId xmlns:p14="http://schemas.microsoft.com/office/powerpoint/2010/main" val="1485790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829C6838-3385-4329-90EE-7A1CFF0A8138}" type="datetimeFigureOut">
              <a:rPr lang="ru-RU" smtClean="0"/>
              <a:t>23.02.2016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109BEF5-AC63-4C6C-BC1E-21AF8A6FC1B4}" type="slidenum">
              <a:rPr lang="ru-RU" smtClean="0"/>
              <a:t>‹#›</a:t>
            </a:fld>
            <a:endParaRPr lang="ru-RU"/>
          </a:p>
        </p:txBody>
      </p:sp>
    </p:spTree>
    <p:extLst>
      <p:ext uri="{BB962C8B-B14F-4D97-AF65-F5344CB8AC3E}">
        <p14:creationId xmlns:p14="http://schemas.microsoft.com/office/powerpoint/2010/main" val="3331663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829C6838-3385-4329-90EE-7A1CFF0A8138}" type="datetimeFigureOut">
              <a:rPr lang="ru-RU" smtClean="0"/>
              <a:t>23.02.2016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109BEF5-AC63-4C6C-BC1E-21AF8A6FC1B4}" type="slidenum">
              <a:rPr lang="ru-RU" smtClean="0"/>
              <a:t>‹#›</a:t>
            </a:fld>
            <a:endParaRPr lang="ru-RU"/>
          </a:p>
        </p:txBody>
      </p:sp>
    </p:spTree>
    <p:extLst>
      <p:ext uri="{BB962C8B-B14F-4D97-AF65-F5344CB8AC3E}">
        <p14:creationId xmlns:p14="http://schemas.microsoft.com/office/powerpoint/2010/main" val="2624402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9C6838-3385-4329-90EE-7A1CFF0A8138}" type="datetimeFigureOut">
              <a:rPr lang="ru-RU" smtClean="0"/>
              <a:t>23.02.2016</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09BEF5-AC63-4C6C-BC1E-21AF8A6FC1B4}" type="slidenum">
              <a:rPr lang="ru-RU" smtClean="0"/>
              <a:t>‹#›</a:t>
            </a:fld>
            <a:endParaRPr lang="ru-RU"/>
          </a:p>
        </p:txBody>
      </p:sp>
    </p:spTree>
    <p:extLst>
      <p:ext uri="{BB962C8B-B14F-4D97-AF65-F5344CB8AC3E}">
        <p14:creationId xmlns:p14="http://schemas.microsoft.com/office/powerpoint/2010/main" val="12366871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gif"/><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6.gif"/><Relationship Id="rId5" Type="http://schemas.microsoft.com/office/2007/relationships/hdphoto" Target="../media/hdphoto5.wdp"/><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5.gif"/><Relationship Id="rId3" Type="http://schemas.openxmlformats.org/officeDocument/2006/relationships/image" Target="../media/image37.jpeg"/><Relationship Id="rId7" Type="http://schemas.microsoft.com/office/2007/relationships/hdphoto" Target="../media/hdphoto6.wdp"/><Relationship Id="rId12" Type="http://schemas.microsoft.com/office/2007/relationships/hdphoto" Target="../media/hdphoto7.wdp"/><Relationship Id="rId17" Type="http://schemas.openxmlformats.org/officeDocument/2006/relationships/image" Target="../media/image48.png"/><Relationship Id="rId2" Type="http://schemas.openxmlformats.org/officeDocument/2006/relationships/notesSlide" Target="../notesSlides/notesSlide3.xml"/><Relationship Id="rId16"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4.png"/><Relationship Id="rId5" Type="http://schemas.openxmlformats.org/officeDocument/2006/relationships/image" Target="../media/image39.png"/><Relationship Id="rId15" Type="http://schemas.microsoft.com/office/2007/relationships/hdphoto" Target="../media/hdphoto8.wdp"/><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42.jpeg"/><Relationship Id="rId14"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jpg"/><Relationship Id="rId10" Type="http://schemas.openxmlformats.org/officeDocument/2006/relationships/image" Target="../media/image57.gif"/><Relationship Id="rId4" Type="http://schemas.openxmlformats.org/officeDocument/2006/relationships/image" Target="../media/image51.jpg"/><Relationship Id="rId9" Type="http://schemas.openxmlformats.org/officeDocument/2006/relationships/image" Target="../media/image56.png"/></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59.png"/><Relationship Id="rId7" Type="http://schemas.openxmlformats.org/officeDocument/2006/relationships/image" Target="../media/image63.jpeg"/><Relationship Id="rId12" Type="http://schemas.openxmlformats.org/officeDocument/2006/relationships/image" Target="../media/image68.png"/><Relationship Id="rId2" Type="http://schemas.openxmlformats.org/officeDocument/2006/relationships/image" Target="../media/image58.gif"/><Relationship Id="rId1" Type="http://schemas.openxmlformats.org/officeDocument/2006/relationships/slideLayout" Target="../slideLayouts/slideLayout7.xml"/><Relationship Id="rId6" Type="http://schemas.openxmlformats.org/officeDocument/2006/relationships/image" Target="../media/image62.jpe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microsoft.com/office/2007/relationships/hdphoto" Target="../media/hdphoto1.wdp"/><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7.gif"/></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hyperlink" Target="http://nsportal.ru/shkola/raznoe/library/2014/03/26/krossens" TargetMode="External"/><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hyperlink" Target="http://www.myshared.ru/slide/765510" TargetMode="External"/><Relationship Id="rId5" Type="http://schemas.openxmlformats.org/officeDocument/2006/relationships/hyperlink" Target="http://www.ug.ru/method_article/214" TargetMode="External"/><Relationship Id="rId4" Type="http://schemas.openxmlformats.org/officeDocument/2006/relationships/hyperlink" Target="http://yandex.ru/image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6.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9143999" cy="6858000"/>
          </a:xfrm>
          <a:prstGeom prst="rect">
            <a:avLst/>
          </a:prstGeom>
        </p:spPr>
      </p:pic>
      <p:sp>
        <p:nvSpPr>
          <p:cNvPr id="2" name="Заголовок 1"/>
          <p:cNvSpPr>
            <a:spLocks noGrp="1"/>
          </p:cNvSpPr>
          <p:nvPr>
            <p:ph type="ctrTitle"/>
          </p:nvPr>
        </p:nvSpPr>
        <p:spPr>
          <a:xfrm>
            <a:off x="149191" y="1767256"/>
            <a:ext cx="8691612" cy="2387600"/>
          </a:xfrm>
        </p:spPr>
        <p:txBody>
          <a:bodyPr>
            <a:noAutofit/>
          </a:bodyPr>
          <a:lstStyle/>
          <a:p>
            <a:r>
              <a:rPr lang="ru-RU" sz="32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n-lt"/>
              </a:rPr>
              <a:t>Учебно-образовательный проект </a:t>
            </a:r>
            <a:r>
              <a:rPr lang="ru-RU"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n-lt"/>
              </a:rPr>
              <a:t>«Использование </a:t>
            </a:r>
            <a:r>
              <a:rPr lang="ru-RU" sz="5400" b="1"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n-lt"/>
              </a:rPr>
              <a:t>кроссенсов</a:t>
            </a:r>
            <a:r>
              <a:rPr lang="ru-RU"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n-lt"/>
              </a:rPr>
              <a:t> в начальной школе»</a:t>
            </a:r>
            <a:endParaRPr lang="ru-RU"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n-lt"/>
            </a:endParaRPr>
          </a:p>
        </p:txBody>
      </p:sp>
      <p:sp>
        <p:nvSpPr>
          <p:cNvPr id="3" name="Подзаголовок 2"/>
          <p:cNvSpPr>
            <a:spLocks noGrp="1"/>
          </p:cNvSpPr>
          <p:nvPr>
            <p:ph type="subTitle" idx="1"/>
          </p:nvPr>
        </p:nvSpPr>
        <p:spPr>
          <a:xfrm>
            <a:off x="1142999" y="5922112"/>
            <a:ext cx="6858000" cy="840021"/>
          </a:xfrm>
        </p:spPr>
        <p:txBody>
          <a:bodyPr>
            <a:normAutofit lnSpcReduction="10000"/>
          </a:bodyPr>
          <a:lstStyle/>
          <a:p>
            <a:r>
              <a:rPr lang="ru-RU"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Кузнецова </a:t>
            </a:r>
            <a:r>
              <a:rPr lang="ru-RU"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Ирина </a:t>
            </a:r>
            <a:r>
              <a:rPr lang="ru-RU"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Александровна</a:t>
            </a:r>
          </a:p>
          <a:p>
            <a:r>
              <a:rPr lang="ru-RU"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Будковая Надежда Васильевна</a:t>
            </a:r>
            <a:endParaRPr lang="ru-RU"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37280157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Багетная рамка 9"/>
          <p:cNvSpPr/>
          <p:nvPr/>
        </p:nvSpPr>
        <p:spPr>
          <a:xfrm>
            <a:off x="2077451" y="3848500"/>
            <a:ext cx="4910490" cy="2473693"/>
          </a:xfrm>
          <a:prstGeom prst="bevel">
            <a:avLst>
              <a:gd name="adj" fmla="val 1912"/>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6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4" name="Багетная рамка 3"/>
          <p:cNvSpPr/>
          <p:nvPr/>
        </p:nvSpPr>
        <p:spPr>
          <a:xfrm>
            <a:off x="346509" y="1068403"/>
            <a:ext cx="2752825" cy="2473693"/>
          </a:xfrm>
          <a:prstGeom prst="bevel">
            <a:avLst>
              <a:gd name="adj" fmla="val 1912"/>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Багетная рамка 4"/>
          <p:cNvSpPr/>
          <p:nvPr/>
        </p:nvSpPr>
        <p:spPr>
          <a:xfrm>
            <a:off x="3208420" y="1068402"/>
            <a:ext cx="2752825" cy="2473693"/>
          </a:xfrm>
          <a:prstGeom prst="bevel">
            <a:avLst>
              <a:gd name="adj" fmla="val 1912"/>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Багетная рамка 5"/>
          <p:cNvSpPr/>
          <p:nvPr/>
        </p:nvSpPr>
        <p:spPr>
          <a:xfrm>
            <a:off x="6070332" y="1068402"/>
            <a:ext cx="2752825" cy="2473693"/>
          </a:xfrm>
          <a:prstGeom prst="bevel">
            <a:avLst>
              <a:gd name="adj" fmla="val 1912"/>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b="1" dirty="0" smtClean="0">
                <a:solidFill>
                  <a:srgbClr val="663300"/>
                </a:solidFill>
                <a:latin typeface="Times New Roman" panose="02020603050405020304" pitchFamily="18" charset="0"/>
                <a:cs typeface="Times New Roman" panose="02020603050405020304" pitchFamily="18" charset="0"/>
              </a:rPr>
              <a:t>слово</a:t>
            </a:r>
            <a:endParaRPr lang="ru-RU" sz="4800" b="1" dirty="0">
              <a:solidFill>
                <a:srgbClr val="663300"/>
              </a:solidFill>
              <a:latin typeface="Times New Roman" panose="02020603050405020304" pitchFamily="18" charset="0"/>
              <a:cs typeface="Times New Roman" panose="02020603050405020304" pitchFamily="18" charset="0"/>
            </a:endParaRPr>
          </a:p>
        </p:txBody>
      </p:sp>
      <p:sp>
        <p:nvSpPr>
          <p:cNvPr id="7" name="Багетная рамка 6"/>
          <p:cNvSpPr/>
          <p:nvPr/>
        </p:nvSpPr>
        <p:spPr>
          <a:xfrm>
            <a:off x="2077450" y="3848500"/>
            <a:ext cx="4910490" cy="2473693"/>
          </a:xfrm>
          <a:prstGeom prst="bevel">
            <a:avLst>
              <a:gd name="adj" fmla="val 1912"/>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dirty="0" smtClean="0">
                <a:solidFill>
                  <a:schemeClr val="accent1">
                    <a:lumMod val="50000"/>
                  </a:schemeClr>
                </a:solidFill>
                <a:latin typeface="Times New Roman" panose="02020603050405020304" pitchFamily="18" charset="0"/>
                <a:cs typeface="Times New Roman" panose="02020603050405020304" pitchFamily="18" charset="0"/>
              </a:rPr>
              <a:t>морковь</a:t>
            </a:r>
          </a:p>
          <a:p>
            <a:pPr algn="ctr"/>
            <a:r>
              <a:rPr lang="ru-RU" sz="3600" dirty="0" smtClean="0">
                <a:solidFill>
                  <a:schemeClr val="accent1">
                    <a:lumMod val="50000"/>
                  </a:schemeClr>
                </a:solidFill>
                <a:latin typeface="Times New Roman" panose="02020603050405020304" pitchFamily="18" charset="0"/>
                <a:cs typeface="Times New Roman" panose="02020603050405020304" pitchFamily="18" charset="0"/>
              </a:rPr>
              <a:t>морковка</a:t>
            </a:r>
          </a:p>
          <a:p>
            <a:pPr algn="ctr"/>
            <a:r>
              <a:rPr lang="ru-RU" sz="3600" dirty="0" smtClean="0">
                <a:solidFill>
                  <a:schemeClr val="accent1">
                    <a:lumMod val="50000"/>
                  </a:schemeClr>
                </a:solidFill>
                <a:latin typeface="Times New Roman" panose="02020603050405020304" pitchFamily="18" charset="0"/>
                <a:cs typeface="Times New Roman" panose="02020603050405020304" pitchFamily="18" charset="0"/>
              </a:rPr>
              <a:t>морковный</a:t>
            </a:r>
            <a:endParaRPr lang="ru-RU" sz="3600"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t="51790"/>
          <a:stretch/>
        </p:blipFill>
        <p:spPr>
          <a:xfrm>
            <a:off x="472920" y="1799924"/>
            <a:ext cx="2511408" cy="1448601"/>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4954" y="1133836"/>
            <a:ext cx="1854735" cy="2342824"/>
          </a:xfrm>
          <a:prstGeom prst="rect">
            <a:avLst/>
          </a:prstGeom>
        </p:spPr>
      </p:pic>
      <p:sp>
        <p:nvSpPr>
          <p:cNvPr id="2" name="Прямоугольник 1"/>
          <p:cNvSpPr/>
          <p:nvPr/>
        </p:nvSpPr>
        <p:spPr>
          <a:xfrm>
            <a:off x="1972507" y="114791"/>
            <a:ext cx="5026889" cy="701731"/>
          </a:xfrm>
          <a:prstGeom prst="rect">
            <a:avLst/>
          </a:prstGeom>
        </p:spPr>
        <p:txBody>
          <a:bodyPr wrap="none">
            <a:spAutoFit/>
          </a:bodyPr>
          <a:lstStyle/>
          <a:p>
            <a:pPr marL="454660" indent="-6350">
              <a:lnSpc>
                <a:spcPct val="110000"/>
              </a:lnSpc>
              <a:spcAft>
                <a:spcPts val="765"/>
              </a:spcAft>
            </a:pPr>
            <a:r>
              <a:rPr lang="ru-RU" sz="3600" b="1" dirty="0">
                <a:ln w="9525">
                  <a:solidFill>
                    <a:schemeClr val="bg1"/>
                  </a:solidFill>
                  <a:prstDash val="solid"/>
                </a:ln>
                <a:solidFill>
                  <a:schemeClr val="accent5"/>
                </a:solidFill>
                <a:effectLst>
                  <a:outerShdw blurRad="38100" dist="38100" dir="2700000" algn="tl">
                    <a:srgbClr val="000000">
                      <a:alpha val="43137"/>
                    </a:srgbClr>
                  </a:outerShdw>
                </a:effectLst>
                <a:uFill>
                  <a:solidFill>
                    <a:srgbClr val="000000"/>
                  </a:solidFill>
                </a:uFill>
                <a:ea typeface="Times New Roman" panose="02020603050405020304" pitchFamily="18" charset="0"/>
              </a:rPr>
              <a:t>Работа над проектом </a:t>
            </a:r>
          </a:p>
        </p:txBody>
      </p:sp>
    </p:spTree>
    <p:extLst>
      <p:ext uri="{BB962C8B-B14F-4D97-AF65-F5344CB8AC3E}">
        <p14:creationId xmlns:p14="http://schemas.microsoft.com/office/powerpoint/2010/main" val="140540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Багетная рамка 2"/>
          <p:cNvSpPr/>
          <p:nvPr/>
        </p:nvSpPr>
        <p:spPr>
          <a:xfrm>
            <a:off x="336883" y="365759"/>
            <a:ext cx="2752825" cy="1921845"/>
          </a:xfrm>
          <a:prstGeom prst="bevel">
            <a:avLst>
              <a:gd name="adj" fmla="val 1912"/>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Багетная рамка 3"/>
          <p:cNvSpPr/>
          <p:nvPr/>
        </p:nvSpPr>
        <p:spPr>
          <a:xfrm>
            <a:off x="1714098" y="2524529"/>
            <a:ext cx="2752825" cy="1921845"/>
          </a:xfrm>
          <a:prstGeom prst="bevel">
            <a:avLst>
              <a:gd name="adj" fmla="val 1912"/>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Багетная рамка 4"/>
          <p:cNvSpPr/>
          <p:nvPr/>
        </p:nvSpPr>
        <p:spPr>
          <a:xfrm>
            <a:off x="4618520" y="2524529"/>
            <a:ext cx="2752825" cy="1921845"/>
          </a:xfrm>
          <a:prstGeom prst="bevel">
            <a:avLst>
              <a:gd name="adj" fmla="val 1912"/>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dirty="0" smtClean="0">
                <a:solidFill>
                  <a:srgbClr val="C00000"/>
                </a:solidFill>
                <a:latin typeface="Times New Roman" panose="02020603050405020304" pitchFamily="18" charset="0"/>
                <a:cs typeface="Times New Roman" panose="02020603050405020304" pitchFamily="18" charset="0"/>
              </a:rPr>
              <a:t>слово</a:t>
            </a:r>
            <a:endParaRPr lang="ru-RU" sz="4800" dirty="0">
              <a:solidFill>
                <a:srgbClr val="C00000"/>
              </a:solidFill>
              <a:latin typeface="Times New Roman" panose="02020603050405020304" pitchFamily="18" charset="0"/>
              <a:cs typeface="Times New Roman" panose="02020603050405020304" pitchFamily="18" charset="0"/>
            </a:endParaRPr>
          </a:p>
        </p:txBody>
      </p:sp>
      <p:sp>
        <p:nvSpPr>
          <p:cNvPr id="6" name="Багетная рамка 5"/>
          <p:cNvSpPr/>
          <p:nvPr/>
        </p:nvSpPr>
        <p:spPr>
          <a:xfrm>
            <a:off x="3217991" y="365759"/>
            <a:ext cx="2752825" cy="1921845"/>
          </a:xfrm>
          <a:prstGeom prst="bevel">
            <a:avLst>
              <a:gd name="adj" fmla="val 1912"/>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Багетная рамка 6"/>
          <p:cNvSpPr/>
          <p:nvPr/>
        </p:nvSpPr>
        <p:spPr>
          <a:xfrm>
            <a:off x="6105624" y="365759"/>
            <a:ext cx="2752825" cy="1921845"/>
          </a:xfrm>
          <a:prstGeom prst="bevel">
            <a:avLst>
              <a:gd name="adj" fmla="val 1912"/>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322" y="547987"/>
            <a:ext cx="2569946" cy="1557387"/>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8011" y="412202"/>
            <a:ext cx="1327958" cy="1771496"/>
          </a:xfrm>
          <a:prstGeom prst="rect">
            <a:avLst/>
          </a:prstGeom>
        </p:spPr>
      </p:pic>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3317" y="900120"/>
            <a:ext cx="919989" cy="1362625"/>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055489" y="581736"/>
            <a:ext cx="1655752" cy="1655752"/>
          </a:xfrm>
          <a:prstGeom prst="rect">
            <a:avLst/>
          </a:prstGeom>
        </p:spPr>
      </p:pic>
      <p:sp>
        <p:nvSpPr>
          <p:cNvPr id="12" name="Овальная выноска 11"/>
          <p:cNvSpPr/>
          <p:nvPr/>
        </p:nvSpPr>
        <p:spPr>
          <a:xfrm>
            <a:off x="6173580" y="482867"/>
            <a:ext cx="1394654" cy="772273"/>
          </a:xfrm>
          <a:prstGeom prst="wedgeEllipseCallout">
            <a:avLst>
              <a:gd name="adj1" fmla="val 59506"/>
              <a:gd name="adj2" fmla="val 45482"/>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b="1" dirty="0" smtClean="0">
                <a:solidFill>
                  <a:srgbClr val="C00000"/>
                </a:solidFill>
                <a:latin typeface="Times New Roman" panose="02020603050405020304" pitchFamily="18" charset="0"/>
                <a:cs typeface="Times New Roman" panose="02020603050405020304" pitchFamily="18" charset="0"/>
              </a:rPr>
              <a:t>А-а-а-а</a:t>
            </a:r>
            <a:endParaRPr lang="ru-RU" b="1" dirty="0">
              <a:solidFill>
                <a:srgbClr val="C00000"/>
              </a:solidFill>
              <a:latin typeface="Times New Roman" panose="02020603050405020304" pitchFamily="18" charset="0"/>
              <a:cs typeface="Times New Roman" panose="02020603050405020304" pitchFamily="18" charset="0"/>
            </a:endParaRPr>
          </a:p>
        </p:txBody>
      </p:sp>
      <p:pic>
        <p:nvPicPr>
          <p:cNvPr id="16" name="Рисунок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305818">
            <a:off x="7181021" y="1231014"/>
            <a:ext cx="602030" cy="948799"/>
          </a:xfrm>
          <a:prstGeom prst="rect">
            <a:avLst/>
          </a:prstGeom>
        </p:spPr>
      </p:pic>
      <p:pic>
        <p:nvPicPr>
          <p:cNvPr id="11" name="Рисунок 10"/>
          <p:cNvPicPr>
            <a:picLocks noChangeAspect="1"/>
          </p:cNvPicPr>
          <p:nvPr/>
        </p:nvPicPr>
        <p:blipFill rotWithShape="1">
          <a:blip r:embed="rId4">
            <a:extLst>
              <a:ext uri="{28A0092B-C50C-407E-A947-70E740481C1C}">
                <a14:useLocalDpi xmlns:a14="http://schemas.microsoft.com/office/drawing/2010/main" val="0"/>
              </a:ext>
            </a:extLst>
          </a:blip>
          <a:srcRect b="36152"/>
          <a:stretch/>
        </p:blipFill>
        <p:spPr>
          <a:xfrm>
            <a:off x="7067637" y="273363"/>
            <a:ext cx="2076363" cy="1963554"/>
          </a:xfrm>
          <a:prstGeom prst="rect">
            <a:avLst/>
          </a:prstGeom>
        </p:spPr>
      </p:pic>
      <p:pic>
        <p:nvPicPr>
          <p:cNvPr id="17" name="Рисунок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64916" y="2591906"/>
            <a:ext cx="1649583" cy="1759909"/>
          </a:xfrm>
          <a:prstGeom prst="rect">
            <a:avLst/>
          </a:prstGeom>
        </p:spPr>
      </p:pic>
      <p:pic>
        <p:nvPicPr>
          <p:cNvPr id="19" name="Рисунок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9847768">
            <a:off x="2775415" y="3638696"/>
            <a:ext cx="815338" cy="815338"/>
          </a:xfrm>
          <a:prstGeom prst="rect">
            <a:avLst/>
          </a:prstGeom>
        </p:spPr>
      </p:pic>
      <p:pic>
        <p:nvPicPr>
          <p:cNvPr id="20" name="Рисунок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4826602" flipH="1">
            <a:off x="2454277" y="3755115"/>
            <a:ext cx="630943" cy="630943"/>
          </a:xfrm>
          <a:prstGeom prst="rect">
            <a:avLst/>
          </a:prstGeom>
        </p:spPr>
      </p:pic>
      <p:sp>
        <p:nvSpPr>
          <p:cNvPr id="21" name="Багетная рамка 20"/>
          <p:cNvSpPr/>
          <p:nvPr/>
        </p:nvSpPr>
        <p:spPr>
          <a:xfrm>
            <a:off x="2133044" y="4677090"/>
            <a:ext cx="4838558" cy="1921845"/>
          </a:xfrm>
          <a:prstGeom prst="bevel">
            <a:avLst>
              <a:gd name="adj" fmla="val 1912"/>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Овал 21"/>
          <p:cNvSpPr/>
          <p:nvPr/>
        </p:nvSpPr>
        <p:spPr>
          <a:xfrm>
            <a:off x="3089214" y="5717202"/>
            <a:ext cx="318797" cy="327259"/>
          </a:xfrm>
          <a:prstGeom prst="ellipse">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23" name="Овал 22"/>
          <p:cNvSpPr/>
          <p:nvPr/>
        </p:nvSpPr>
        <p:spPr>
          <a:xfrm>
            <a:off x="5587808" y="5717202"/>
            <a:ext cx="318797" cy="327259"/>
          </a:xfrm>
          <a:prstGeom prst="ellipse">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24" name="Левая круглая скобка 23"/>
          <p:cNvSpPr/>
          <p:nvPr/>
        </p:nvSpPr>
        <p:spPr>
          <a:xfrm rot="5400000">
            <a:off x="2927684" y="4896627"/>
            <a:ext cx="641856" cy="1482772"/>
          </a:xfrm>
          <a:prstGeom prst="leftBracket">
            <a:avLst>
              <a:gd name="adj" fmla="val 110971"/>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5" name="Левая круглая скобка 24"/>
          <p:cNvSpPr/>
          <p:nvPr/>
        </p:nvSpPr>
        <p:spPr>
          <a:xfrm rot="5400000">
            <a:off x="5426278" y="4906047"/>
            <a:ext cx="641856" cy="1482772"/>
          </a:xfrm>
          <a:prstGeom prst="leftBracket">
            <a:avLst>
              <a:gd name="adj" fmla="val 110971"/>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6" name="Диагональная полоса 25"/>
          <p:cNvSpPr/>
          <p:nvPr/>
        </p:nvSpPr>
        <p:spPr>
          <a:xfrm>
            <a:off x="4167030" y="5329799"/>
            <a:ext cx="385293" cy="317634"/>
          </a:xfrm>
          <a:prstGeom prst="diagStripe">
            <a:avLst>
              <a:gd name="adj" fmla="val 5606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7" name="Диагональная полоса 26"/>
          <p:cNvSpPr/>
          <p:nvPr/>
        </p:nvSpPr>
        <p:spPr>
          <a:xfrm rot="20944578">
            <a:off x="5788287" y="5289836"/>
            <a:ext cx="385293" cy="317634"/>
          </a:xfrm>
          <a:prstGeom prst="diagStripe">
            <a:avLst>
              <a:gd name="adj" fmla="val 5606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cxnSp>
        <p:nvCxnSpPr>
          <p:cNvPr id="29" name="Прямая соединительная линия 28"/>
          <p:cNvCxnSpPr/>
          <p:nvPr/>
        </p:nvCxnSpPr>
        <p:spPr>
          <a:xfrm>
            <a:off x="4359676" y="5880831"/>
            <a:ext cx="37629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Багетная рамка 29"/>
          <p:cNvSpPr/>
          <p:nvPr/>
        </p:nvSpPr>
        <p:spPr>
          <a:xfrm>
            <a:off x="2133044" y="4677089"/>
            <a:ext cx="4838558" cy="1921845"/>
          </a:xfrm>
          <a:prstGeom prst="bevel">
            <a:avLst>
              <a:gd name="adj" fmla="val 1912"/>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Стрелка вправо 12"/>
          <p:cNvSpPr/>
          <p:nvPr/>
        </p:nvSpPr>
        <p:spPr>
          <a:xfrm rot="1147026">
            <a:off x="1634613" y="3666986"/>
            <a:ext cx="1339817" cy="149634"/>
          </a:xfrm>
          <a:prstGeom prst="rightArrow">
            <a:avLst>
              <a:gd name="adj1" fmla="val 50000"/>
              <a:gd name="adj2" fmla="val 110766"/>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13612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0"/>
                                        </p:tgtEl>
                                      </p:cBhvr>
                                    </p:animEffect>
                                    <p:set>
                                      <p:cBhvr>
                                        <p:cTn id="7"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Шестиугольник 8"/>
          <p:cNvSpPr/>
          <p:nvPr/>
        </p:nvSpPr>
        <p:spPr>
          <a:xfrm>
            <a:off x="630456" y="1491917"/>
            <a:ext cx="2550694" cy="2290812"/>
          </a:xfrm>
          <a:prstGeom prst="hexagon">
            <a:avLst/>
          </a:prstGeom>
          <a:solidFill>
            <a:schemeClr val="bg1"/>
          </a:solidFill>
          <a:scene3d>
            <a:camera prst="orthographicFront"/>
            <a:lightRig rig="threePt" dir="t"/>
          </a:scene3d>
          <a:sp3d>
            <a:bevelT prst="relaxedInset"/>
          </a:sp3d>
        </p:spPr>
        <p:style>
          <a:lnRef idx="0">
            <a:schemeClr val="accent1"/>
          </a:lnRef>
          <a:fillRef idx="3">
            <a:schemeClr val="accent1"/>
          </a:fillRef>
          <a:effectRef idx="3">
            <a:schemeClr val="accent1"/>
          </a:effectRef>
          <a:fontRef idx="minor">
            <a:schemeClr val="lt1"/>
          </a:fontRef>
        </p:style>
        <p:txBody>
          <a:bodyPr rtlCol="0" anchor="ctr"/>
          <a:lstStyle/>
          <a:p>
            <a:pPr algn="ctr"/>
            <a:r>
              <a:rPr lang="ru-RU" sz="13800" b="1" dirty="0" smtClean="0">
                <a:solidFill>
                  <a:srgbClr val="FF0000"/>
                </a:solidFill>
                <a:latin typeface="Times New Roman" panose="02020603050405020304" pitchFamily="18" charset="0"/>
                <a:cs typeface="Times New Roman" panose="02020603050405020304" pitchFamily="18" charset="0"/>
              </a:rPr>
              <a:t>6</a:t>
            </a:r>
            <a:endParaRPr lang="ru-RU" sz="13800" b="1" dirty="0">
              <a:solidFill>
                <a:srgbClr val="FF0000"/>
              </a:solidFill>
              <a:latin typeface="Times New Roman" panose="02020603050405020304" pitchFamily="18" charset="0"/>
              <a:cs typeface="Times New Roman" panose="02020603050405020304" pitchFamily="18" charset="0"/>
            </a:endParaRPr>
          </a:p>
        </p:txBody>
      </p:sp>
      <p:sp>
        <p:nvSpPr>
          <p:cNvPr id="10" name="Шестиугольник 9"/>
          <p:cNvSpPr/>
          <p:nvPr/>
        </p:nvSpPr>
        <p:spPr>
          <a:xfrm>
            <a:off x="3345180" y="2640932"/>
            <a:ext cx="2550694" cy="2283594"/>
          </a:xfrm>
          <a:prstGeom prst="hexagon">
            <a:avLst/>
          </a:prstGeom>
          <a:solidFill>
            <a:schemeClr val="bg1"/>
          </a:solidFill>
          <a:scene3d>
            <a:camera prst="orthographicFront"/>
            <a:lightRig rig="threePt" dir="t"/>
          </a:scene3d>
          <a:sp3d>
            <a:bevelT prst="relaxedInset"/>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p>
        </p:txBody>
      </p:sp>
      <p:sp>
        <p:nvSpPr>
          <p:cNvPr id="11" name="Шестиугольник 10"/>
          <p:cNvSpPr/>
          <p:nvPr/>
        </p:nvSpPr>
        <p:spPr>
          <a:xfrm>
            <a:off x="1318662" y="4344203"/>
            <a:ext cx="2550694" cy="2290812"/>
          </a:xfrm>
          <a:prstGeom prst="hexagon">
            <a:avLst/>
          </a:prstGeom>
          <a:solidFill>
            <a:schemeClr val="bg1"/>
          </a:solidFill>
          <a:scene3d>
            <a:camera prst="orthographicFront"/>
            <a:lightRig rig="threePt" dir="t"/>
          </a:scene3d>
          <a:sp3d>
            <a:bevelT prst="relaxedInset"/>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p>
        </p:txBody>
      </p:sp>
      <p:sp>
        <p:nvSpPr>
          <p:cNvPr id="12" name="Шестиугольник 11"/>
          <p:cNvSpPr/>
          <p:nvPr/>
        </p:nvSpPr>
        <p:spPr>
          <a:xfrm>
            <a:off x="3345180" y="143579"/>
            <a:ext cx="2550694" cy="2290812"/>
          </a:xfrm>
          <a:prstGeom prst="hexagon">
            <a:avLst/>
          </a:prstGeom>
          <a:solidFill>
            <a:schemeClr val="bg1"/>
          </a:solidFill>
          <a:scene3d>
            <a:camera prst="orthographicFront"/>
            <a:lightRig rig="threePt" dir="t"/>
          </a:scene3d>
          <a:sp3d>
            <a:bevelT prst="relaxedInset"/>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p>
        </p:txBody>
      </p:sp>
      <p:sp>
        <p:nvSpPr>
          <p:cNvPr id="13" name="Шестиугольник 12"/>
          <p:cNvSpPr/>
          <p:nvPr/>
        </p:nvSpPr>
        <p:spPr>
          <a:xfrm>
            <a:off x="5371698" y="4344203"/>
            <a:ext cx="2550694" cy="2290812"/>
          </a:xfrm>
          <a:prstGeom prst="hexagon">
            <a:avLst/>
          </a:prstGeom>
          <a:solidFill>
            <a:schemeClr val="bg1"/>
          </a:solidFill>
          <a:scene3d>
            <a:camera prst="orthographicFront"/>
            <a:lightRig rig="threePt" dir="t"/>
          </a:scene3d>
          <a:sp3d>
            <a:bevelT prst="relaxedInset"/>
          </a:sp3d>
        </p:spPr>
        <p:style>
          <a:lnRef idx="0">
            <a:schemeClr val="accent1"/>
          </a:lnRef>
          <a:fillRef idx="3">
            <a:schemeClr val="accent1"/>
          </a:fillRef>
          <a:effectRef idx="3">
            <a:schemeClr val="accent1"/>
          </a:effectRef>
          <a:fontRef idx="minor">
            <a:schemeClr val="lt1"/>
          </a:fontRef>
        </p:style>
        <p:txBody>
          <a:bodyPr rtlCol="0" anchor="ctr"/>
          <a:lstStyle/>
          <a:p>
            <a:endParaRPr lang="ru-RU" sz="2000" b="1" dirty="0">
              <a:solidFill>
                <a:srgbClr val="C00000"/>
              </a:solidFill>
              <a:latin typeface="Times New Roman" panose="02020603050405020304" pitchFamily="18" charset="0"/>
              <a:cs typeface="Times New Roman" panose="02020603050405020304" pitchFamily="18" charset="0"/>
            </a:endParaRPr>
          </a:p>
        </p:txBody>
      </p:sp>
      <p:sp>
        <p:nvSpPr>
          <p:cNvPr id="14" name="Шестиугольник 13"/>
          <p:cNvSpPr/>
          <p:nvPr/>
        </p:nvSpPr>
        <p:spPr>
          <a:xfrm>
            <a:off x="6069529" y="1356362"/>
            <a:ext cx="2550694" cy="2290812"/>
          </a:xfrm>
          <a:prstGeom prst="hexagon">
            <a:avLst/>
          </a:prstGeom>
          <a:solidFill>
            <a:schemeClr val="bg1"/>
          </a:solidFill>
          <a:scene3d>
            <a:camera prst="orthographicFront"/>
            <a:lightRig rig="threePt" dir="t"/>
          </a:scene3d>
          <a:sp3d>
            <a:bevelT prst="relaxedInset"/>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p>
        </p:txBody>
      </p:sp>
      <p:pic>
        <p:nvPicPr>
          <p:cNvPr id="22" name="Рисунок 21"/>
          <p:cNvPicPr>
            <a:picLocks noChangeAspect="1"/>
          </p:cNvPicPr>
          <p:nvPr/>
        </p:nvPicPr>
        <p:blipFill rotWithShape="1">
          <a:blip r:embed="rId2">
            <a:extLst>
              <a:ext uri="{28A0092B-C50C-407E-A947-70E740481C1C}">
                <a14:useLocalDpi xmlns:a14="http://schemas.microsoft.com/office/drawing/2010/main" val="0"/>
              </a:ext>
            </a:extLst>
          </a:blip>
          <a:srcRect l="55558" t="61602" r="13878" b="5779"/>
          <a:stretch/>
        </p:blipFill>
        <p:spPr>
          <a:xfrm>
            <a:off x="3544346" y="802039"/>
            <a:ext cx="924810" cy="940097"/>
          </a:xfrm>
          <a:prstGeom prst="rect">
            <a:avLst/>
          </a:prstGeom>
        </p:spPr>
      </p:pic>
      <p:pic>
        <p:nvPicPr>
          <p:cNvPr id="23" name="Рисунок 22"/>
          <p:cNvPicPr>
            <a:picLocks noChangeAspect="1"/>
          </p:cNvPicPr>
          <p:nvPr/>
        </p:nvPicPr>
        <p:blipFill rotWithShape="1">
          <a:blip r:embed="rId2">
            <a:extLst>
              <a:ext uri="{28A0092B-C50C-407E-A947-70E740481C1C}">
                <a14:useLocalDpi xmlns:a14="http://schemas.microsoft.com/office/drawing/2010/main" val="0"/>
              </a:ext>
            </a:extLst>
          </a:blip>
          <a:srcRect l="55558" t="61602" r="13878" b="5779"/>
          <a:stretch/>
        </p:blipFill>
        <p:spPr>
          <a:xfrm>
            <a:off x="4334603" y="1406770"/>
            <a:ext cx="924810" cy="940097"/>
          </a:xfrm>
          <a:prstGeom prst="rect">
            <a:avLst/>
          </a:prstGeom>
        </p:spPr>
      </p:pic>
      <p:pic>
        <p:nvPicPr>
          <p:cNvPr id="24" name="Рисунок 23"/>
          <p:cNvPicPr>
            <a:picLocks noChangeAspect="1"/>
          </p:cNvPicPr>
          <p:nvPr/>
        </p:nvPicPr>
        <p:blipFill rotWithShape="1">
          <a:blip r:embed="rId2">
            <a:extLst>
              <a:ext uri="{28A0092B-C50C-407E-A947-70E740481C1C}">
                <a14:useLocalDpi xmlns:a14="http://schemas.microsoft.com/office/drawing/2010/main" val="0"/>
              </a:ext>
            </a:extLst>
          </a:blip>
          <a:srcRect l="55558" t="61602" r="13878" b="5779"/>
          <a:stretch/>
        </p:blipFill>
        <p:spPr>
          <a:xfrm>
            <a:off x="4555983" y="379150"/>
            <a:ext cx="924810" cy="940097"/>
          </a:xfrm>
          <a:prstGeom prst="rect">
            <a:avLst/>
          </a:prstGeom>
        </p:spPr>
      </p:pic>
      <p:pic>
        <p:nvPicPr>
          <p:cNvPr id="30" name="Рисунок 29"/>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1726821">
            <a:off x="6347025" y="1740891"/>
            <a:ext cx="1962266" cy="1584608"/>
          </a:xfrm>
          <a:prstGeom prst="ellipse">
            <a:avLst/>
          </a:prstGeom>
          <a:ln>
            <a:noFill/>
          </a:ln>
          <a:effectLst>
            <a:softEdge rad="31750"/>
          </a:effectLst>
        </p:spPr>
      </p:pic>
      <p:pic>
        <p:nvPicPr>
          <p:cNvPr id="33" name="Рисунок 32"/>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t="26735" r="79368" b="53015"/>
          <a:stretch/>
        </p:blipFill>
        <p:spPr>
          <a:xfrm>
            <a:off x="5723019" y="4832611"/>
            <a:ext cx="1871632" cy="12986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contourClr>
              <a:srgbClr val="969696"/>
            </a:contourClr>
          </a:sp3d>
        </p:spPr>
      </p:pic>
      <p:sp>
        <p:nvSpPr>
          <p:cNvPr id="34" name="Овал 33"/>
          <p:cNvSpPr/>
          <p:nvPr/>
        </p:nvSpPr>
        <p:spPr>
          <a:xfrm>
            <a:off x="2157264" y="4924526"/>
            <a:ext cx="860176" cy="120676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5" name="Рисунок 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4571" y="3173620"/>
            <a:ext cx="2228448" cy="1218218"/>
          </a:xfrm>
          <a:prstGeom prst="rect">
            <a:avLst/>
          </a:prstGeom>
        </p:spPr>
      </p:pic>
      <p:sp>
        <p:nvSpPr>
          <p:cNvPr id="36" name="Шестиугольник 35"/>
          <p:cNvSpPr/>
          <p:nvPr/>
        </p:nvSpPr>
        <p:spPr>
          <a:xfrm>
            <a:off x="3354805" y="2649154"/>
            <a:ext cx="2550694" cy="2283594"/>
          </a:xfrm>
          <a:prstGeom prst="hexagon">
            <a:avLst/>
          </a:prstGeom>
          <a:solidFill>
            <a:schemeClr val="bg1"/>
          </a:solidFill>
          <a:scene3d>
            <a:camera prst="orthographicFront"/>
            <a:lightRig rig="threePt" dir="t"/>
          </a:scene3d>
          <a:sp3d>
            <a:bevelT prst="relaxedInset"/>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92230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250"/>
                                        <p:tgtEl>
                                          <p:spTgt spid="36"/>
                                        </p:tgtEl>
                                      </p:cBhvr>
                                    </p:animEffect>
                                    <p:set>
                                      <p:cBhvr>
                                        <p:cTn id="7" dur="1" fill="hold">
                                          <p:stCondLst>
                                            <p:cond delay="224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Таблица 12"/>
          <p:cNvGraphicFramePr>
            <a:graphicFrameLocks noGrp="1"/>
          </p:cNvGraphicFramePr>
          <p:nvPr>
            <p:extLst>
              <p:ext uri="{D42A27DB-BD31-4B8C-83A1-F6EECF244321}">
                <p14:modId xmlns:p14="http://schemas.microsoft.com/office/powerpoint/2010/main" val="3995048422"/>
              </p:ext>
            </p:extLst>
          </p:nvPr>
        </p:nvGraphicFramePr>
        <p:xfrm>
          <a:off x="0" y="-1"/>
          <a:ext cx="9144000" cy="6858000"/>
        </p:xfrm>
        <a:graphic>
          <a:graphicData uri="http://schemas.openxmlformats.org/drawingml/2006/table">
            <a:tbl>
              <a:tblPr firstRow="1" bandRow="1">
                <a:tableStyleId>{69CF1AB2-1976-4502-BF36-3FF5EA218861}</a:tableStyleId>
              </a:tblPr>
              <a:tblGrid>
                <a:gridCol w="3048000"/>
                <a:gridCol w="3048000"/>
                <a:gridCol w="3048000"/>
              </a:tblGrid>
              <a:tr h="2286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3200" b="1" dirty="0" smtClean="0">
                        <a:solidFill>
                          <a:schemeClr val="accent5">
                            <a:lumMod val="50000"/>
                          </a:schemeClr>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2800" b="1" dirty="0" smtClean="0">
                          <a:solidFill>
                            <a:schemeClr val="accent5">
                              <a:lumMod val="50000"/>
                            </a:schemeClr>
                          </a:solidFill>
                          <a:latin typeface="Times New Roman" pitchFamily="18" charset="0"/>
                          <a:cs typeface="Times New Roman" pitchFamily="18" charset="0"/>
                        </a:rPr>
                        <a:t>    1</a:t>
                      </a:r>
                    </a:p>
                    <a:p>
                      <a:endParaRPr lang="ru-RU" dirty="0">
                        <a:solidFill>
                          <a:schemeClr val="accent5">
                            <a:lumMod val="50000"/>
                          </a:schemeClr>
                        </a:solidFill>
                      </a:endParaRPr>
                    </a:p>
                  </a:txBody>
                  <a:tcPr/>
                </a:tc>
                <a:tc>
                  <a:txBody>
                    <a:bodyPr/>
                    <a:lstStyle/>
                    <a:p>
                      <a:endParaRPr lang="ru-RU" dirty="0">
                        <a:solidFill>
                          <a:schemeClr val="accent5">
                            <a:lumMod val="50000"/>
                          </a:schemeClr>
                        </a:solidFill>
                      </a:endParaRPr>
                    </a:p>
                  </a:txBody>
                  <a:tcPr/>
                </a:tc>
                <a:tc>
                  <a:txBody>
                    <a:bodyPr/>
                    <a:lstStyle/>
                    <a:p>
                      <a:endParaRPr lang="ru-RU" dirty="0">
                        <a:solidFill>
                          <a:schemeClr val="accent5">
                            <a:lumMod val="50000"/>
                          </a:schemeClr>
                        </a:solidFill>
                      </a:endParaRPr>
                    </a:p>
                  </a:txBody>
                  <a:tcPr/>
                </a:tc>
              </a:tr>
              <a:tr h="2286000">
                <a:tc>
                  <a:txBody>
                    <a:bodyPr/>
                    <a:lstStyle/>
                    <a:p>
                      <a:endParaRPr lang="ru-RU" dirty="0">
                        <a:solidFill>
                          <a:schemeClr val="accent5">
                            <a:lumMod val="50000"/>
                          </a:schemeClr>
                        </a:solidFill>
                      </a:endParaRPr>
                    </a:p>
                  </a:txBody>
                  <a:tcPr/>
                </a:tc>
                <a:tc>
                  <a:txBody>
                    <a:bodyPr/>
                    <a:lstStyle/>
                    <a:p>
                      <a:endParaRPr lang="ru-RU" dirty="0">
                        <a:solidFill>
                          <a:schemeClr val="accent5">
                            <a:lumMod val="50000"/>
                          </a:schemeClr>
                        </a:solidFill>
                      </a:endParaRPr>
                    </a:p>
                  </a:txBody>
                  <a:tcPr/>
                </a:tc>
                <a:tc>
                  <a:txBody>
                    <a:bodyPr/>
                    <a:lstStyle/>
                    <a:p>
                      <a:endParaRPr lang="ru-RU" dirty="0">
                        <a:solidFill>
                          <a:schemeClr val="accent5">
                            <a:lumMod val="50000"/>
                          </a:schemeClr>
                        </a:solidFill>
                      </a:endParaRPr>
                    </a:p>
                  </a:txBody>
                  <a:tcPr/>
                </a:tc>
              </a:tr>
              <a:tr h="2286000">
                <a:tc>
                  <a:txBody>
                    <a:bodyPr/>
                    <a:lstStyle/>
                    <a:p>
                      <a:endParaRPr lang="ru-RU" dirty="0">
                        <a:solidFill>
                          <a:schemeClr val="accent5">
                            <a:lumMod val="50000"/>
                          </a:schemeClr>
                        </a:solidFill>
                      </a:endParaRPr>
                    </a:p>
                  </a:txBody>
                  <a:tcPr/>
                </a:tc>
                <a:tc>
                  <a:txBody>
                    <a:bodyPr/>
                    <a:lstStyle/>
                    <a:p>
                      <a:endParaRPr lang="ru-RU" dirty="0">
                        <a:solidFill>
                          <a:schemeClr val="accent5">
                            <a:lumMod val="50000"/>
                          </a:schemeClr>
                        </a:solidFill>
                      </a:endParaRPr>
                    </a:p>
                  </a:txBody>
                  <a:tcPr/>
                </a:tc>
                <a:tc>
                  <a:txBody>
                    <a:bodyPr/>
                    <a:lstStyle/>
                    <a:p>
                      <a:endParaRPr lang="ru-RU" dirty="0">
                        <a:solidFill>
                          <a:schemeClr val="accent5">
                            <a:lumMod val="50000"/>
                          </a:schemeClr>
                        </a:solidFill>
                      </a:endParaRPr>
                    </a:p>
                  </a:txBody>
                  <a:tcPr/>
                </a:tc>
              </a:tr>
            </a:tbl>
          </a:graphicData>
        </a:graphic>
      </p:graphicFrame>
      <p:sp>
        <p:nvSpPr>
          <p:cNvPr id="14" name="TextBox 13"/>
          <p:cNvSpPr txBox="1"/>
          <p:nvPr/>
        </p:nvSpPr>
        <p:spPr>
          <a:xfrm>
            <a:off x="3419872" y="476672"/>
            <a:ext cx="389850" cy="584775"/>
          </a:xfrm>
          <a:prstGeom prst="rect">
            <a:avLst/>
          </a:prstGeom>
          <a:noFill/>
        </p:spPr>
        <p:txBody>
          <a:bodyPr wrap="none" rtlCol="0">
            <a:spAutoFit/>
          </a:bodyPr>
          <a:lstStyle/>
          <a:p>
            <a:r>
              <a:rPr lang="ru-RU" sz="3200" b="1" dirty="0" smtClean="0">
                <a:solidFill>
                  <a:schemeClr val="accent1"/>
                </a:solidFill>
                <a:effectLst>
                  <a:outerShdw blurRad="38100" dist="38100" dir="2700000" algn="tl">
                    <a:srgbClr val="000000">
                      <a:alpha val="43137"/>
                    </a:srgbClr>
                  </a:outerShdw>
                </a:effectLst>
                <a:latin typeface="Times New Roman" pitchFamily="18" charset="0"/>
                <a:cs typeface="Times New Roman" pitchFamily="18" charset="0"/>
              </a:rPr>
              <a:t>2</a:t>
            </a:r>
            <a:endParaRPr lang="ru-RU" sz="3200" b="1" dirty="0">
              <a:solidFill>
                <a:schemeClr val="accent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5" name="TextBox 14"/>
          <p:cNvSpPr txBox="1"/>
          <p:nvPr/>
        </p:nvSpPr>
        <p:spPr>
          <a:xfrm>
            <a:off x="6300192" y="476672"/>
            <a:ext cx="389850" cy="584775"/>
          </a:xfrm>
          <a:prstGeom prst="rect">
            <a:avLst/>
          </a:prstGeom>
          <a:noFill/>
        </p:spPr>
        <p:txBody>
          <a:bodyPr wrap="none" rtlCol="0">
            <a:spAutoFit/>
          </a:bodyPr>
          <a:lstStyle/>
          <a:p>
            <a:r>
              <a:rPr lang="ru-RU" sz="3200" b="1" dirty="0" smtClean="0">
                <a:solidFill>
                  <a:schemeClr val="accent1"/>
                </a:solidFill>
                <a:effectLst>
                  <a:outerShdw blurRad="38100" dist="38100" dir="2700000" algn="tl">
                    <a:srgbClr val="000000">
                      <a:alpha val="43137"/>
                    </a:srgbClr>
                  </a:outerShdw>
                </a:effectLst>
                <a:latin typeface="Times New Roman" pitchFamily="18" charset="0"/>
                <a:cs typeface="Times New Roman" pitchFamily="18" charset="0"/>
              </a:rPr>
              <a:t>3</a:t>
            </a:r>
            <a:endParaRPr lang="ru-RU" sz="3200" b="1" dirty="0">
              <a:solidFill>
                <a:schemeClr val="accent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6" name="TextBox 15"/>
          <p:cNvSpPr txBox="1"/>
          <p:nvPr/>
        </p:nvSpPr>
        <p:spPr>
          <a:xfrm>
            <a:off x="323528" y="2708920"/>
            <a:ext cx="389850" cy="584775"/>
          </a:xfrm>
          <a:prstGeom prst="rect">
            <a:avLst/>
          </a:prstGeom>
          <a:noFill/>
        </p:spPr>
        <p:txBody>
          <a:bodyPr wrap="none" rtlCol="0">
            <a:spAutoFit/>
          </a:bodyPr>
          <a:lstStyle/>
          <a:p>
            <a:r>
              <a:rPr lang="ru-RU" sz="3200" b="1" dirty="0" smtClean="0">
                <a:solidFill>
                  <a:schemeClr val="accent1"/>
                </a:solidFill>
                <a:effectLst>
                  <a:outerShdw blurRad="38100" dist="38100" dir="2700000" algn="tl">
                    <a:srgbClr val="000000">
                      <a:alpha val="43137"/>
                    </a:srgbClr>
                  </a:outerShdw>
                </a:effectLst>
                <a:latin typeface="Times New Roman" pitchFamily="18" charset="0"/>
                <a:cs typeface="Times New Roman" pitchFamily="18" charset="0"/>
              </a:rPr>
              <a:t>8</a:t>
            </a:r>
            <a:endParaRPr lang="ru-RU" sz="3200" b="1" dirty="0">
              <a:solidFill>
                <a:schemeClr val="accent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7" name="TextBox 16"/>
          <p:cNvSpPr txBox="1"/>
          <p:nvPr/>
        </p:nvSpPr>
        <p:spPr>
          <a:xfrm>
            <a:off x="3347864" y="2708920"/>
            <a:ext cx="389850" cy="584775"/>
          </a:xfrm>
          <a:prstGeom prst="rect">
            <a:avLst/>
          </a:prstGeom>
          <a:noFill/>
        </p:spPr>
        <p:txBody>
          <a:bodyPr wrap="none" rtlCol="0">
            <a:spAutoFit/>
          </a:bodyPr>
          <a:lstStyle/>
          <a:p>
            <a:r>
              <a:rPr lang="ru-RU" sz="3200" b="1" dirty="0" smtClean="0">
                <a:solidFill>
                  <a:schemeClr val="accent1"/>
                </a:solidFill>
                <a:effectLst>
                  <a:outerShdw blurRad="38100" dist="38100" dir="2700000" algn="tl">
                    <a:srgbClr val="000000">
                      <a:alpha val="43137"/>
                    </a:srgbClr>
                  </a:outerShdw>
                </a:effectLst>
                <a:latin typeface="Times New Roman" pitchFamily="18" charset="0"/>
                <a:cs typeface="Times New Roman" pitchFamily="18" charset="0"/>
              </a:rPr>
              <a:t>9</a:t>
            </a:r>
            <a:endParaRPr lang="ru-RU" sz="3200" b="1" dirty="0">
              <a:solidFill>
                <a:schemeClr val="accent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8" name="TextBox 17"/>
          <p:cNvSpPr txBox="1"/>
          <p:nvPr/>
        </p:nvSpPr>
        <p:spPr>
          <a:xfrm>
            <a:off x="6300192" y="2708920"/>
            <a:ext cx="389850" cy="584775"/>
          </a:xfrm>
          <a:prstGeom prst="rect">
            <a:avLst/>
          </a:prstGeom>
          <a:noFill/>
        </p:spPr>
        <p:txBody>
          <a:bodyPr wrap="none" rtlCol="0">
            <a:spAutoFit/>
          </a:bodyPr>
          <a:lstStyle/>
          <a:p>
            <a:r>
              <a:rPr lang="ru-RU" sz="3200" b="1" dirty="0" smtClean="0">
                <a:solidFill>
                  <a:schemeClr val="accent1"/>
                </a:solidFill>
                <a:effectLst>
                  <a:outerShdw blurRad="38100" dist="38100" dir="2700000" algn="tl">
                    <a:srgbClr val="000000">
                      <a:alpha val="43137"/>
                    </a:srgbClr>
                  </a:outerShdw>
                </a:effectLst>
                <a:latin typeface="Times New Roman" pitchFamily="18" charset="0"/>
                <a:cs typeface="Times New Roman" pitchFamily="18" charset="0"/>
              </a:rPr>
              <a:t>4</a:t>
            </a:r>
            <a:endParaRPr lang="ru-RU" sz="3200" b="1" dirty="0">
              <a:solidFill>
                <a:schemeClr val="accent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1" name="TextBox 20"/>
          <p:cNvSpPr txBox="1"/>
          <p:nvPr/>
        </p:nvSpPr>
        <p:spPr>
          <a:xfrm>
            <a:off x="323528" y="4869160"/>
            <a:ext cx="389850" cy="584775"/>
          </a:xfrm>
          <a:prstGeom prst="rect">
            <a:avLst/>
          </a:prstGeom>
          <a:noFill/>
        </p:spPr>
        <p:txBody>
          <a:bodyPr wrap="none" rtlCol="0">
            <a:spAutoFit/>
          </a:bodyPr>
          <a:lstStyle/>
          <a:p>
            <a:r>
              <a:rPr lang="ru-RU" sz="3200" b="1" dirty="0" smtClean="0">
                <a:solidFill>
                  <a:schemeClr val="accent1"/>
                </a:solidFill>
                <a:effectLst>
                  <a:outerShdw blurRad="38100" dist="38100" dir="2700000" algn="tl">
                    <a:srgbClr val="000000">
                      <a:alpha val="43137"/>
                    </a:srgbClr>
                  </a:outerShdw>
                </a:effectLst>
                <a:latin typeface="Times New Roman" pitchFamily="18" charset="0"/>
                <a:cs typeface="Times New Roman" pitchFamily="18" charset="0"/>
              </a:rPr>
              <a:t>7</a:t>
            </a:r>
            <a:endParaRPr lang="ru-RU" sz="3200" b="1" dirty="0">
              <a:solidFill>
                <a:schemeClr val="accent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2" name="TextBox 21"/>
          <p:cNvSpPr txBox="1"/>
          <p:nvPr/>
        </p:nvSpPr>
        <p:spPr>
          <a:xfrm>
            <a:off x="3347864" y="4869160"/>
            <a:ext cx="389850" cy="584775"/>
          </a:xfrm>
          <a:prstGeom prst="rect">
            <a:avLst/>
          </a:prstGeom>
          <a:noFill/>
        </p:spPr>
        <p:txBody>
          <a:bodyPr wrap="none" rtlCol="0">
            <a:spAutoFit/>
          </a:bodyPr>
          <a:lstStyle/>
          <a:p>
            <a:r>
              <a:rPr lang="ru-RU" sz="3200" b="1" dirty="0" smtClean="0">
                <a:solidFill>
                  <a:schemeClr val="accent1"/>
                </a:solidFill>
                <a:effectLst>
                  <a:outerShdw blurRad="38100" dist="38100" dir="2700000" algn="tl">
                    <a:srgbClr val="000000">
                      <a:alpha val="43137"/>
                    </a:srgbClr>
                  </a:outerShdw>
                </a:effectLst>
                <a:latin typeface="Times New Roman" pitchFamily="18" charset="0"/>
                <a:cs typeface="Times New Roman" pitchFamily="18" charset="0"/>
              </a:rPr>
              <a:t>6</a:t>
            </a:r>
            <a:endParaRPr lang="ru-RU" sz="3200" b="1" dirty="0">
              <a:solidFill>
                <a:schemeClr val="accent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3" name="TextBox 22"/>
          <p:cNvSpPr txBox="1"/>
          <p:nvPr/>
        </p:nvSpPr>
        <p:spPr>
          <a:xfrm>
            <a:off x="6300192" y="4869160"/>
            <a:ext cx="389850" cy="584775"/>
          </a:xfrm>
          <a:prstGeom prst="rect">
            <a:avLst/>
          </a:prstGeom>
          <a:noFill/>
        </p:spPr>
        <p:txBody>
          <a:bodyPr wrap="none" rtlCol="0">
            <a:spAutoFit/>
          </a:bodyPr>
          <a:lstStyle/>
          <a:p>
            <a:r>
              <a:rPr lang="ru-RU" sz="3200" b="1" dirty="0" smtClean="0">
                <a:solidFill>
                  <a:schemeClr val="accent1"/>
                </a:solidFill>
                <a:effectLst>
                  <a:outerShdw blurRad="38100" dist="38100" dir="2700000" algn="tl">
                    <a:srgbClr val="000000">
                      <a:alpha val="43137"/>
                    </a:srgbClr>
                  </a:outerShdw>
                </a:effectLst>
                <a:latin typeface="Times New Roman" pitchFamily="18" charset="0"/>
                <a:cs typeface="Times New Roman" pitchFamily="18" charset="0"/>
              </a:rPr>
              <a:t>5</a:t>
            </a:r>
            <a:endParaRPr lang="ru-RU" sz="3200" b="1" dirty="0">
              <a:solidFill>
                <a:schemeClr val="accent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1" name="TextBox 10"/>
          <p:cNvSpPr txBox="1"/>
          <p:nvPr/>
        </p:nvSpPr>
        <p:spPr>
          <a:xfrm>
            <a:off x="323528" y="445894"/>
            <a:ext cx="436868" cy="584775"/>
          </a:xfrm>
          <a:prstGeom prst="rect">
            <a:avLst/>
          </a:prstGeom>
          <a:noFill/>
        </p:spPr>
        <p:txBody>
          <a:bodyPr wrap="square" rtlCol="0">
            <a:spAutoFit/>
          </a:bodyPr>
          <a:lstStyle/>
          <a:p>
            <a:r>
              <a:rPr lang="en-US" sz="3200" b="1" dirty="0" smtClean="0">
                <a:solidFill>
                  <a:schemeClr val="accent1"/>
                </a:solidFill>
                <a:effectLst>
                  <a:outerShdw blurRad="38100" dist="38100" dir="2700000" algn="tl">
                    <a:srgbClr val="000000">
                      <a:alpha val="43137"/>
                    </a:srgbClr>
                  </a:outerShdw>
                </a:effectLst>
                <a:latin typeface="Times New Roman" pitchFamily="18" charset="0"/>
                <a:cs typeface="Times New Roman" pitchFamily="18" charset="0"/>
              </a:rPr>
              <a:t>1</a:t>
            </a:r>
            <a:endParaRPr lang="ru-RU" sz="3200" b="1" dirty="0">
              <a:solidFill>
                <a:schemeClr val="accent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1869450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Багетная рамка 6"/>
          <p:cNvSpPr/>
          <p:nvPr/>
        </p:nvSpPr>
        <p:spPr>
          <a:xfrm>
            <a:off x="336883" y="4594862"/>
            <a:ext cx="2752825" cy="1921845"/>
          </a:xfrm>
          <a:prstGeom prst="bevel">
            <a:avLst>
              <a:gd name="adj" fmla="val 1912"/>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076" y="4669760"/>
            <a:ext cx="2605006" cy="1772048"/>
          </a:xfrm>
          <a:prstGeom prst="rect">
            <a:avLst/>
          </a:prstGeom>
        </p:spPr>
      </p:pic>
      <p:sp>
        <p:nvSpPr>
          <p:cNvPr id="2" name="Багетная рамка 1"/>
          <p:cNvSpPr/>
          <p:nvPr/>
        </p:nvSpPr>
        <p:spPr>
          <a:xfrm>
            <a:off x="6105624" y="4594862"/>
            <a:ext cx="2752825" cy="1921845"/>
          </a:xfrm>
          <a:prstGeom prst="bevel">
            <a:avLst>
              <a:gd name="adj" fmla="val 1912"/>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Багетная рамка 2"/>
          <p:cNvSpPr/>
          <p:nvPr/>
        </p:nvSpPr>
        <p:spPr>
          <a:xfrm>
            <a:off x="336883" y="365759"/>
            <a:ext cx="2752825" cy="1921845"/>
          </a:xfrm>
          <a:prstGeom prst="bevel">
            <a:avLst>
              <a:gd name="adj" fmla="val 1912"/>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800" b="1" dirty="0">
              <a:solidFill>
                <a:srgbClr val="0070C0"/>
              </a:solidFill>
              <a:latin typeface="Times New Roman" panose="02020603050405020304" pitchFamily="18" charset="0"/>
              <a:cs typeface="Times New Roman" panose="02020603050405020304" pitchFamily="18" charset="0"/>
            </a:endParaRPr>
          </a:p>
        </p:txBody>
      </p:sp>
      <p:sp>
        <p:nvSpPr>
          <p:cNvPr id="4" name="Багетная рамка 3"/>
          <p:cNvSpPr/>
          <p:nvPr/>
        </p:nvSpPr>
        <p:spPr>
          <a:xfrm>
            <a:off x="3242108" y="365759"/>
            <a:ext cx="2752825" cy="1921845"/>
          </a:xfrm>
          <a:prstGeom prst="bevel">
            <a:avLst>
              <a:gd name="adj" fmla="val 1912"/>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Багетная рамка 4"/>
          <p:cNvSpPr/>
          <p:nvPr/>
        </p:nvSpPr>
        <p:spPr>
          <a:xfrm>
            <a:off x="336883" y="2443481"/>
            <a:ext cx="2752825" cy="1921845"/>
          </a:xfrm>
          <a:prstGeom prst="bevel">
            <a:avLst>
              <a:gd name="adj" fmla="val 1912"/>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800" b="1" dirty="0">
              <a:solidFill>
                <a:srgbClr val="0070C0"/>
              </a:solidFill>
              <a:latin typeface="Times New Roman" panose="02020603050405020304" pitchFamily="18" charset="0"/>
              <a:cs typeface="Times New Roman" panose="02020603050405020304" pitchFamily="18" charset="0"/>
            </a:endParaRPr>
          </a:p>
        </p:txBody>
      </p:sp>
      <p:sp>
        <p:nvSpPr>
          <p:cNvPr id="6" name="Багетная рамка 5"/>
          <p:cNvSpPr/>
          <p:nvPr/>
        </p:nvSpPr>
        <p:spPr>
          <a:xfrm>
            <a:off x="6105624" y="2443481"/>
            <a:ext cx="2752825" cy="1921845"/>
          </a:xfrm>
          <a:prstGeom prst="bevel">
            <a:avLst>
              <a:gd name="adj" fmla="val 1912"/>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sz="3200" b="1" dirty="0">
              <a:solidFill>
                <a:srgbClr val="0070C0"/>
              </a:solidFill>
              <a:latin typeface="Times New Roman" panose="02020603050405020304" pitchFamily="18" charset="0"/>
              <a:cs typeface="Times New Roman" panose="02020603050405020304" pitchFamily="18" charset="0"/>
            </a:endParaRPr>
          </a:p>
        </p:txBody>
      </p:sp>
      <p:sp>
        <p:nvSpPr>
          <p:cNvPr id="8" name="Багетная рамка 7"/>
          <p:cNvSpPr/>
          <p:nvPr/>
        </p:nvSpPr>
        <p:spPr>
          <a:xfrm>
            <a:off x="3242108" y="4594862"/>
            <a:ext cx="2752825" cy="1921845"/>
          </a:xfrm>
          <a:prstGeom prst="bevel">
            <a:avLst>
              <a:gd name="adj" fmla="val 1912"/>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Багетная рамка 9"/>
          <p:cNvSpPr/>
          <p:nvPr/>
        </p:nvSpPr>
        <p:spPr>
          <a:xfrm>
            <a:off x="3242107" y="2451225"/>
            <a:ext cx="2752825" cy="1921845"/>
          </a:xfrm>
          <a:prstGeom prst="bevel">
            <a:avLst>
              <a:gd name="adj" fmla="val 1912"/>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Багетная рамка 10"/>
          <p:cNvSpPr/>
          <p:nvPr/>
        </p:nvSpPr>
        <p:spPr>
          <a:xfrm>
            <a:off x="6105624" y="365759"/>
            <a:ext cx="2752825" cy="1921845"/>
          </a:xfrm>
          <a:prstGeom prst="bevel">
            <a:avLst>
              <a:gd name="adj" fmla="val 1912"/>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691" y="506127"/>
            <a:ext cx="2127207" cy="1641107"/>
          </a:xfrm>
          <a:prstGeom prst="rect">
            <a:avLst/>
          </a:prstGeom>
        </p:spPr>
      </p:pic>
      <p:pic>
        <p:nvPicPr>
          <p:cNvPr id="13" name="Рисунок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4932" y="112433"/>
            <a:ext cx="2920000" cy="2117000"/>
          </a:xfrm>
          <a:prstGeom prst="rect">
            <a:avLst/>
          </a:prstGeom>
        </p:spPr>
      </p:pic>
      <p:pic>
        <p:nvPicPr>
          <p:cNvPr id="15" name="Рисунок 1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6160918" y="412229"/>
            <a:ext cx="2640157" cy="1801716"/>
          </a:xfrm>
          <a:prstGeom prst="rect">
            <a:avLst/>
          </a:prstGeom>
        </p:spPr>
      </p:pic>
      <p:sp>
        <p:nvSpPr>
          <p:cNvPr id="16" name="TextBox 15"/>
          <p:cNvSpPr txBox="1"/>
          <p:nvPr/>
        </p:nvSpPr>
        <p:spPr>
          <a:xfrm>
            <a:off x="6160918" y="412229"/>
            <a:ext cx="1229759" cy="415498"/>
          </a:xfrm>
          <a:prstGeom prst="rect">
            <a:avLst/>
          </a:prstGeom>
          <a:solidFill>
            <a:srgbClr val="FFFF00"/>
          </a:solidFill>
        </p:spPr>
        <p:txBody>
          <a:bodyPr wrap="none" rtlCol="0">
            <a:spAutoFit/>
          </a:bodyPr>
          <a:lstStyle/>
          <a:p>
            <a:pPr algn="ctr"/>
            <a:r>
              <a:rPr lang="ru-RU" sz="1400" b="1" dirty="0" smtClean="0">
                <a:solidFill>
                  <a:srgbClr val="FF0000"/>
                </a:solidFill>
                <a:effectLst>
                  <a:outerShdw blurRad="38100" dist="38100" dir="2700000" algn="tl">
                    <a:srgbClr val="000000">
                      <a:alpha val="43137"/>
                    </a:srgbClr>
                  </a:outerShdw>
                </a:effectLst>
              </a:rPr>
              <a:t>Курочка Ряба</a:t>
            </a:r>
          </a:p>
          <a:p>
            <a:pPr algn="ctr"/>
            <a:r>
              <a:rPr lang="ru-RU" sz="700" b="1" dirty="0" smtClean="0">
                <a:solidFill>
                  <a:srgbClr val="FF0000"/>
                </a:solidFill>
                <a:effectLst>
                  <a:outerShdw blurRad="38100" dist="38100" dir="2700000" algn="tl">
                    <a:srgbClr val="000000">
                      <a:alpha val="43137"/>
                    </a:srgbClr>
                  </a:outerShdw>
                </a:effectLst>
              </a:rPr>
              <a:t>Русская народная сказка</a:t>
            </a:r>
            <a:endParaRPr lang="ru-RU" sz="700" b="1" dirty="0">
              <a:solidFill>
                <a:srgbClr val="FF0000"/>
              </a:solidFill>
              <a:effectLst>
                <a:outerShdw blurRad="38100" dist="38100" dir="2700000" algn="tl">
                  <a:srgbClr val="000000">
                    <a:alpha val="43137"/>
                  </a:srgbClr>
                </a:outerShdw>
              </a:effectLst>
            </a:endParaRPr>
          </a:p>
        </p:txBody>
      </p:sp>
      <p:pic>
        <p:nvPicPr>
          <p:cNvPr id="17" name="Рисунок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97762" y="2597478"/>
            <a:ext cx="1346189" cy="1605610"/>
          </a:xfrm>
          <a:prstGeom prst="rect">
            <a:avLst/>
          </a:prstGeom>
          <a:scene3d>
            <a:camera prst="perspectiveHeroicExtremeRightFacing"/>
            <a:lightRig rig="threePt" dir="t"/>
          </a:scene3d>
          <a:sp3d>
            <a:bevelT w="152400" h="50800" prst="softRound"/>
          </a:sp3d>
        </p:spPr>
      </p:pic>
      <p:pic>
        <p:nvPicPr>
          <p:cNvPr id="18" name="Рисунок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90677" y="2592752"/>
            <a:ext cx="1410398" cy="1597675"/>
          </a:xfrm>
          <a:prstGeom prst="rect">
            <a:avLst/>
          </a:prstGeom>
          <a:scene3d>
            <a:camera prst="perspectiveHeroicExtremeRightFacing"/>
            <a:lightRig rig="threePt" dir="t"/>
          </a:scene3d>
          <a:sp3d>
            <a:bevelT w="152400" h="50800" prst="softRound"/>
          </a:sp3d>
        </p:spPr>
      </p:pic>
      <p:pic>
        <p:nvPicPr>
          <p:cNvPr id="20" name="Рисунок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53386" y="4628752"/>
            <a:ext cx="1455219" cy="1854064"/>
          </a:xfrm>
          <a:prstGeom prst="ellipse">
            <a:avLst/>
          </a:prstGeom>
          <a:ln>
            <a:noFill/>
          </a:ln>
          <a:effectLst>
            <a:softEdge rad="12700"/>
          </a:effectLst>
        </p:spPr>
      </p:pic>
      <p:pic>
        <p:nvPicPr>
          <p:cNvPr id="21" name="Рисунок 20"/>
          <p:cNvPicPr>
            <a:picLocks noChangeAspect="1"/>
          </p:cNvPicPr>
          <p:nvPr/>
        </p:nvPicPr>
        <p:blipFill>
          <a:blip r:embed="rId11" cstate="print">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tretch>
            <a:fillRect/>
          </a:stretch>
        </p:blipFill>
        <p:spPr>
          <a:xfrm>
            <a:off x="3297785" y="4669760"/>
            <a:ext cx="2602501" cy="1772048"/>
          </a:xfrm>
          <a:prstGeom prst="rect">
            <a:avLst/>
          </a:prstGeom>
        </p:spPr>
      </p:pic>
      <p:pic>
        <p:nvPicPr>
          <p:cNvPr id="23" name="Рисунок 2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13294" y="5659121"/>
            <a:ext cx="231607" cy="99616"/>
          </a:xfrm>
          <a:prstGeom prst="rect">
            <a:avLst/>
          </a:prstGeom>
        </p:spPr>
      </p:pic>
      <p:pic>
        <p:nvPicPr>
          <p:cNvPr id="24" name="Рисунок 2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21973" y="5122383"/>
            <a:ext cx="231607" cy="99616"/>
          </a:xfrm>
          <a:prstGeom prst="rect">
            <a:avLst/>
          </a:prstGeom>
        </p:spPr>
      </p:pic>
      <p:pic>
        <p:nvPicPr>
          <p:cNvPr id="25" name="Рисунок 2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81687" y="5821369"/>
            <a:ext cx="231607" cy="99616"/>
          </a:xfrm>
          <a:prstGeom prst="rect">
            <a:avLst/>
          </a:prstGeom>
        </p:spPr>
      </p:pic>
      <p:pic>
        <p:nvPicPr>
          <p:cNvPr id="27" name="Рисунок 26"/>
          <p:cNvPicPr>
            <a:picLocks noChangeAspect="1"/>
          </p:cNvPicPr>
          <p:nvPr/>
        </p:nvPicPr>
        <p:blipFill>
          <a:blip r:embed="rId14" cstate="print">
            <a:extLst>
              <a:ext uri="{BEBA8EAE-BF5A-486C-A8C5-ECC9F3942E4B}">
                <a14:imgProps xmlns:a14="http://schemas.microsoft.com/office/drawing/2010/main">
                  <a14:imgLayer r:embed="rId1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04348" y="2555437"/>
            <a:ext cx="2417892" cy="1683785"/>
          </a:xfrm>
          <a:prstGeom prst="rect">
            <a:avLst/>
          </a:prstGeom>
        </p:spPr>
      </p:pic>
      <p:pic>
        <p:nvPicPr>
          <p:cNvPr id="28" name="Рисунок 27"/>
          <p:cNvPicPr>
            <a:picLocks noChangeAspect="1"/>
          </p:cNvPicPr>
          <p:nvPr/>
        </p:nvPicPr>
        <p:blipFill>
          <a:blip r:embed="rId16"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6200000">
            <a:off x="1956144" y="4351513"/>
            <a:ext cx="665362" cy="1258804"/>
          </a:xfrm>
          <a:prstGeom prst="rect">
            <a:avLst/>
          </a:prstGeom>
        </p:spPr>
      </p:pic>
      <p:pic>
        <p:nvPicPr>
          <p:cNvPr id="29" name="Рисунок 28"/>
          <p:cNvPicPr>
            <a:picLocks noChangeAspect="1"/>
          </p:cNvPicPr>
          <p:nvPr/>
        </p:nvPicPr>
        <p:blipFill rotWithShape="1">
          <a:blip r:embed="rId17">
            <a:extLst>
              <a:ext uri="{28A0092B-C50C-407E-A947-70E740481C1C}">
                <a14:useLocalDpi xmlns:a14="http://schemas.microsoft.com/office/drawing/2010/main" val="0"/>
              </a:ext>
            </a:extLst>
          </a:blip>
          <a:srcRect l="1357" t="1160" r="1081" b="8688"/>
          <a:stretch/>
        </p:blipFill>
        <p:spPr>
          <a:xfrm>
            <a:off x="3442164" y="2540930"/>
            <a:ext cx="2352244" cy="1730960"/>
          </a:xfrm>
          <a:prstGeom prst="rect">
            <a:avLst/>
          </a:prstGeom>
        </p:spPr>
      </p:pic>
      <p:sp>
        <p:nvSpPr>
          <p:cNvPr id="30" name="Багетная рамка 29"/>
          <p:cNvSpPr/>
          <p:nvPr/>
        </p:nvSpPr>
        <p:spPr>
          <a:xfrm>
            <a:off x="3242107" y="2451225"/>
            <a:ext cx="2752825" cy="1921845"/>
          </a:xfrm>
          <a:prstGeom prst="bevel">
            <a:avLst>
              <a:gd name="adj" fmla="val 1912"/>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141223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30"/>
                                        </p:tgtEl>
                                      </p:cBhvr>
                                    </p:animEffect>
                                    <p:set>
                                      <p:cBhvr>
                                        <p:cTn id="7" dur="1" fill="hold">
                                          <p:stCondLst>
                                            <p:cond delay="19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Багетная рамка 14"/>
          <p:cNvSpPr/>
          <p:nvPr/>
        </p:nvSpPr>
        <p:spPr>
          <a:xfrm>
            <a:off x="6105626" y="4594864"/>
            <a:ext cx="2752825" cy="1921845"/>
          </a:xfrm>
          <a:prstGeom prst="bevel">
            <a:avLst>
              <a:gd name="adj" fmla="val 1912"/>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Багетная рамка 6"/>
          <p:cNvSpPr/>
          <p:nvPr/>
        </p:nvSpPr>
        <p:spPr>
          <a:xfrm>
            <a:off x="336885" y="365761"/>
            <a:ext cx="2752825" cy="1921845"/>
          </a:xfrm>
          <a:prstGeom prst="bevel">
            <a:avLst>
              <a:gd name="adj" fmla="val 1912"/>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800" b="1" dirty="0">
              <a:solidFill>
                <a:srgbClr val="0070C0"/>
              </a:solidFill>
              <a:latin typeface="Times New Roman" panose="02020603050405020304" pitchFamily="18" charset="0"/>
              <a:cs typeface="Times New Roman" panose="02020603050405020304" pitchFamily="18" charset="0"/>
            </a:endParaRPr>
          </a:p>
        </p:txBody>
      </p:sp>
      <p:sp>
        <p:nvSpPr>
          <p:cNvPr id="8" name="Багетная рамка 7"/>
          <p:cNvSpPr/>
          <p:nvPr/>
        </p:nvSpPr>
        <p:spPr>
          <a:xfrm>
            <a:off x="3242110" y="365761"/>
            <a:ext cx="2752825" cy="1921845"/>
          </a:xfrm>
          <a:prstGeom prst="bevel">
            <a:avLst>
              <a:gd name="adj" fmla="val 1912"/>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Багетная рамка 8"/>
          <p:cNvSpPr/>
          <p:nvPr/>
        </p:nvSpPr>
        <p:spPr>
          <a:xfrm>
            <a:off x="6105626" y="365761"/>
            <a:ext cx="2752825" cy="1921845"/>
          </a:xfrm>
          <a:prstGeom prst="bevel">
            <a:avLst>
              <a:gd name="adj" fmla="val 1912"/>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Багетная рамка 9"/>
          <p:cNvSpPr/>
          <p:nvPr/>
        </p:nvSpPr>
        <p:spPr>
          <a:xfrm>
            <a:off x="336885" y="2480312"/>
            <a:ext cx="2752825" cy="1921845"/>
          </a:xfrm>
          <a:prstGeom prst="bevel">
            <a:avLst>
              <a:gd name="adj" fmla="val 1912"/>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800" b="1" dirty="0">
              <a:solidFill>
                <a:srgbClr val="0070C0"/>
              </a:solidFill>
              <a:latin typeface="Times New Roman" panose="02020603050405020304" pitchFamily="18" charset="0"/>
              <a:cs typeface="Times New Roman" panose="02020603050405020304" pitchFamily="18" charset="0"/>
            </a:endParaRPr>
          </a:p>
        </p:txBody>
      </p:sp>
      <p:sp>
        <p:nvSpPr>
          <p:cNvPr id="11" name="Багетная рамка 10"/>
          <p:cNvSpPr/>
          <p:nvPr/>
        </p:nvSpPr>
        <p:spPr>
          <a:xfrm>
            <a:off x="3242110" y="2480311"/>
            <a:ext cx="2752825" cy="1921845"/>
          </a:xfrm>
          <a:prstGeom prst="bevel">
            <a:avLst>
              <a:gd name="adj" fmla="val 1912"/>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 name="Багетная рамка 11"/>
          <p:cNvSpPr/>
          <p:nvPr/>
        </p:nvSpPr>
        <p:spPr>
          <a:xfrm>
            <a:off x="6105626" y="2480310"/>
            <a:ext cx="2752825" cy="1921845"/>
          </a:xfrm>
          <a:prstGeom prst="bevel">
            <a:avLst>
              <a:gd name="adj" fmla="val 1912"/>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sz="3200" b="1" dirty="0">
              <a:solidFill>
                <a:srgbClr val="0070C0"/>
              </a:solidFill>
              <a:latin typeface="Times New Roman" panose="02020603050405020304" pitchFamily="18" charset="0"/>
              <a:cs typeface="Times New Roman" panose="02020603050405020304" pitchFamily="18" charset="0"/>
            </a:endParaRPr>
          </a:p>
        </p:txBody>
      </p:sp>
      <p:sp>
        <p:nvSpPr>
          <p:cNvPr id="13" name="Багетная рамка 12"/>
          <p:cNvSpPr/>
          <p:nvPr/>
        </p:nvSpPr>
        <p:spPr>
          <a:xfrm>
            <a:off x="336885" y="4594864"/>
            <a:ext cx="2752825" cy="1921845"/>
          </a:xfrm>
          <a:prstGeom prst="bevel">
            <a:avLst>
              <a:gd name="adj" fmla="val 1912"/>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Багетная рамка 13"/>
          <p:cNvSpPr/>
          <p:nvPr/>
        </p:nvSpPr>
        <p:spPr>
          <a:xfrm>
            <a:off x="3242110" y="4594864"/>
            <a:ext cx="2752825" cy="1921845"/>
          </a:xfrm>
          <a:prstGeom prst="bevel">
            <a:avLst>
              <a:gd name="adj" fmla="val 1912"/>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l="9108" t="9544" r="8027" b="7369"/>
          <a:stretch/>
        </p:blipFill>
        <p:spPr>
          <a:xfrm>
            <a:off x="3311868" y="2507118"/>
            <a:ext cx="1372524" cy="1774056"/>
          </a:xfrm>
          <a:prstGeom prst="ellipse">
            <a:avLst/>
          </a:prstGeom>
          <a:ln>
            <a:noFill/>
          </a:ln>
          <a:effectLst>
            <a:softEdge rad="112500"/>
          </a:effectLst>
        </p:spPr>
      </p:pic>
      <p:pic>
        <p:nvPicPr>
          <p:cNvPr id="21" name="Рисунок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221" y="436296"/>
            <a:ext cx="2066150" cy="1780774"/>
          </a:xfrm>
          <a:prstGeom prst="rect">
            <a:avLst/>
          </a:prstGeom>
        </p:spPr>
      </p:pic>
      <p:pic>
        <p:nvPicPr>
          <p:cNvPr id="22" name="Рисунок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8835" y="436296"/>
            <a:ext cx="1930819" cy="1780774"/>
          </a:xfrm>
          <a:prstGeom prst="rect">
            <a:avLst/>
          </a:prstGeom>
        </p:spPr>
      </p:pic>
      <p:pic>
        <p:nvPicPr>
          <p:cNvPr id="26" name="Рисунок 25"/>
          <p:cNvPicPr>
            <a:picLocks noChangeAspect="1"/>
          </p:cNvPicPr>
          <p:nvPr/>
        </p:nvPicPr>
        <p:blipFill rotWithShape="1">
          <a:blip r:embed="rId5">
            <a:extLst>
              <a:ext uri="{28A0092B-C50C-407E-A947-70E740481C1C}">
                <a14:useLocalDpi xmlns:a14="http://schemas.microsoft.com/office/drawing/2010/main" val="0"/>
              </a:ext>
            </a:extLst>
          </a:blip>
          <a:srcRect t="9640" b="5492"/>
          <a:stretch/>
        </p:blipFill>
        <p:spPr>
          <a:xfrm flipH="1">
            <a:off x="6648010" y="436296"/>
            <a:ext cx="1668055" cy="1775711"/>
          </a:xfrm>
          <a:prstGeom prst="rect">
            <a:avLst/>
          </a:prstGeom>
        </p:spPr>
      </p:pic>
      <p:pic>
        <p:nvPicPr>
          <p:cNvPr id="27" name="Рисунок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635695" y="2562701"/>
            <a:ext cx="1588290" cy="1778885"/>
          </a:xfrm>
          <a:prstGeom prst="rect">
            <a:avLst/>
          </a:prstGeom>
        </p:spPr>
      </p:pic>
      <p:pic>
        <p:nvPicPr>
          <p:cNvPr id="28" name="Рисунок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2730" y="4667927"/>
            <a:ext cx="1298616" cy="1775711"/>
          </a:xfrm>
          <a:prstGeom prst="rect">
            <a:avLst/>
          </a:prstGeom>
        </p:spPr>
      </p:pic>
      <p:pic>
        <p:nvPicPr>
          <p:cNvPr id="29" name="Рисунок 28"/>
          <p:cNvPicPr>
            <a:picLocks noChangeAspect="1"/>
          </p:cNvPicPr>
          <p:nvPr/>
        </p:nvPicPr>
        <p:blipFill rotWithShape="1">
          <a:blip r:embed="rId8" cstate="print">
            <a:extLst>
              <a:ext uri="{28A0092B-C50C-407E-A947-70E740481C1C}">
                <a14:useLocalDpi xmlns:a14="http://schemas.microsoft.com/office/drawing/2010/main" val="0"/>
              </a:ext>
            </a:extLst>
          </a:blip>
          <a:srcRect t="11429" b="6585"/>
          <a:stretch/>
        </p:blipFill>
        <p:spPr>
          <a:xfrm>
            <a:off x="3768687" y="4667926"/>
            <a:ext cx="1661865" cy="1775711"/>
          </a:xfrm>
          <a:prstGeom prst="rect">
            <a:avLst/>
          </a:prstGeom>
        </p:spPr>
      </p:pic>
      <p:pic>
        <p:nvPicPr>
          <p:cNvPr id="30" name="Рисунок 29"/>
          <p:cNvPicPr>
            <a:picLocks noChangeAspect="1"/>
          </p:cNvPicPr>
          <p:nvPr/>
        </p:nvPicPr>
        <p:blipFill rotWithShape="1">
          <a:blip r:embed="rId9">
            <a:extLst>
              <a:ext uri="{28A0092B-C50C-407E-A947-70E740481C1C}">
                <a14:useLocalDpi xmlns:a14="http://schemas.microsoft.com/office/drawing/2010/main" val="0"/>
              </a:ext>
            </a:extLst>
          </a:blip>
          <a:srcRect b="11916"/>
          <a:stretch/>
        </p:blipFill>
        <p:spPr>
          <a:xfrm>
            <a:off x="922120" y="4648465"/>
            <a:ext cx="1428348" cy="1814631"/>
          </a:xfrm>
          <a:prstGeom prst="ellipse">
            <a:avLst/>
          </a:prstGeom>
          <a:ln>
            <a:noFill/>
          </a:ln>
          <a:effectLst>
            <a:softEdge rad="112500"/>
          </a:effectLst>
        </p:spPr>
      </p:pic>
      <p:pic>
        <p:nvPicPr>
          <p:cNvPr id="31" name="Рисунок 3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32296" y="2813968"/>
            <a:ext cx="762000" cy="1276350"/>
          </a:xfrm>
          <a:prstGeom prst="rect">
            <a:avLst/>
          </a:prstGeom>
        </p:spPr>
      </p:pic>
      <p:sp>
        <p:nvSpPr>
          <p:cNvPr id="32" name="TextBox 31"/>
          <p:cNvSpPr txBox="1"/>
          <p:nvPr/>
        </p:nvSpPr>
        <p:spPr>
          <a:xfrm>
            <a:off x="3311868" y="3669642"/>
            <a:ext cx="2618024" cy="707886"/>
          </a:xfrm>
          <a:prstGeom prst="rect">
            <a:avLst/>
          </a:prstGeom>
          <a:noFill/>
        </p:spPr>
        <p:txBody>
          <a:bodyPr wrap="none" rtlCol="0">
            <a:spAutoFit/>
          </a:bodyPr>
          <a:lstStyle/>
          <a:p>
            <a:pPr algn="r"/>
            <a:r>
              <a:rPr lang="ru-RU" sz="2000" dirty="0" smtClean="0">
                <a:latin typeface="CorridaCTT" pitchFamily="2" charset="0"/>
              </a:rPr>
              <a:t>Пушкин </a:t>
            </a:r>
          </a:p>
          <a:p>
            <a:pPr algn="r"/>
            <a:r>
              <a:rPr lang="ru-RU" sz="2000" dirty="0" smtClean="0">
                <a:latin typeface="CorridaCTT" pitchFamily="2" charset="0"/>
              </a:rPr>
              <a:t>Александр Сергеевич</a:t>
            </a:r>
            <a:endParaRPr lang="ru-RU" sz="2000" dirty="0">
              <a:latin typeface="CorridaCTT" pitchFamily="2" charset="0"/>
            </a:endParaRPr>
          </a:p>
        </p:txBody>
      </p:sp>
      <p:sp>
        <p:nvSpPr>
          <p:cNvPr id="33" name="Багетная рамка 32"/>
          <p:cNvSpPr/>
          <p:nvPr/>
        </p:nvSpPr>
        <p:spPr>
          <a:xfrm>
            <a:off x="3242110" y="2491220"/>
            <a:ext cx="2752825" cy="1921845"/>
          </a:xfrm>
          <a:prstGeom prst="bevel">
            <a:avLst>
              <a:gd name="adj" fmla="val 1912"/>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74790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33"/>
                                        </p:tgtEl>
                                      </p:cBhvr>
                                    </p:animEffect>
                                    <p:set>
                                      <p:cBhvr>
                                        <p:cTn id="7" dur="1" fill="hold">
                                          <p:stCondLst>
                                            <p:cond delay="19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8697" t="7021" r="8336" b="6809"/>
          <a:stretch/>
        </p:blipFill>
        <p:spPr>
          <a:xfrm rot="5400000">
            <a:off x="1128352" y="-1157647"/>
            <a:ext cx="6858001" cy="9173295"/>
          </a:xfrm>
          <a:prstGeom prst="rect">
            <a:avLst/>
          </a:prstGeom>
        </p:spPr>
      </p:pic>
      <p:sp>
        <p:nvSpPr>
          <p:cNvPr id="2" name="Прямоугольник 1"/>
          <p:cNvSpPr/>
          <p:nvPr/>
        </p:nvSpPr>
        <p:spPr>
          <a:xfrm>
            <a:off x="346299" y="298382"/>
            <a:ext cx="8422106" cy="6063198"/>
          </a:xfrm>
          <a:prstGeom prst="rect">
            <a:avLst/>
          </a:prstGeom>
        </p:spPr>
        <p:txBody>
          <a:bodyPr wrap="square">
            <a:spAutoFit/>
          </a:bodyPr>
          <a:lstStyle/>
          <a:p>
            <a:pPr algn="ctr"/>
            <a:r>
              <a:rPr lang="ru-RU"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Как работает </a:t>
            </a:r>
            <a:r>
              <a:rPr lang="ru-RU" sz="3600" b="1"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кроссенс</a:t>
            </a:r>
            <a:r>
              <a:rPr lang="ru-RU"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учителя</a:t>
            </a:r>
          </a:p>
          <a:p>
            <a:pPr algn="just"/>
            <a:endParaRPr lang="ru-RU" sz="1600" dirty="0" smtClean="0">
              <a:solidFill>
                <a:schemeClr val="accent5">
                  <a:lumMod val="50000"/>
                </a:schemeClr>
              </a:solidFill>
              <a:effectLst/>
              <a:latin typeface="Times New Roman" panose="02020603050405020304" pitchFamily="18" charset="0"/>
            </a:endParaRPr>
          </a:p>
          <a:p>
            <a:pPr algn="just"/>
            <a:r>
              <a:rPr lang="ru-RU" sz="1600" dirty="0" smtClean="0">
                <a:solidFill>
                  <a:schemeClr val="accent5">
                    <a:lumMod val="50000"/>
                  </a:schemeClr>
                </a:solidFill>
                <a:effectLst/>
                <a:latin typeface="Times New Roman" panose="02020603050405020304" pitchFamily="18" charset="0"/>
              </a:rPr>
              <a:t>Применение </a:t>
            </a:r>
            <a:r>
              <a:rPr lang="ru-RU" sz="1600" dirty="0" err="1" smtClean="0">
                <a:solidFill>
                  <a:schemeClr val="accent5">
                    <a:lumMod val="50000"/>
                  </a:schemeClr>
                </a:solidFill>
                <a:effectLst/>
                <a:latin typeface="Times New Roman" panose="02020603050405020304" pitchFamily="18" charset="0"/>
              </a:rPr>
              <a:t>кроссенса</a:t>
            </a:r>
            <a:r>
              <a:rPr lang="ru-RU" sz="1600" dirty="0" smtClean="0">
                <a:solidFill>
                  <a:schemeClr val="accent5">
                    <a:lumMod val="50000"/>
                  </a:schemeClr>
                </a:solidFill>
                <a:effectLst/>
                <a:latin typeface="Times New Roman" panose="02020603050405020304" pitchFamily="18" charset="0"/>
              </a:rPr>
              <a:t> на уроке имеет множество вариантов. Подобранные в определённой логике образы могут быть использованы на любом этапе: на стадии вызова для определения темы, для определения и постановки проблемы, на стадии закрепления материала, как способ организации групповой работы на повторительно-обобщающем уроке, как творческое домашнее задание и так далее. В этом случае головоломка будет иметь конкретную методическую цель или даже несколько:</a:t>
            </a:r>
            <a:endParaRPr lang="ru-RU" sz="1600" dirty="0" smtClean="0">
              <a:solidFill>
                <a:schemeClr val="accent5">
                  <a:lumMod val="50000"/>
                </a:schemeClr>
              </a:solidFill>
              <a:effectLst/>
            </a:endParaRPr>
          </a:p>
          <a:p>
            <a:pPr algn="just">
              <a:spcAft>
                <a:spcPts val="0"/>
              </a:spcAft>
            </a:pPr>
            <a:r>
              <a:rPr lang="ru-RU" sz="1600" dirty="0" smtClean="0">
                <a:solidFill>
                  <a:schemeClr val="accent5">
                    <a:lumMod val="50000"/>
                  </a:schemeClr>
                </a:solidFill>
                <a:effectLst/>
                <a:latin typeface="Times New Roman" panose="02020603050405020304" pitchFamily="18" charset="0"/>
              </a:rPr>
              <a:t>- проверка домашнего задания (с помощью </a:t>
            </a:r>
            <a:r>
              <a:rPr lang="ru-RU" sz="1600" dirty="0" err="1" smtClean="0">
                <a:solidFill>
                  <a:schemeClr val="accent5">
                    <a:lumMod val="50000"/>
                  </a:schemeClr>
                </a:solidFill>
                <a:effectLst/>
                <a:latin typeface="Times New Roman" panose="02020603050405020304" pitchFamily="18" charset="0"/>
              </a:rPr>
              <a:t>кроссенса</a:t>
            </a:r>
            <a:r>
              <a:rPr lang="ru-RU" sz="1600" dirty="0" smtClean="0">
                <a:solidFill>
                  <a:schemeClr val="accent5">
                    <a:lumMod val="50000"/>
                  </a:schemeClr>
                </a:solidFill>
                <a:effectLst/>
                <a:latin typeface="Times New Roman" panose="02020603050405020304" pitchFamily="18" charset="0"/>
              </a:rPr>
              <a:t> рассказать о материале прошлого урока, функция опорной образной схемы);</a:t>
            </a:r>
            <a:endParaRPr lang="ru-RU" sz="1600" dirty="0" smtClean="0">
              <a:solidFill>
                <a:schemeClr val="accent5">
                  <a:lumMod val="50000"/>
                </a:schemeClr>
              </a:solidFill>
              <a:effectLst/>
            </a:endParaRPr>
          </a:p>
          <a:p>
            <a:pPr algn="just">
              <a:spcAft>
                <a:spcPts val="0"/>
              </a:spcAft>
            </a:pPr>
            <a:r>
              <a:rPr lang="ru-RU" sz="1600" dirty="0" smtClean="0">
                <a:solidFill>
                  <a:schemeClr val="accent5">
                    <a:lumMod val="50000"/>
                  </a:schemeClr>
                </a:solidFill>
                <a:effectLst/>
                <a:latin typeface="Times New Roman" panose="02020603050405020304" pitchFamily="18" charset="0"/>
              </a:rPr>
              <a:t>- формулировка темы урока, постановка цели урока (найдите связь между изображениями и определите тему урока; определите, что мы будем делать);</a:t>
            </a:r>
            <a:endParaRPr lang="ru-RU" sz="1600" dirty="0" smtClean="0">
              <a:solidFill>
                <a:schemeClr val="accent5">
                  <a:lumMod val="50000"/>
                </a:schemeClr>
              </a:solidFill>
              <a:effectLst/>
            </a:endParaRPr>
          </a:p>
          <a:p>
            <a:pPr algn="just">
              <a:spcAft>
                <a:spcPts val="0"/>
              </a:spcAft>
            </a:pPr>
            <a:r>
              <a:rPr lang="ru-RU" sz="1600" dirty="0" smtClean="0">
                <a:solidFill>
                  <a:schemeClr val="accent5">
                    <a:lumMod val="50000"/>
                  </a:schemeClr>
                </a:solidFill>
                <a:effectLst/>
                <a:latin typeface="Times New Roman" panose="02020603050405020304" pitchFamily="18" charset="0"/>
              </a:rPr>
              <a:t>- раскрытие информационного блока темы, поиск проблемы (виды, причины, черты, последствия чего-либо в образах и символах);</a:t>
            </a:r>
            <a:endParaRPr lang="ru-RU" sz="1600" dirty="0" smtClean="0">
              <a:solidFill>
                <a:schemeClr val="accent5">
                  <a:lumMod val="50000"/>
                </a:schemeClr>
              </a:solidFill>
              <a:effectLst/>
            </a:endParaRPr>
          </a:p>
          <a:p>
            <a:pPr algn="just">
              <a:spcAft>
                <a:spcPts val="0"/>
              </a:spcAft>
            </a:pPr>
            <a:r>
              <a:rPr lang="ru-RU" sz="1600" dirty="0" smtClean="0">
                <a:solidFill>
                  <a:schemeClr val="accent5">
                    <a:lumMod val="50000"/>
                  </a:schemeClr>
                </a:solidFill>
                <a:effectLst/>
                <a:latin typeface="Times New Roman" panose="02020603050405020304" pitchFamily="18" charset="0"/>
              </a:rPr>
              <a:t>- обобщение материала, закрепление (</a:t>
            </a:r>
            <a:r>
              <a:rPr lang="ru-RU" sz="1600" dirty="0" err="1" smtClean="0">
                <a:solidFill>
                  <a:schemeClr val="accent5">
                    <a:lumMod val="50000"/>
                  </a:schemeClr>
                </a:solidFill>
                <a:effectLst/>
                <a:latin typeface="Times New Roman" panose="02020603050405020304" pitchFamily="18" charset="0"/>
              </a:rPr>
              <a:t>кроссенс</a:t>
            </a:r>
            <a:r>
              <a:rPr lang="ru-RU" sz="1600" dirty="0" smtClean="0">
                <a:solidFill>
                  <a:schemeClr val="accent5">
                    <a:lumMod val="50000"/>
                  </a:schemeClr>
                </a:solidFill>
                <a:effectLst/>
                <a:latin typeface="Times New Roman" panose="02020603050405020304" pitchFamily="18" charset="0"/>
              </a:rPr>
              <a:t> состоит из изображений, которые появлялись в ходе урока на разных этапах, ученики по ним обобщают материал и делают вывод);</a:t>
            </a:r>
            <a:endParaRPr lang="ru-RU" sz="1600" dirty="0" smtClean="0">
              <a:solidFill>
                <a:schemeClr val="accent5">
                  <a:lumMod val="50000"/>
                </a:schemeClr>
              </a:solidFill>
              <a:effectLst/>
            </a:endParaRPr>
          </a:p>
          <a:p>
            <a:pPr algn="just">
              <a:spcAft>
                <a:spcPts val="0"/>
              </a:spcAft>
            </a:pPr>
            <a:r>
              <a:rPr lang="ru-RU" sz="1600" dirty="0" smtClean="0">
                <a:solidFill>
                  <a:schemeClr val="accent5">
                    <a:lumMod val="50000"/>
                  </a:schemeClr>
                </a:solidFill>
                <a:effectLst/>
                <a:latin typeface="Times New Roman" panose="02020603050405020304" pitchFamily="18" charset="0"/>
              </a:rPr>
              <a:t>- организация групповой работы (составление </a:t>
            </a:r>
            <a:r>
              <a:rPr lang="ru-RU" sz="1600" dirty="0" err="1" smtClean="0">
                <a:solidFill>
                  <a:schemeClr val="accent5">
                    <a:lumMod val="50000"/>
                  </a:schemeClr>
                </a:solidFill>
                <a:effectLst/>
                <a:latin typeface="Times New Roman" panose="02020603050405020304" pitchFamily="18" charset="0"/>
              </a:rPr>
              <a:t>кроссенса</a:t>
            </a:r>
            <a:r>
              <a:rPr lang="ru-RU" sz="1600" dirty="0" smtClean="0">
                <a:solidFill>
                  <a:schemeClr val="accent5">
                    <a:lumMod val="50000"/>
                  </a:schemeClr>
                </a:solidFill>
                <a:effectLst/>
                <a:latin typeface="Times New Roman" panose="02020603050405020304" pitchFamily="18" charset="0"/>
              </a:rPr>
              <a:t> на заданную тему из предложенных изображений, сравнение </a:t>
            </a:r>
            <a:r>
              <a:rPr lang="ru-RU" sz="1600" dirty="0" err="1" smtClean="0">
                <a:solidFill>
                  <a:schemeClr val="accent5">
                    <a:lumMod val="50000"/>
                  </a:schemeClr>
                </a:solidFill>
                <a:effectLst/>
                <a:latin typeface="Times New Roman" panose="02020603050405020304" pitchFamily="18" charset="0"/>
              </a:rPr>
              <a:t>кроссенсов</a:t>
            </a:r>
            <a:r>
              <a:rPr lang="ru-RU" sz="1600" dirty="0" smtClean="0">
                <a:solidFill>
                  <a:schemeClr val="accent5">
                    <a:lumMod val="50000"/>
                  </a:schemeClr>
                </a:solidFill>
                <a:effectLst/>
                <a:latin typeface="Times New Roman" panose="02020603050405020304" pitchFamily="18" charset="0"/>
              </a:rPr>
              <a:t> групп);</a:t>
            </a:r>
            <a:endParaRPr lang="ru-RU" sz="1600" dirty="0" smtClean="0">
              <a:solidFill>
                <a:schemeClr val="accent5">
                  <a:lumMod val="50000"/>
                </a:schemeClr>
              </a:solidFill>
              <a:effectLst/>
            </a:endParaRPr>
          </a:p>
          <a:p>
            <a:pPr algn="just">
              <a:spcAft>
                <a:spcPts val="0"/>
              </a:spcAft>
            </a:pPr>
            <a:r>
              <a:rPr lang="ru-RU" sz="1600" dirty="0" smtClean="0">
                <a:solidFill>
                  <a:schemeClr val="accent5">
                    <a:lumMod val="50000"/>
                  </a:schemeClr>
                </a:solidFill>
                <a:effectLst/>
                <a:latin typeface="Times New Roman" panose="02020603050405020304" pitchFamily="18" charset="0"/>
              </a:rPr>
              <a:t>- творческое домашнее задание (составление </a:t>
            </a:r>
            <a:r>
              <a:rPr lang="ru-RU" sz="1600" dirty="0" err="1" smtClean="0">
                <a:solidFill>
                  <a:schemeClr val="accent5">
                    <a:lumMod val="50000"/>
                  </a:schemeClr>
                </a:solidFill>
                <a:effectLst/>
                <a:latin typeface="Times New Roman" panose="02020603050405020304" pitchFamily="18" charset="0"/>
              </a:rPr>
              <a:t>кроссенса</a:t>
            </a:r>
            <a:r>
              <a:rPr lang="ru-RU" sz="1600" dirty="0" smtClean="0">
                <a:solidFill>
                  <a:schemeClr val="accent5">
                    <a:lumMod val="50000"/>
                  </a:schemeClr>
                </a:solidFill>
                <a:effectLst/>
                <a:latin typeface="Times New Roman" panose="02020603050405020304" pitchFamily="18" charset="0"/>
              </a:rPr>
              <a:t> в печатном или электронном виде на заданную тему, на произвольную тему, по исторической личности, литературным персонажам);</a:t>
            </a:r>
            <a:endParaRPr lang="ru-RU" sz="1600" dirty="0" smtClean="0">
              <a:solidFill>
                <a:schemeClr val="accent5">
                  <a:lumMod val="50000"/>
                </a:schemeClr>
              </a:solidFill>
              <a:effectLst/>
            </a:endParaRPr>
          </a:p>
          <a:p>
            <a:pPr algn="just">
              <a:spcAft>
                <a:spcPts val="0"/>
              </a:spcAft>
            </a:pPr>
            <a:r>
              <a:rPr lang="ru-RU" sz="1600" dirty="0" smtClean="0">
                <a:solidFill>
                  <a:schemeClr val="accent5">
                    <a:lumMod val="50000"/>
                  </a:schemeClr>
                </a:solidFill>
                <a:effectLst/>
                <a:latin typeface="Times New Roman" panose="02020603050405020304" pitchFamily="18" charset="0"/>
              </a:rPr>
              <a:t>- построение структуры урока (девять элементов </a:t>
            </a:r>
            <a:r>
              <a:rPr lang="ru-RU" sz="1600" dirty="0" err="1" smtClean="0">
                <a:solidFill>
                  <a:schemeClr val="accent5">
                    <a:lumMod val="50000"/>
                  </a:schemeClr>
                </a:solidFill>
                <a:effectLst/>
                <a:latin typeface="Times New Roman" panose="02020603050405020304" pitchFamily="18" charset="0"/>
              </a:rPr>
              <a:t>кроссенса</a:t>
            </a:r>
            <a:r>
              <a:rPr lang="ru-RU" sz="1600" dirty="0" smtClean="0">
                <a:solidFill>
                  <a:schemeClr val="accent5">
                    <a:lumMod val="50000"/>
                  </a:schemeClr>
                </a:solidFill>
                <a:effectLst/>
                <a:latin typeface="Times New Roman" panose="02020603050405020304" pitchFamily="18" charset="0"/>
              </a:rPr>
              <a:t> могут содержать в себе последовательное отражение структуры урока с именем, целью или проблемой в середине).</a:t>
            </a:r>
            <a:endParaRPr lang="ru-RU" sz="1600" dirty="0">
              <a:solidFill>
                <a:schemeClr val="accent5">
                  <a:lumMod val="50000"/>
                </a:schemeClr>
              </a:solidFill>
              <a:effectLst/>
            </a:endParaRPr>
          </a:p>
        </p:txBody>
      </p:sp>
    </p:spTree>
    <p:extLst>
      <p:ext uri="{BB962C8B-B14F-4D97-AF65-F5344CB8AC3E}">
        <p14:creationId xmlns:p14="http://schemas.microsoft.com/office/powerpoint/2010/main" val="33690130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8697" t="7021" r="8336" b="6809"/>
          <a:stretch/>
        </p:blipFill>
        <p:spPr>
          <a:xfrm rot="5400000">
            <a:off x="1128352" y="-1157647"/>
            <a:ext cx="6858001" cy="9173295"/>
          </a:xfrm>
          <a:prstGeom prst="rect">
            <a:avLst/>
          </a:prstGeom>
        </p:spPr>
      </p:pic>
      <p:sp>
        <p:nvSpPr>
          <p:cNvPr id="2" name="Прямоугольник 1"/>
          <p:cNvSpPr/>
          <p:nvPr/>
        </p:nvSpPr>
        <p:spPr>
          <a:xfrm>
            <a:off x="317423" y="262648"/>
            <a:ext cx="8479857" cy="6186309"/>
          </a:xfrm>
          <a:prstGeom prst="rect">
            <a:avLst/>
          </a:prstGeom>
        </p:spPr>
        <p:txBody>
          <a:bodyPr wrap="square">
            <a:spAutoFit/>
          </a:bodyPr>
          <a:lstStyle/>
          <a:p>
            <a:pPr algn="ctr"/>
            <a:r>
              <a:rPr lang="ru-RU"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Как работает </a:t>
            </a:r>
            <a:r>
              <a:rPr lang="ru-RU" sz="3600" b="1"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кроссенс</a:t>
            </a:r>
            <a:r>
              <a:rPr lang="ru-RU"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ученика</a:t>
            </a:r>
          </a:p>
          <a:p>
            <a:pPr algn="just"/>
            <a:endParaRPr lang="ru-RU" dirty="0" smtClean="0">
              <a:solidFill>
                <a:schemeClr val="accent5">
                  <a:lumMod val="50000"/>
                </a:schemeClr>
              </a:solidFill>
              <a:effectLst/>
              <a:latin typeface="Times New Roman" panose="02020603050405020304" pitchFamily="18" charset="0"/>
            </a:endParaRPr>
          </a:p>
          <a:p>
            <a:pPr algn="just"/>
            <a:r>
              <a:rPr lang="ru-RU" dirty="0" smtClean="0">
                <a:solidFill>
                  <a:schemeClr val="accent5">
                    <a:lumMod val="50000"/>
                  </a:schemeClr>
                </a:solidFill>
                <a:effectLst/>
                <a:latin typeface="Times New Roman" panose="02020603050405020304" pitchFamily="18" charset="0"/>
              </a:rPr>
              <a:t>Такой </a:t>
            </a:r>
            <a:r>
              <a:rPr lang="ru-RU" dirty="0" err="1" smtClean="0">
                <a:solidFill>
                  <a:schemeClr val="accent5">
                    <a:lumMod val="50000"/>
                  </a:schemeClr>
                </a:solidFill>
                <a:effectLst/>
                <a:latin typeface="Times New Roman" panose="02020603050405020304" pitchFamily="18" charset="0"/>
              </a:rPr>
              <a:t>кроссенс</a:t>
            </a:r>
            <a:r>
              <a:rPr lang="ru-RU" dirty="0" smtClean="0">
                <a:solidFill>
                  <a:schemeClr val="accent5">
                    <a:lumMod val="50000"/>
                  </a:schemeClr>
                </a:solidFill>
                <a:effectLst/>
                <a:latin typeface="Times New Roman" panose="02020603050405020304" pitchFamily="18" charset="0"/>
              </a:rPr>
              <a:t> ещё полезней, чем созданный учителем. В первую очередь он отражает глубину понимания учеником заданной темы, способствует развитию логического и образного мышления, повышает мотивацию и развивает способность самовыражения. Если не пожалеть на это времени, то организация групповой или парной работы с </a:t>
            </a:r>
            <a:r>
              <a:rPr lang="ru-RU" dirty="0" err="1" smtClean="0">
                <a:solidFill>
                  <a:schemeClr val="accent5">
                    <a:lumMod val="50000"/>
                  </a:schemeClr>
                </a:solidFill>
                <a:effectLst/>
                <a:latin typeface="Times New Roman" panose="02020603050405020304" pitchFamily="18" charset="0"/>
              </a:rPr>
              <a:t>кроссенсами</a:t>
            </a:r>
            <a:r>
              <a:rPr lang="ru-RU" dirty="0" smtClean="0">
                <a:solidFill>
                  <a:schemeClr val="accent5">
                    <a:lumMod val="50000"/>
                  </a:schemeClr>
                </a:solidFill>
                <a:effectLst/>
                <a:latin typeface="Times New Roman" panose="02020603050405020304" pitchFamily="18" charset="0"/>
              </a:rPr>
              <a:t> одноклассников поможет ребятам увидеть тему или проблему с другой стороны, с другой позиции. Стремясь отразить своё видение, ученики ищут интересный дополнительный материал, проявляют нестандартное мышление и повышают уровень собственной эрудиции. Как любое творческое задание, </a:t>
            </a:r>
            <a:r>
              <a:rPr lang="ru-RU" dirty="0" err="1" smtClean="0">
                <a:solidFill>
                  <a:schemeClr val="accent5">
                    <a:lumMod val="50000"/>
                  </a:schemeClr>
                </a:solidFill>
                <a:effectLst/>
                <a:latin typeface="Times New Roman" panose="02020603050405020304" pitchFamily="18" charset="0"/>
              </a:rPr>
              <a:t>кроссенсы</a:t>
            </a:r>
            <a:r>
              <a:rPr lang="ru-RU" dirty="0" smtClean="0">
                <a:solidFill>
                  <a:schemeClr val="accent5">
                    <a:lumMod val="50000"/>
                  </a:schemeClr>
                </a:solidFill>
                <a:effectLst/>
                <a:latin typeface="Times New Roman" panose="02020603050405020304" pitchFamily="18" charset="0"/>
              </a:rPr>
              <a:t> повышают инициативность, креативность и развивают воображение.</a:t>
            </a:r>
            <a:endParaRPr lang="ru-RU" dirty="0" smtClean="0">
              <a:solidFill>
                <a:schemeClr val="accent5">
                  <a:lumMod val="50000"/>
                </a:schemeClr>
              </a:solidFill>
              <a:effectLst/>
            </a:endParaRPr>
          </a:p>
          <a:p>
            <a:pPr algn="just"/>
            <a:r>
              <a:rPr lang="ru-RU" dirty="0" smtClean="0">
                <a:solidFill>
                  <a:schemeClr val="accent5">
                    <a:lumMod val="50000"/>
                  </a:schemeClr>
                </a:solidFill>
                <a:effectLst/>
                <a:latin typeface="Times New Roman" panose="02020603050405020304" pitchFamily="18" charset="0"/>
              </a:rPr>
              <a:t>Не стоит упускать из виду и огромный воспитательный потенциал </a:t>
            </a:r>
            <a:r>
              <a:rPr lang="ru-RU" dirty="0" err="1" smtClean="0">
                <a:solidFill>
                  <a:schemeClr val="accent5">
                    <a:lumMod val="50000"/>
                  </a:schemeClr>
                </a:solidFill>
                <a:effectLst/>
                <a:latin typeface="Times New Roman" panose="02020603050405020304" pitchFamily="18" charset="0"/>
              </a:rPr>
              <a:t>кроссенсов</a:t>
            </a:r>
            <a:r>
              <a:rPr lang="ru-RU" dirty="0" smtClean="0">
                <a:solidFill>
                  <a:schemeClr val="accent5">
                    <a:lumMod val="50000"/>
                  </a:schemeClr>
                </a:solidFill>
                <a:effectLst/>
                <a:latin typeface="Times New Roman" panose="02020603050405020304" pitchFamily="18" charset="0"/>
              </a:rPr>
              <a:t>. Они могут быть составлены по теме классного часа, праздничного мероприятия, юбилейной даты. Они могут стать способом организации коллективного творческого дела по созданию интеллектуальной игры, стенгазеты, открыток ко дню рождения одноклассников, оформлению портфолио. Работа с </a:t>
            </a:r>
            <a:r>
              <a:rPr lang="ru-RU" dirty="0" err="1" smtClean="0">
                <a:solidFill>
                  <a:schemeClr val="accent5">
                    <a:lumMod val="50000"/>
                  </a:schemeClr>
                </a:solidFill>
                <a:effectLst/>
                <a:latin typeface="Times New Roman" panose="02020603050405020304" pitchFamily="18" charset="0"/>
              </a:rPr>
              <a:t>кроссенсами</a:t>
            </a:r>
            <a:r>
              <a:rPr lang="ru-RU" dirty="0" smtClean="0">
                <a:solidFill>
                  <a:schemeClr val="accent5">
                    <a:lumMod val="50000"/>
                  </a:schemeClr>
                </a:solidFill>
                <a:effectLst/>
                <a:latin typeface="Times New Roman" panose="02020603050405020304" pitchFamily="18" charset="0"/>
              </a:rPr>
              <a:t> способствует развитию коммуникативных и регулятивных умений, навыков работы с информацией. Стать творцом, умеющим создавать свои уникальные образные, наполненные смыслом миры – это блестящая победа ученика и учителя. Не в этом ли главная цель </a:t>
            </a:r>
            <a:r>
              <a:rPr lang="ru-RU" dirty="0" err="1" smtClean="0">
                <a:solidFill>
                  <a:schemeClr val="accent5">
                    <a:lumMod val="50000"/>
                  </a:schemeClr>
                </a:solidFill>
                <a:effectLst/>
                <a:latin typeface="Times New Roman" panose="02020603050405020304" pitchFamily="18" charset="0"/>
              </a:rPr>
              <a:t>ОБРАЗования</a:t>
            </a:r>
            <a:r>
              <a:rPr lang="ru-RU" dirty="0" smtClean="0">
                <a:solidFill>
                  <a:schemeClr val="accent5">
                    <a:lumMod val="50000"/>
                  </a:schemeClr>
                </a:solidFill>
                <a:effectLst/>
                <a:latin typeface="Times New Roman" panose="02020603050405020304" pitchFamily="18" charset="0"/>
              </a:rPr>
              <a:t>?... </a:t>
            </a:r>
            <a:endParaRPr lang="ru-RU" dirty="0">
              <a:solidFill>
                <a:schemeClr val="accent5">
                  <a:lumMod val="50000"/>
                </a:schemeClr>
              </a:solidFill>
              <a:effectLst/>
            </a:endParaRPr>
          </a:p>
        </p:txBody>
      </p:sp>
    </p:spTree>
    <p:extLst>
      <p:ext uri="{BB962C8B-B14F-4D97-AF65-F5344CB8AC3E}">
        <p14:creationId xmlns:p14="http://schemas.microsoft.com/office/powerpoint/2010/main" val="18470309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Багетная рамка 10"/>
          <p:cNvSpPr/>
          <p:nvPr/>
        </p:nvSpPr>
        <p:spPr>
          <a:xfrm>
            <a:off x="6084853" y="4639711"/>
            <a:ext cx="2910196" cy="2100453"/>
          </a:xfrm>
          <a:prstGeom prst="bevel">
            <a:avLst>
              <a:gd name="adj" fmla="val 1912"/>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Багетная рамка 11"/>
          <p:cNvSpPr/>
          <p:nvPr/>
        </p:nvSpPr>
        <p:spPr>
          <a:xfrm>
            <a:off x="129194" y="109156"/>
            <a:ext cx="2910196" cy="2100453"/>
          </a:xfrm>
          <a:prstGeom prst="bevel">
            <a:avLst>
              <a:gd name="adj" fmla="val 1912"/>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800" b="1" dirty="0">
              <a:solidFill>
                <a:srgbClr val="0070C0"/>
              </a:solidFill>
              <a:latin typeface="Times New Roman" panose="02020603050405020304" pitchFamily="18" charset="0"/>
              <a:cs typeface="Times New Roman" panose="02020603050405020304" pitchFamily="18" charset="0"/>
            </a:endParaRPr>
          </a:p>
        </p:txBody>
      </p:sp>
      <p:sp>
        <p:nvSpPr>
          <p:cNvPr id="13" name="Багетная рамка 12"/>
          <p:cNvSpPr/>
          <p:nvPr/>
        </p:nvSpPr>
        <p:spPr>
          <a:xfrm>
            <a:off x="3109914" y="101013"/>
            <a:ext cx="2910196" cy="2100453"/>
          </a:xfrm>
          <a:prstGeom prst="bevel">
            <a:avLst>
              <a:gd name="adj" fmla="val 1912"/>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Багетная рамка 13"/>
          <p:cNvSpPr/>
          <p:nvPr/>
        </p:nvSpPr>
        <p:spPr>
          <a:xfrm>
            <a:off x="6084853" y="106172"/>
            <a:ext cx="2910196" cy="2100453"/>
          </a:xfrm>
          <a:prstGeom prst="bevel">
            <a:avLst>
              <a:gd name="adj" fmla="val 1912"/>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Багетная рамка 14"/>
          <p:cNvSpPr/>
          <p:nvPr/>
        </p:nvSpPr>
        <p:spPr>
          <a:xfrm>
            <a:off x="125949" y="2372941"/>
            <a:ext cx="2910196" cy="2100453"/>
          </a:xfrm>
          <a:prstGeom prst="bevel">
            <a:avLst>
              <a:gd name="adj" fmla="val 1912"/>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800" b="1" dirty="0">
              <a:solidFill>
                <a:srgbClr val="0070C0"/>
              </a:solidFill>
              <a:latin typeface="Times New Roman" panose="02020603050405020304" pitchFamily="18" charset="0"/>
              <a:cs typeface="Times New Roman" panose="02020603050405020304" pitchFamily="18" charset="0"/>
            </a:endParaRPr>
          </a:p>
        </p:txBody>
      </p:sp>
      <p:sp>
        <p:nvSpPr>
          <p:cNvPr id="16" name="Багетная рамка 15"/>
          <p:cNvSpPr/>
          <p:nvPr/>
        </p:nvSpPr>
        <p:spPr>
          <a:xfrm>
            <a:off x="6076121" y="2372941"/>
            <a:ext cx="2910196" cy="2100453"/>
          </a:xfrm>
          <a:prstGeom prst="bevel">
            <a:avLst>
              <a:gd name="adj" fmla="val 1912"/>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sz="3200" b="1" dirty="0">
              <a:solidFill>
                <a:srgbClr val="0070C0"/>
              </a:solidFill>
              <a:latin typeface="Times New Roman" panose="02020603050405020304" pitchFamily="18" charset="0"/>
              <a:cs typeface="Times New Roman" panose="02020603050405020304" pitchFamily="18" charset="0"/>
            </a:endParaRPr>
          </a:p>
        </p:txBody>
      </p:sp>
      <p:sp>
        <p:nvSpPr>
          <p:cNvPr id="17" name="Багетная рамка 16"/>
          <p:cNvSpPr/>
          <p:nvPr/>
        </p:nvSpPr>
        <p:spPr>
          <a:xfrm>
            <a:off x="129194" y="4639711"/>
            <a:ext cx="2910196" cy="2100453"/>
          </a:xfrm>
          <a:prstGeom prst="bevel">
            <a:avLst>
              <a:gd name="adj" fmla="val 1912"/>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Багетная рамка 17"/>
          <p:cNvSpPr/>
          <p:nvPr/>
        </p:nvSpPr>
        <p:spPr>
          <a:xfrm>
            <a:off x="3107023" y="4638306"/>
            <a:ext cx="2910196" cy="2100453"/>
          </a:xfrm>
          <a:prstGeom prst="bevel">
            <a:avLst>
              <a:gd name="adj" fmla="val 1912"/>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Багетная рамка 18"/>
          <p:cNvSpPr/>
          <p:nvPr/>
        </p:nvSpPr>
        <p:spPr>
          <a:xfrm>
            <a:off x="3107023" y="2372941"/>
            <a:ext cx="2910196" cy="2100453"/>
          </a:xfrm>
          <a:prstGeom prst="bevel">
            <a:avLst>
              <a:gd name="adj" fmla="val 1912"/>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7" name="Picture 3" descr="E:\3 КАРТИНКИ\космос\инопланетяне\0.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0680241">
            <a:off x="6617230" y="324595"/>
            <a:ext cx="1619250" cy="16192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3 КАРТИНКИ\космос\инопланетяне\post-346746-130396100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3244" y="2420156"/>
            <a:ext cx="1324629" cy="1874658"/>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E:\3 КАРТИНКИ\космос\ракеты\how-to-draw-a-spaceship.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488" y="2420156"/>
            <a:ext cx="1862237" cy="186223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E:\3 КАРТИНКИ\космос\космонавты\космонавт.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9181" y="4793373"/>
            <a:ext cx="1374775" cy="1865313"/>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rotWithShape="1">
          <a:blip r:embed="rId6" cstate="print">
            <a:extLst>
              <a:ext uri="{28A0092B-C50C-407E-A947-70E740481C1C}">
                <a14:useLocalDpi xmlns:a14="http://schemas.microsoft.com/office/drawing/2010/main" val="0"/>
              </a:ext>
            </a:extLst>
          </a:blip>
          <a:srcRect l="3853" t="4636" r="2436" b="10720"/>
          <a:stretch/>
        </p:blipFill>
        <p:spPr>
          <a:xfrm>
            <a:off x="205142" y="186351"/>
            <a:ext cx="2758300" cy="1922678"/>
          </a:xfrm>
          <a:prstGeom prst="rect">
            <a:avLst/>
          </a:prstGeom>
        </p:spPr>
      </p:pic>
      <p:pic>
        <p:nvPicPr>
          <p:cNvPr id="3" name="Рисунок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14838" y="167832"/>
            <a:ext cx="2677172" cy="1932778"/>
          </a:xfrm>
          <a:prstGeom prst="rect">
            <a:avLst/>
          </a:prstGeom>
        </p:spPr>
      </p:pic>
      <p:pic>
        <p:nvPicPr>
          <p:cNvPr id="5" name="Рисунок 4"/>
          <p:cNvPicPr>
            <a:picLocks noChangeAspect="1"/>
          </p:cNvPicPr>
          <p:nvPr/>
        </p:nvPicPr>
        <p:blipFill rotWithShape="1">
          <a:blip r:embed="rId8">
            <a:extLst>
              <a:ext uri="{28A0092B-C50C-407E-A947-70E740481C1C}">
                <a14:useLocalDpi xmlns:a14="http://schemas.microsoft.com/office/drawing/2010/main" val="0"/>
              </a:ext>
            </a:extLst>
          </a:blip>
          <a:srcRect t="31673" b="29382"/>
          <a:stretch/>
        </p:blipFill>
        <p:spPr>
          <a:xfrm>
            <a:off x="6449899" y="2803043"/>
            <a:ext cx="2085975" cy="1224137"/>
          </a:xfrm>
          <a:prstGeom prst="rect">
            <a:avLst/>
          </a:prstGeom>
        </p:spPr>
      </p:pic>
      <p:pic>
        <p:nvPicPr>
          <p:cNvPr id="6" name="Рисунок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29016" y="4801002"/>
            <a:ext cx="1506788" cy="1857684"/>
          </a:xfrm>
          <a:prstGeom prst="rect">
            <a:avLst/>
          </a:prstGeom>
        </p:spPr>
      </p:pic>
      <p:pic>
        <p:nvPicPr>
          <p:cNvPr id="7" name="Рисунок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6212" y="4933035"/>
            <a:ext cx="2193350" cy="1384552"/>
          </a:xfrm>
          <a:prstGeom prst="rect">
            <a:avLst/>
          </a:prstGeom>
        </p:spPr>
      </p:pic>
      <p:pic>
        <p:nvPicPr>
          <p:cNvPr id="8" name="Рисунок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84736" y="2669393"/>
            <a:ext cx="1457469" cy="1775536"/>
          </a:xfrm>
          <a:prstGeom prst="rect">
            <a:avLst/>
          </a:prstGeom>
        </p:spPr>
      </p:pic>
      <p:pic>
        <p:nvPicPr>
          <p:cNvPr id="9" name="Рисунок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36664" y="3354243"/>
            <a:ext cx="911404" cy="954804"/>
          </a:xfrm>
          <a:prstGeom prst="rect">
            <a:avLst/>
          </a:prstGeom>
        </p:spPr>
      </p:pic>
      <p:sp>
        <p:nvSpPr>
          <p:cNvPr id="27" name="Багетная рамка 26"/>
          <p:cNvSpPr/>
          <p:nvPr/>
        </p:nvSpPr>
        <p:spPr>
          <a:xfrm>
            <a:off x="3095047" y="2372941"/>
            <a:ext cx="2910196" cy="2100453"/>
          </a:xfrm>
          <a:prstGeom prst="bevel">
            <a:avLst>
              <a:gd name="adj" fmla="val 1912"/>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41366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27"/>
                                        </p:tgtEl>
                                      </p:cBhvr>
                                    </p:animEffect>
                                    <p:set>
                                      <p:cBhvr>
                                        <p:cTn id="7" dur="1" fill="hold">
                                          <p:stCondLst>
                                            <p:cond delay="1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8697" t="7021" r="8336" b="6809"/>
          <a:stretch/>
        </p:blipFill>
        <p:spPr>
          <a:xfrm rot="5400000">
            <a:off x="1128352" y="-1157647"/>
            <a:ext cx="6858001" cy="9173295"/>
          </a:xfrm>
          <a:prstGeom prst="rect">
            <a:avLst/>
          </a:prstGeom>
        </p:spPr>
      </p:pic>
      <p:sp>
        <p:nvSpPr>
          <p:cNvPr id="2" name="Прямоугольник 1"/>
          <p:cNvSpPr/>
          <p:nvPr/>
        </p:nvSpPr>
        <p:spPr>
          <a:xfrm>
            <a:off x="442552" y="372734"/>
            <a:ext cx="8229600" cy="4124206"/>
          </a:xfrm>
          <a:prstGeom prst="rect">
            <a:avLst/>
          </a:prstGeom>
        </p:spPr>
        <p:txBody>
          <a:bodyPr wrap="square">
            <a:spAutoFit/>
          </a:bodyPr>
          <a:lstStyle/>
          <a:p>
            <a:r>
              <a:rPr lang="ru-RU" sz="28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Вместо заключения: </a:t>
            </a:r>
            <a:r>
              <a:rPr lang="ru-RU" sz="2800" b="1"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метапредметные</a:t>
            </a:r>
            <a:r>
              <a:rPr lang="ru-RU" sz="28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ru-RU" sz="2800" b="1"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кроссенсы</a:t>
            </a:r>
            <a:endParaRPr lang="ru-RU" sz="28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endParaRPr lang="ru-RU" dirty="0" smtClean="0">
              <a:solidFill>
                <a:schemeClr val="accent5">
                  <a:lumMod val="50000"/>
                </a:schemeClr>
              </a:solidFill>
            </a:endParaRPr>
          </a:p>
          <a:p>
            <a:pPr algn="just"/>
            <a:r>
              <a:rPr lang="ru-RU" dirty="0" smtClean="0">
                <a:solidFill>
                  <a:schemeClr val="accent5">
                    <a:lumMod val="50000"/>
                  </a:schemeClr>
                </a:solidFill>
                <a:effectLst/>
                <a:latin typeface="Times New Roman" panose="02020603050405020304" pitchFamily="18" charset="0"/>
              </a:rPr>
              <a:t>Можно было бы не придумывать лишнего, просто дать один и тот же </a:t>
            </a:r>
            <a:r>
              <a:rPr lang="ru-RU" dirty="0" err="1" smtClean="0">
                <a:solidFill>
                  <a:schemeClr val="accent5">
                    <a:lumMod val="50000"/>
                  </a:schemeClr>
                </a:solidFill>
                <a:effectLst/>
                <a:latin typeface="Times New Roman" panose="02020603050405020304" pitchFamily="18" charset="0"/>
              </a:rPr>
              <a:t>кроссенс</a:t>
            </a:r>
            <a:r>
              <a:rPr lang="ru-RU" dirty="0" smtClean="0">
                <a:solidFill>
                  <a:schemeClr val="accent5">
                    <a:lumMod val="50000"/>
                  </a:schemeClr>
                </a:solidFill>
                <a:effectLst/>
                <a:latin typeface="Times New Roman" panose="02020603050405020304" pitchFamily="18" charset="0"/>
              </a:rPr>
              <a:t> учителям разных предметов, и они бы объяснили его с точки зрения физики, математики, литературы или биологии – и не надо притягивать </a:t>
            </a:r>
            <a:r>
              <a:rPr lang="ru-RU" dirty="0" err="1" smtClean="0">
                <a:solidFill>
                  <a:schemeClr val="accent5">
                    <a:lumMod val="50000"/>
                  </a:schemeClr>
                </a:solidFill>
                <a:effectLst/>
                <a:latin typeface="Times New Roman" panose="02020603050405020304" pitchFamily="18" charset="0"/>
              </a:rPr>
              <a:t>метапредметность</a:t>
            </a:r>
            <a:r>
              <a:rPr lang="ru-RU" dirty="0" smtClean="0">
                <a:solidFill>
                  <a:schemeClr val="accent5">
                    <a:lumMod val="50000"/>
                  </a:schemeClr>
                </a:solidFill>
                <a:effectLst/>
                <a:latin typeface="Times New Roman" panose="02020603050405020304" pitchFamily="18" charset="0"/>
              </a:rPr>
              <a:t> за уши. Но на самом деле речь о </a:t>
            </a:r>
            <a:r>
              <a:rPr lang="ru-RU" dirty="0" err="1" smtClean="0">
                <a:solidFill>
                  <a:schemeClr val="accent5">
                    <a:lumMod val="50000"/>
                  </a:schemeClr>
                </a:solidFill>
                <a:effectLst/>
                <a:latin typeface="Times New Roman" panose="02020603050405020304" pitchFamily="18" charset="0"/>
              </a:rPr>
              <a:t>метапредметных</a:t>
            </a:r>
            <a:r>
              <a:rPr lang="ru-RU" dirty="0" smtClean="0">
                <a:solidFill>
                  <a:schemeClr val="accent5">
                    <a:lumMod val="50000"/>
                  </a:schemeClr>
                </a:solidFill>
                <a:effectLst/>
                <a:latin typeface="Times New Roman" panose="02020603050405020304" pitchFamily="18" charset="0"/>
              </a:rPr>
              <a:t> понятиях. О тех универсальных смысловых единицах, которые могут быть раскрыты с разных сторон средствами различных предметов. Для подобных понятий </a:t>
            </a:r>
            <a:r>
              <a:rPr lang="ru-RU" dirty="0" err="1" smtClean="0">
                <a:solidFill>
                  <a:schemeClr val="accent5">
                    <a:lumMod val="50000"/>
                  </a:schemeClr>
                </a:solidFill>
                <a:effectLst/>
                <a:latin typeface="Times New Roman" panose="02020603050405020304" pitchFamily="18" charset="0"/>
              </a:rPr>
              <a:t>кроссенсы</a:t>
            </a:r>
            <a:r>
              <a:rPr lang="ru-RU" dirty="0" smtClean="0">
                <a:solidFill>
                  <a:schemeClr val="accent5">
                    <a:lumMod val="50000"/>
                  </a:schemeClr>
                </a:solidFill>
                <a:effectLst/>
                <a:latin typeface="Times New Roman" panose="02020603050405020304" pitchFamily="18" charset="0"/>
              </a:rPr>
              <a:t> – просто находка, поскольку они позволяют задействовать самые разнообразные образы, работающие на один центральный объект. Созданные однажды, такие </a:t>
            </a:r>
            <a:r>
              <a:rPr lang="ru-RU" dirty="0" err="1" smtClean="0">
                <a:solidFill>
                  <a:schemeClr val="accent5">
                    <a:lumMod val="50000"/>
                  </a:schemeClr>
                </a:solidFill>
                <a:effectLst/>
                <a:latin typeface="Times New Roman" panose="02020603050405020304" pitchFamily="18" charset="0"/>
              </a:rPr>
              <a:t>кроссенсы</a:t>
            </a:r>
            <a:r>
              <a:rPr lang="ru-RU" dirty="0" smtClean="0">
                <a:solidFill>
                  <a:schemeClr val="accent5">
                    <a:lumMod val="50000"/>
                  </a:schemeClr>
                </a:solidFill>
                <a:effectLst/>
                <a:latin typeface="Times New Roman" panose="02020603050405020304" pitchFamily="18" charset="0"/>
              </a:rPr>
              <a:t> могут быть применимы не раз в русле различных дисциплин с различными целями. И создавать их одно удовольствие, ведь любое </a:t>
            </a:r>
            <a:r>
              <a:rPr lang="ru-RU" dirty="0" err="1" smtClean="0">
                <a:solidFill>
                  <a:schemeClr val="accent5">
                    <a:lumMod val="50000"/>
                  </a:schemeClr>
                </a:solidFill>
                <a:effectLst/>
                <a:latin typeface="Times New Roman" panose="02020603050405020304" pitchFamily="18" charset="0"/>
              </a:rPr>
              <a:t>метапредметное</a:t>
            </a:r>
            <a:r>
              <a:rPr lang="ru-RU" dirty="0" smtClean="0">
                <a:solidFill>
                  <a:schemeClr val="accent5">
                    <a:lumMod val="50000"/>
                  </a:schemeClr>
                </a:solidFill>
                <a:effectLst/>
                <a:latin typeface="Times New Roman" panose="02020603050405020304" pitchFamily="18" charset="0"/>
              </a:rPr>
              <a:t> понятие словно клубок из сказки приводит в самые неожиданные места и раскрывает новые грани понимания привычных вещей. </a:t>
            </a:r>
            <a:endParaRPr lang="ru-RU" dirty="0">
              <a:solidFill>
                <a:schemeClr val="accent5">
                  <a:lumMod val="50000"/>
                </a:schemeClr>
              </a:solidFill>
              <a:effectLst/>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8375" y="4167128"/>
            <a:ext cx="2619651" cy="2580937"/>
          </a:xfrm>
          <a:prstGeom prst="rect">
            <a:avLst/>
          </a:prstGeom>
        </p:spPr>
      </p:pic>
    </p:spTree>
    <p:extLst>
      <p:ext uri="{BB962C8B-B14F-4D97-AF65-F5344CB8AC3E}">
        <p14:creationId xmlns:p14="http://schemas.microsoft.com/office/powerpoint/2010/main" val="1619439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8697" t="7021" r="8336" b="6809"/>
          <a:stretch/>
        </p:blipFill>
        <p:spPr>
          <a:xfrm rot="5400000">
            <a:off x="1128352" y="-1157647"/>
            <a:ext cx="6858001" cy="9173295"/>
          </a:xfrm>
          <a:prstGeom prst="rect">
            <a:avLst/>
          </a:prstGeom>
        </p:spPr>
      </p:pic>
      <p:sp>
        <p:nvSpPr>
          <p:cNvPr id="3" name="Объект 2"/>
          <p:cNvSpPr>
            <a:spLocks noGrp="1"/>
          </p:cNvSpPr>
          <p:nvPr>
            <p:ph idx="1"/>
          </p:nvPr>
        </p:nvSpPr>
        <p:spPr>
          <a:xfrm>
            <a:off x="481052" y="5013983"/>
            <a:ext cx="7459790" cy="1454193"/>
          </a:xfrm>
        </p:spPr>
        <p:txBody>
          <a:bodyPr>
            <a:normAutofit fontScale="92500" lnSpcReduction="10000"/>
          </a:bodyPr>
          <a:lstStyle/>
          <a:p>
            <a:pPr marL="0" indent="0">
              <a:lnSpc>
                <a:spcPct val="100000"/>
              </a:lnSpc>
              <a:buNone/>
            </a:pPr>
            <a:r>
              <a:rPr lang="ru-RU" sz="1800" b="1" dirty="0">
                <a:solidFill>
                  <a:schemeClr val="accent5">
                    <a:lumMod val="50000"/>
                  </a:schemeClr>
                </a:solidFill>
                <a:latin typeface="Times New Roman" panose="02020603050405020304" pitchFamily="18" charset="0"/>
                <a:cs typeface="Times New Roman" panose="02020603050405020304" pitchFamily="18" charset="0"/>
              </a:rPr>
              <a:t>Целевая аудитория – учащиеся начальных </a:t>
            </a:r>
            <a:r>
              <a:rPr lang="ru-RU" sz="1800" b="1" dirty="0" smtClean="0">
                <a:solidFill>
                  <a:schemeClr val="accent5">
                    <a:lumMod val="50000"/>
                  </a:schemeClr>
                </a:solidFill>
                <a:latin typeface="Times New Roman" panose="02020603050405020304" pitchFamily="18" charset="0"/>
                <a:cs typeface="Times New Roman" panose="02020603050405020304" pitchFamily="18" charset="0"/>
              </a:rPr>
              <a:t>классов.</a:t>
            </a:r>
          </a:p>
          <a:p>
            <a:pPr marL="0" indent="0">
              <a:lnSpc>
                <a:spcPct val="100000"/>
              </a:lnSpc>
              <a:buNone/>
            </a:pPr>
            <a:r>
              <a:rPr lang="ru-RU" sz="1800" b="1" dirty="0" smtClean="0">
                <a:solidFill>
                  <a:schemeClr val="accent5">
                    <a:lumMod val="50000"/>
                  </a:schemeClr>
                </a:solidFill>
                <a:latin typeface="Times New Roman" panose="02020603050405020304" pitchFamily="18" charset="0"/>
                <a:cs typeface="Times New Roman" panose="02020603050405020304" pitchFamily="18" charset="0"/>
              </a:rPr>
              <a:t>Кадровое обеспечение – учитель.</a:t>
            </a:r>
          </a:p>
          <a:p>
            <a:pPr marL="0" indent="0">
              <a:lnSpc>
                <a:spcPct val="100000"/>
              </a:lnSpc>
              <a:buNone/>
            </a:pPr>
            <a:r>
              <a:rPr lang="ru-RU" sz="1800" b="1" dirty="0" smtClean="0">
                <a:solidFill>
                  <a:schemeClr val="accent5">
                    <a:lumMod val="50000"/>
                  </a:schemeClr>
                </a:solidFill>
                <a:latin typeface="Times New Roman" panose="02020603050405020304" pitchFamily="18" charset="0"/>
                <a:cs typeface="Times New Roman" panose="02020603050405020304" pitchFamily="18" charset="0"/>
              </a:rPr>
              <a:t>Ресурсное обеспечение – компьютер, проектор.</a:t>
            </a:r>
          </a:p>
          <a:p>
            <a:pPr marL="0" indent="0">
              <a:lnSpc>
                <a:spcPct val="100000"/>
              </a:lnSpc>
              <a:buNone/>
            </a:pPr>
            <a:r>
              <a:rPr lang="ru-RU" sz="1800" b="1" dirty="0">
                <a:solidFill>
                  <a:schemeClr val="accent5">
                    <a:lumMod val="50000"/>
                  </a:schemeClr>
                </a:solidFill>
                <a:latin typeface="Times New Roman" panose="02020603050405020304" pitchFamily="18" charset="0"/>
                <a:cs typeface="Times New Roman" panose="02020603050405020304" pitchFamily="18" charset="0"/>
              </a:rPr>
              <a:t>Сроки исполнения проекта </a:t>
            </a:r>
            <a:r>
              <a:rPr lang="ru-RU" sz="1800" b="1" dirty="0" smtClean="0">
                <a:solidFill>
                  <a:schemeClr val="accent5">
                    <a:lumMod val="50000"/>
                  </a:schemeClr>
                </a:solidFill>
                <a:latin typeface="Times New Roman" panose="02020603050405020304" pitchFamily="18" charset="0"/>
                <a:cs typeface="Times New Roman" panose="02020603050405020304" pitchFamily="18" charset="0"/>
              </a:rPr>
              <a:t>- долгосрочный.</a:t>
            </a:r>
            <a:endParaRPr lang="ru-RU" sz="1800" b="1" dirty="0">
              <a:solidFill>
                <a:schemeClr val="accent5">
                  <a:lumMod val="50000"/>
                </a:schemeClr>
              </a:solidFill>
              <a:latin typeface="Times New Roman" panose="02020603050405020304" pitchFamily="18" charset="0"/>
              <a:cs typeface="Times New Roman" panose="02020603050405020304" pitchFamily="18" charset="0"/>
            </a:endParaRPr>
          </a:p>
          <a:p>
            <a:pPr marL="0" indent="0">
              <a:lnSpc>
                <a:spcPct val="100000"/>
              </a:lnSpc>
              <a:buNone/>
            </a:pPr>
            <a:endParaRPr lang="ru-RU" sz="1800" b="1"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14589" t="654" r="35193" b="12105"/>
          <a:stretch/>
        </p:blipFill>
        <p:spPr>
          <a:xfrm>
            <a:off x="5823653" y="350774"/>
            <a:ext cx="2958789" cy="3855101"/>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7812" y="417331"/>
            <a:ext cx="3205055" cy="2403791"/>
          </a:xfrm>
          <a:prstGeom prst="rect">
            <a:avLst/>
          </a:prstGeom>
        </p:spPr>
      </p:pic>
      <p:pic>
        <p:nvPicPr>
          <p:cNvPr id="7" name="Рисунок 6"/>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640662" y="4043564"/>
            <a:ext cx="2141780" cy="2424612"/>
          </a:xfrm>
          <a:prstGeom prst="rect">
            <a:avLst/>
          </a:prstGeom>
        </p:spPr>
      </p:pic>
      <p:sp>
        <p:nvSpPr>
          <p:cNvPr id="8" name="Прямоугольник 7"/>
          <p:cNvSpPr/>
          <p:nvPr/>
        </p:nvSpPr>
        <p:spPr>
          <a:xfrm>
            <a:off x="1543457" y="2901890"/>
            <a:ext cx="4235115" cy="2031325"/>
          </a:xfrm>
          <a:prstGeom prst="rect">
            <a:avLst/>
          </a:prstGeom>
        </p:spPr>
        <p:txBody>
          <a:bodyPr wrap="square">
            <a:spAutoFit/>
          </a:bodyPr>
          <a:lstStyle/>
          <a:p>
            <a:pPr algn="just"/>
            <a:r>
              <a:rPr lang="ru-RU" i="1" dirty="0">
                <a:solidFill>
                  <a:schemeClr val="accent5">
                    <a:lumMod val="50000"/>
                  </a:schemeClr>
                </a:solidFill>
                <a:latin typeface="Times New Roman" panose="02020603050405020304" pitchFamily="18" charset="0"/>
                <a:cs typeface="Times New Roman" panose="02020603050405020304" pitchFamily="18" charset="0"/>
              </a:rPr>
              <a:t>У меня возникла проблема – как сделать так, чтобы образы, возникающие перед глазами учащихся вызывали определенные знания детей </a:t>
            </a:r>
            <a:r>
              <a:rPr lang="ru-RU" i="1" dirty="0" smtClean="0">
                <a:solidFill>
                  <a:schemeClr val="accent5">
                    <a:lumMod val="50000"/>
                  </a:schemeClr>
                </a:solidFill>
                <a:latin typeface="Times New Roman" panose="02020603050405020304" pitchFamily="18" charset="0"/>
                <a:cs typeface="Times New Roman" panose="02020603050405020304" pitchFamily="18" charset="0"/>
              </a:rPr>
              <a:t>и помогали в учебе и жизни. Выдвинув гипотезу – «</a:t>
            </a:r>
            <a:r>
              <a:rPr lang="ru-RU" i="1" dirty="0" err="1" smtClean="0">
                <a:solidFill>
                  <a:schemeClr val="accent5">
                    <a:lumMod val="50000"/>
                  </a:schemeClr>
                </a:solidFill>
                <a:latin typeface="Times New Roman" panose="02020603050405020304" pitchFamily="18" charset="0"/>
                <a:cs typeface="Times New Roman" panose="02020603050405020304" pitchFamily="18" charset="0"/>
              </a:rPr>
              <a:t>кроссенс</a:t>
            </a:r>
            <a:r>
              <a:rPr lang="ru-RU" i="1" dirty="0" smtClean="0">
                <a:solidFill>
                  <a:schemeClr val="accent5">
                    <a:lumMod val="50000"/>
                  </a:schemeClr>
                </a:solidFill>
                <a:latin typeface="Times New Roman" panose="02020603050405020304" pitchFamily="18" charset="0"/>
                <a:cs typeface="Times New Roman" panose="02020603050405020304" pitchFamily="18" charset="0"/>
              </a:rPr>
              <a:t> в этом может мне помочь», я приступила к проекту.</a:t>
            </a:r>
            <a:endParaRPr lang="ru-RU" i="1" dirty="0"/>
          </a:p>
        </p:txBody>
      </p:sp>
      <p:pic>
        <p:nvPicPr>
          <p:cNvPr id="2" name="Рисунок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7078" y="2279794"/>
            <a:ext cx="1280602" cy="1877736"/>
          </a:xfrm>
          <a:prstGeom prst="rect">
            <a:avLst/>
          </a:prstGeom>
        </p:spPr>
      </p:pic>
      <p:pic>
        <p:nvPicPr>
          <p:cNvPr id="9" name="Рисунок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21061">
            <a:off x="5548558" y="4409660"/>
            <a:ext cx="1412527" cy="2017896"/>
          </a:xfrm>
          <a:prstGeom prst="rect">
            <a:avLst/>
          </a:prstGeom>
        </p:spPr>
      </p:pic>
    </p:spTree>
    <p:extLst>
      <p:ext uri="{BB962C8B-B14F-4D97-AF65-F5344CB8AC3E}">
        <p14:creationId xmlns:p14="http://schemas.microsoft.com/office/powerpoint/2010/main" val="4067331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250"/>
                                        <p:tgtEl>
                                          <p:spTgt spid="2"/>
                                        </p:tgtEl>
                                      </p:cBhvr>
                                    </p:animEffect>
                                  </p:childTnLst>
                                </p:cTn>
                              </p:par>
                            </p:childTnLst>
                          </p:cTn>
                        </p:par>
                        <p:par>
                          <p:cTn id="8" fill="hold">
                            <p:stCondLst>
                              <p:cond delay="1025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8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8697" t="7021" r="8336" b="6809"/>
          <a:stretch/>
        </p:blipFill>
        <p:spPr>
          <a:xfrm rot="5400000">
            <a:off x="1128352" y="-1157647"/>
            <a:ext cx="6858001" cy="9173295"/>
          </a:xfrm>
          <a:prstGeom prst="rect">
            <a:avLst/>
          </a:prstGeom>
        </p:spPr>
      </p:pic>
      <p:sp>
        <p:nvSpPr>
          <p:cNvPr id="3" name="Прямоугольник 2"/>
          <p:cNvSpPr/>
          <p:nvPr/>
        </p:nvSpPr>
        <p:spPr>
          <a:xfrm>
            <a:off x="322236" y="491773"/>
            <a:ext cx="8470232" cy="2003625"/>
          </a:xfrm>
          <a:prstGeom prst="rect">
            <a:avLst/>
          </a:prstGeom>
        </p:spPr>
        <p:txBody>
          <a:bodyPr wrap="square">
            <a:spAutoFit/>
          </a:bodyPr>
          <a:lstStyle/>
          <a:p>
            <a:pPr algn="ctr">
              <a:lnSpc>
                <a:spcPct val="115000"/>
              </a:lnSpc>
              <a:spcAft>
                <a:spcPts val="0"/>
              </a:spcAft>
            </a:pPr>
            <a:r>
              <a:rPr lang="ru-RU" sz="40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a typeface="Calibri" panose="020F0502020204030204" pitchFamily="34" charset="0"/>
                <a:cs typeface="Times New Roman" panose="02020603050405020304" pitchFamily="18" charset="0"/>
              </a:rPr>
              <a:t>Удачи Вам, </a:t>
            </a:r>
          </a:p>
          <a:p>
            <a:pPr algn="ctr">
              <a:lnSpc>
                <a:spcPct val="115000"/>
              </a:lnSpc>
              <a:spcAft>
                <a:spcPts val="0"/>
              </a:spcAft>
            </a:pPr>
            <a:r>
              <a:rPr lang="ru-RU" sz="40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a typeface="Calibri" panose="020F0502020204030204" pitchFamily="34" charset="0"/>
                <a:cs typeface="Times New Roman" panose="02020603050405020304" pitchFamily="18" charset="0"/>
              </a:rPr>
              <a:t>творчества и мудрости на уроках!</a:t>
            </a:r>
          </a:p>
          <a:p>
            <a:pPr algn="just">
              <a:lnSpc>
                <a:spcPct val="115000"/>
              </a:lnSpc>
              <a:spcAft>
                <a:spcPts val="0"/>
              </a:spcAft>
            </a:pPr>
            <a:endParaRPr lang="ru-RU" sz="28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a typeface="Calibri" panose="020F0502020204030204" pitchFamily="34" charset="0"/>
              <a:cs typeface="Times New Roman" panose="02020603050405020304" pitchFamily="18" charset="0"/>
            </a:endParaRP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1902">
            <a:off x="2346010" y="2179767"/>
            <a:ext cx="5019939" cy="2702014"/>
          </a:xfrm>
          <a:prstGeom prst="rect">
            <a:avLst/>
          </a:prstGeom>
        </p:spPr>
      </p:pic>
      <p:sp>
        <p:nvSpPr>
          <p:cNvPr id="2" name="Прямоугольник 1"/>
          <p:cNvSpPr/>
          <p:nvPr/>
        </p:nvSpPr>
        <p:spPr>
          <a:xfrm>
            <a:off x="322236" y="5524669"/>
            <a:ext cx="4572000" cy="1051057"/>
          </a:xfrm>
          <a:prstGeom prst="rect">
            <a:avLst/>
          </a:prstGeom>
        </p:spPr>
        <p:txBody>
          <a:bodyPr>
            <a:spAutoFit/>
          </a:bodyPr>
          <a:lstStyle/>
          <a:p>
            <a:pPr>
              <a:lnSpc>
                <a:spcPct val="115000"/>
              </a:lnSpc>
              <a:spcAft>
                <a:spcPts val="0"/>
              </a:spcAft>
            </a:pPr>
            <a:r>
              <a:rPr lang="ru-RU" sz="1400" u="sng" dirty="0">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4"/>
              </a:rPr>
              <a:t>http://yandex.ru/images</a:t>
            </a:r>
            <a:r>
              <a:rPr lang="ru-RU" sz="1400" dirty="0">
                <a:latin typeface="Times New Roman" panose="02020603050405020304" pitchFamily="18" charset="0"/>
                <a:ea typeface="Calibri" panose="020F0502020204030204" pitchFamily="34" charset="0"/>
                <a:cs typeface="Times New Roman" panose="02020603050405020304" pitchFamily="18" charset="0"/>
              </a:rPr>
              <a:t> </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400" u="sng" dirty="0">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5"/>
              </a:rPr>
              <a:t>http://www.ug.ru/method_article/214</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400" u="sng" dirty="0">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6"/>
              </a:rPr>
              <a:t>http://www.myshared.ru/slide/765510</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r>
              <a:rPr lang="ru-RU" sz="1400" u="sng" dirty="0">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7"/>
              </a:rPr>
              <a:t>http://nsportal.ru/shkola/raznoe/library/2014/03/26/krossens</a:t>
            </a:r>
            <a:r>
              <a:rPr lang="ru-RU" sz="1400" dirty="0">
                <a:latin typeface="Times New Roman" panose="02020603050405020304" pitchFamily="18" charset="0"/>
                <a:ea typeface="Calibri" panose="020F0502020204030204" pitchFamily="34" charset="0"/>
              </a:rPr>
              <a:t> </a:t>
            </a:r>
            <a:endParaRPr lang="ru-RU" sz="1400" dirty="0"/>
          </a:p>
        </p:txBody>
      </p:sp>
      <p:sp>
        <p:nvSpPr>
          <p:cNvPr id="5" name="Прямоугольник 4"/>
          <p:cNvSpPr/>
          <p:nvPr/>
        </p:nvSpPr>
        <p:spPr>
          <a:xfrm rot="239769">
            <a:off x="2557636" y="2568257"/>
            <a:ext cx="2130619" cy="1136465"/>
          </a:xfrm>
          <a:prstGeom prst="rect">
            <a:avLst/>
          </a:prstGeom>
        </p:spPr>
        <p:txBody>
          <a:bodyPr wrap="square">
            <a:spAutoFit/>
          </a:bodyPr>
          <a:lstStyle/>
          <a:p>
            <a:pPr>
              <a:lnSpc>
                <a:spcPct val="115000"/>
              </a:lnSpc>
              <a:spcAft>
                <a:spcPts val="0"/>
              </a:spcAft>
            </a:pPr>
            <a:r>
              <a:rPr lang="ru-RU" sz="1600" i="1" dirty="0" smtClean="0">
                <a:ln w="9525">
                  <a:solidFill>
                    <a:schemeClr val="accent5">
                      <a:lumMod val="50000"/>
                    </a:schemeClr>
                  </a:solidFill>
                  <a:prstDash val="solid"/>
                </a:ln>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«Мудрость </a:t>
            </a:r>
            <a:r>
              <a:rPr lang="ru-RU" sz="1600" i="1" dirty="0">
                <a:ln w="9525">
                  <a:solidFill>
                    <a:schemeClr val="accent5">
                      <a:lumMod val="50000"/>
                    </a:schemeClr>
                  </a:solidFill>
                  <a:prstDash val="solid"/>
                </a:ln>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есть познание всеобщности вещей</a:t>
            </a:r>
            <a:r>
              <a:rPr lang="ru-RU" sz="1600" i="1" dirty="0" smtClean="0">
                <a:ln w="9525">
                  <a:solidFill>
                    <a:schemeClr val="accent5">
                      <a:lumMod val="50000"/>
                    </a:schemeClr>
                  </a:solidFill>
                  <a:prstDash val="solid"/>
                </a:ln>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a:t>
            </a:r>
            <a:endParaRPr lang="ru-RU" sz="1600" dirty="0">
              <a:ln w="9525">
                <a:solidFill>
                  <a:schemeClr val="accent5">
                    <a:lumMod val="50000"/>
                  </a:schemeClr>
                </a:solidFill>
                <a:prstDash val="solid"/>
              </a:ln>
              <a:solidFill>
                <a:schemeClr val="accent5"/>
              </a:solidFill>
              <a:latin typeface="Calibri" panose="020F0502020204030204" pitchFamily="34" charset="0"/>
              <a:ea typeface="Calibri" panose="020F0502020204030204" pitchFamily="34" charset="0"/>
              <a:cs typeface="Times New Roman" panose="02020603050405020304" pitchFamily="18" charset="0"/>
            </a:endParaRPr>
          </a:p>
          <a:p>
            <a:pPr algn="r">
              <a:lnSpc>
                <a:spcPct val="115000"/>
              </a:lnSpc>
              <a:spcAft>
                <a:spcPts val="0"/>
              </a:spcAft>
            </a:pPr>
            <a:r>
              <a:rPr lang="ru-RU" sz="1100" i="1" dirty="0" err="1">
                <a:ln w="9525">
                  <a:solidFill>
                    <a:schemeClr val="accent5">
                      <a:lumMod val="50000"/>
                    </a:schemeClr>
                  </a:solidFill>
                  <a:prstDash val="solid"/>
                </a:ln>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Франческо</a:t>
            </a:r>
            <a:r>
              <a:rPr lang="ru-RU" sz="1100" i="1" dirty="0">
                <a:ln w="9525">
                  <a:solidFill>
                    <a:schemeClr val="accent5">
                      <a:lumMod val="50000"/>
                    </a:schemeClr>
                  </a:solidFill>
                  <a:prstDash val="solid"/>
                </a:ln>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ru-RU" sz="1100" i="1" dirty="0" err="1">
                <a:ln w="9525">
                  <a:solidFill>
                    <a:schemeClr val="accent5">
                      <a:lumMod val="50000"/>
                    </a:schemeClr>
                  </a:solidFill>
                  <a:prstDash val="solid"/>
                </a:ln>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Патрици</a:t>
            </a:r>
            <a:endParaRPr lang="ru-RU" sz="1100" dirty="0">
              <a:ln w="9525">
                <a:solidFill>
                  <a:schemeClr val="accent5">
                    <a:lumMod val="50000"/>
                  </a:schemeClr>
                </a:solidFill>
                <a:prstDash val="solid"/>
              </a:ln>
              <a:solidFill>
                <a:schemeClr val="accent5"/>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Прямоугольник 6"/>
          <p:cNvSpPr/>
          <p:nvPr/>
        </p:nvSpPr>
        <p:spPr>
          <a:xfrm>
            <a:off x="5168766" y="4753893"/>
            <a:ext cx="3623702" cy="1815882"/>
          </a:xfrm>
          <a:prstGeom prst="rect">
            <a:avLst/>
          </a:prstGeom>
        </p:spPr>
        <p:txBody>
          <a:bodyPr wrap="square">
            <a:spAutoFit/>
          </a:bodyPr>
          <a:lstStyle/>
          <a:p>
            <a:r>
              <a:rPr lang="ru-RU" sz="2800" b="1" i="1" dirty="0">
                <a:ln w="9525">
                  <a:solidFill>
                    <a:sysClr val="windowText" lastClr="000000"/>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rPr>
              <a:t> </a:t>
            </a:r>
            <a:r>
              <a:rPr lang="ru-RU" sz="2800" b="1" i="1" dirty="0" smtClean="0">
                <a:ln w="9525">
                  <a:solidFill>
                    <a:sysClr val="windowText" lastClr="000000"/>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rPr>
              <a:t>                             </a:t>
            </a:r>
            <a:r>
              <a:rPr lang="ru-RU" sz="1600" b="1" i="1" dirty="0" smtClean="0">
                <a:ln w="9525">
                  <a:solidFill>
                    <a:sysClr val="windowText" lastClr="000000"/>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rPr>
              <a:t> </a:t>
            </a:r>
            <a:r>
              <a:rPr lang="ru-RU" sz="2800" b="1" i="1" dirty="0" smtClean="0">
                <a:ln w="9525">
                  <a:solidFill>
                    <a:sysClr val="windowText" lastClr="000000"/>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rPr>
              <a:t>ч</a:t>
            </a:r>
            <a:r>
              <a:rPr lang="ru-RU" sz="2800" b="1" i="1" dirty="0">
                <a:ln w="9525">
                  <a:solidFill>
                    <a:sysClr val="windowText" lastClr="000000"/>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rPr>
              <a:t/>
            </a:r>
            <a:br>
              <a:rPr lang="ru-RU" sz="2800" b="1" i="1" dirty="0">
                <a:ln w="9525">
                  <a:solidFill>
                    <a:sysClr val="windowText" lastClr="000000"/>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rPr>
            </a:br>
            <a:r>
              <a:rPr lang="ru-RU" sz="2800" b="1" i="1" dirty="0">
                <a:ln w="9525">
                  <a:solidFill>
                    <a:sysClr val="windowText" lastClr="000000"/>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rPr>
              <a:t>		</a:t>
            </a:r>
            <a:r>
              <a:rPr lang="ru-RU" sz="2800" b="1" i="1" dirty="0" smtClean="0">
                <a:ln w="9525">
                  <a:solidFill>
                    <a:sysClr val="windowText" lastClr="000000"/>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rPr>
              <a:t>          а</a:t>
            </a:r>
            <a:r>
              <a:rPr lang="ru-RU" sz="2800" b="1" i="1" dirty="0">
                <a:ln w="9525">
                  <a:solidFill>
                    <a:sysClr val="windowText" lastClr="000000"/>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rPr>
              <a:t/>
            </a:r>
            <a:br>
              <a:rPr lang="ru-RU" sz="2800" b="1" i="1" dirty="0">
                <a:ln w="9525">
                  <a:solidFill>
                    <a:sysClr val="windowText" lastClr="000000"/>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rPr>
            </a:br>
            <a:r>
              <a:rPr lang="ru-RU" sz="2800" b="1" i="1" dirty="0">
                <a:ln w="9525">
                  <a:solidFill>
                    <a:sysClr val="windowText" lastClr="000000"/>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rPr>
              <a:t>	</a:t>
            </a:r>
            <a:r>
              <a:rPr lang="ru-RU" sz="2800" b="1" i="1" dirty="0" smtClean="0">
                <a:ln w="9525">
                  <a:solidFill>
                    <a:sysClr val="windowText" lastClr="000000"/>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rPr>
              <a:t>                    щ</a:t>
            </a:r>
            <a:r>
              <a:rPr lang="ru-RU" sz="2800" b="1" dirty="0">
                <a:ln w="9525">
                  <a:solidFill>
                    <a:sysClr val="windowText" lastClr="000000"/>
                  </a:solidFill>
                  <a:prstDash val="solid"/>
                </a:ln>
                <a:solidFill>
                  <a:schemeClr val="accent5"/>
                </a:solidFill>
                <a:effectLst>
                  <a:outerShdw blurRad="12700" dist="38100" dir="2700000" algn="tl" rotWithShape="0">
                    <a:schemeClr val="accent5">
                      <a:lumMod val="60000"/>
                      <a:lumOff val="40000"/>
                    </a:schemeClr>
                  </a:outerShdw>
                </a:effectLst>
              </a:rPr>
              <a:t/>
            </a:r>
            <a:br>
              <a:rPr lang="ru-RU" sz="2800" b="1" dirty="0">
                <a:ln w="9525">
                  <a:solidFill>
                    <a:sysClr val="windowText" lastClr="000000"/>
                  </a:solidFill>
                  <a:prstDash val="solid"/>
                </a:ln>
                <a:solidFill>
                  <a:schemeClr val="accent5"/>
                </a:solidFill>
                <a:effectLst>
                  <a:outerShdw blurRad="12700" dist="38100" dir="2700000" algn="tl" rotWithShape="0">
                    <a:schemeClr val="accent5">
                      <a:lumMod val="60000"/>
                      <a:lumOff val="40000"/>
                    </a:schemeClr>
                  </a:outerShdw>
                </a:effectLst>
              </a:rPr>
            </a:br>
            <a:r>
              <a:rPr lang="ru-RU" sz="2800" b="1" i="1" dirty="0">
                <a:ln w="9525">
                  <a:solidFill>
                    <a:sysClr val="windowText" lastClr="000000"/>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rPr>
              <a:t>п е р е с е к а й т е с ь</a:t>
            </a:r>
            <a:endParaRPr lang="ru-RU" sz="2800" dirty="0"/>
          </a:p>
        </p:txBody>
      </p:sp>
    </p:spTree>
    <p:extLst>
      <p:ext uri="{BB962C8B-B14F-4D97-AF65-F5344CB8AC3E}">
        <p14:creationId xmlns:p14="http://schemas.microsoft.com/office/powerpoint/2010/main" val="9250418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8697" t="7021" r="8336" b="6809"/>
          <a:stretch/>
        </p:blipFill>
        <p:spPr>
          <a:xfrm rot="5400000">
            <a:off x="1128352" y="-1157647"/>
            <a:ext cx="6858001" cy="9173295"/>
          </a:xfrm>
          <a:prstGeom prst="rect">
            <a:avLst/>
          </a:prstGeom>
        </p:spPr>
      </p:pic>
      <p:sp>
        <p:nvSpPr>
          <p:cNvPr id="2" name="Заголовок 1"/>
          <p:cNvSpPr>
            <a:spLocks noGrp="1"/>
          </p:cNvSpPr>
          <p:nvPr>
            <p:ph type="title"/>
          </p:nvPr>
        </p:nvSpPr>
        <p:spPr>
          <a:xfrm>
            <a:off x="732814" y="2037277"/>
            <a:ext cx="7649076" cy="1325563"/>
          </a:xfrm>
        </p:spPr>
        <p:txBody>
          <a:bodyPr>
            <a:noAutofit/>
          </a:bodyPr>
          <a:lstStyle/>
          <a:p>
            <a:pPr algn="just"/>
            <a:r>
              <a:rPr lang="en-US" sz="2800" dirty="0" smtClean="0">
                <a:solidFill>
                  <a:schemeClr val="accent5">
                    <a:lumMod val="50000"/>
                  </a:schemeClr>
                </a:solidFill>
                <a:latin typeface="Times New Roman" panose="02020603050405020304" pitchFamily="18" charset="0"/>
                <a:cs typeface="Times New Roman" panose="02020603050405020304" pitchFamily="18" charset="0"/>
              </a:rPr>
              <a:t>	</a:t>
            </a:r>
            <a:r>
              <a:rPr lang="ru-RU" sz="2800" dirty="0" smtClean="0">
                <a:solidFill>
                  <a:schemeClr val="accent5">
                    <a:lumMod val="50000"/>
                  </a:schemeClr>
                </a:solidFill>
                <a:latin typeface="Times New Roman" panose="02020603050405020304" pitchFamily="18" charset="0"/>
                <a:cs typeface="Times New Roman" panose="02020603050405020304" pitchFamily="18" charset="0"/>
              </a:rPr>
              <a:t>В </a:t>
            </a:r>
            <a:r>
              <a:rPr lang="en-US" sz="2800" dirty="0">
                <a:solidFill>
                  <a:schemeClr val="accent5">
                    <a:lumMod val="50000"/>
                  </a:schemeClr>
                </a:solidFill>
                <a:latin typeface="Times New Roman" panose="02020603050405020304" pitchFamily="18" charset="0"/>
                <a:cs typeface="Times New Roman" panose="02020603050405020304" pitchFamily="18" charset="0"/>
              </a:rPr>
              <a:t>XXI </a:t>
            </a:r>
            <a:r>
              <a:rPr lang="ru-RU" sz="2800" dirty="0">
                <a:solidFill>
                  <a:schemeClr val="accent5">
                    <a:lumMod val="50000"/>
                  </a:schemeClr>
                </a:solidFill>
                <a:latin typeface="Times New Roman" panose="02020603050405020304" pitchFamily="18" charset="0"/>
                <a:cs typeface="Times New Roman" panose="02020603050405020304" pitchFamily="18" charset="0"/>
              </a:rPr>
              <a:t>веке время диктует новые требования к процессу обучения школьников. </a:t>
            </a:r>
            <a:br>
              <a:rPr lang="ru-RU" sz="2800" dirty="0">
                <a:solidFill>
                  <a:schemeClr val="accent5">
                    <a:lumMod val="50000"/>
                  </a:schemeClr>
                </a:solidFill>
                <a:latin typeface="Times New Roman" panose="02020603050405020304" pitchFamily="18" charset="0"/>
                <a:cs typeface="Times New Roman" panose="02020603050405020304" pitchFamily="18" charset="0"/>
              </a:rPr>
            </a:br>
            <a:r>
              <a:rPr lang="ru-RU" sz="2800" dirty="0">
                <a:solidFill>
                  <a:schemeClr val="accent5">
                    <a:lumMod val="50000"/>
                  </a:schemeClr>
                </a:solidFill>
                <a:latin typeface="Times New Roman" panose="02020603050405020304" pitchFamily="18" charset="0"/>
                <a:cs typeface="Times New Roman" panose="02020603050405020304" pitchFamily="18" charset="0"/>
              </a:rPr>
              <a:t>Развивающий метод «</a:t>
            </a:r>
            <a:r>
              <a:rPr lang="ru-RU" sz="2800" dirty="0" err="1">
                <a:solidFill>
                  <a:schemeClr val="accent5">
                    <a:lumMod val="50000"/>
                  </a:schemeClr>
                </a:solidFill>
                <a:latin typeface="Times New Roman" panose="02020603050405020304" pitchFamily="18" charset="0"/>
                <a:cs typeface="Times New Roman" panose="02020603050405020304" pitchFamily="18" charset="0"/>
              </a:rPr>
              <a:t>кроссенс</a:t>
            </a:r>
            <a:r>
              <a:rPr lang="ru-RU" sz="2800" dirty="0">
                <a:solidFill>
                  <a:schemeClr val="accent5">
                    <a:lumMod val="50000"/>
                  </a:schemeClr>
                </a:solidFill>
                <a:latin typeface="Times New Roman" panose="02020603050405020304" pitchFamily="18" charset="0"/>
                <a:cs typeface="Times New Roman" panose="02020603050405020304" pitchFamily="18" charset="0"/>
              </a:rPr>
              <a:t>» способствует на основе </a:t>
            </a:r>
            <a:r>
              <a:rPr lang="ru-RU" sz="2800" dirty="0" err="1">
                <a:solidFill>
                  <a:schemeClr val="accent5">
                    <a:lumMod val="50000"/>
                  </a:schemeClr>
                </a:solidFill>
                <a:latin typeface="Times New Roman" panose="02020603050405020304" pitchFamily="18" charset="0"/>
                <a:cs typeface="Times New Roman" panose="02020603050405020304" pitchFamily="18" charset="0"/>
              </a:rPr>
              <a:t>деятельностного</a:t>
            </a:r>
            <a:r>
              <a:rPr lang="ru-RU" sz="2800" dirty="0">
                <a:solidFill>
                  <a:schemeClr val="accent5">
                    <a:lumMod val="50000"/>
                  </a:schemeClr>
                </a:solidFill>
                <a:latin typeface="Times New Roman" panose="02020603050405020304" pitchFamily="18" charset="0"/>
                <a:cs typeface="Times New Roman" panose="02020603050405020304" pitchFamily="18" charset="0"/>
              </a:rPr>
              <a:t> подхода формированию креативности, сотрудничества, коммуникации и критического мышления обучающихся. </a:t>
            </a:r>
            <a:r>
              <a:rPr lang="ru-RU" sz="2800" dirty="0" smtClean="0">
                <a:solidFill>
                  <a:schemeClr val="accent5">
                    <a:lumMod val="50000"/>
                  </a:schemeClr>
                </a:solidFill>
                <a:latin typeface="Times New Roman" panose="02020603050405020304" pitchFamily="18" charset="0"/>
                <a:cs typeface="Times New Roman" panose="02020603050405020304" pitchFamily="18" charset="0"/>
              </a:rPr>
              <a:t/>
            </a:r>
            <a:br>
              <a:rPr lang="ru-RU" sz="2800" dirty="0" smtClean="0">
                <a:solidFill>
                  <a:schemeClr val="accent5">
                    <a:lumMod val="50000"/>
                  </a:schemeClr>
                </a:solidFill>
                <a:latin typeface="Times New Roman" panose="02020603050405020304" pitchFamily="18" charset="0"/>
                <a:cs typeface="Times New Roman" panose="02020603050405020304" pitchFamily="18" charset="0"/>
              </a:rPr>
            </a:br>
            <a:r>
              <a:rPr lang="ru-RU" sz="2800" dirty="0">
                <a:solidFill>
                  <a:schemeClr val="accent5">
                    <a:lumMod val="50000"/>
                  </a:schemeClr>
                </a:solidFill>
                <a:latin typeface="Times New Roman" panose="02020603050405020304" pitchFamily="18" charset="0"/>
                <a:cs typeface="Times New Roman" panose="02020603050405020304" pitchFamily="18" charset="0"/>
              </a:rPr>
              <a:t>	</a:t>
            </a:r>
          </a:p>
        </p:txBody>
      </p:sp>
      <p:sp>
        <p:nvSpPr>
          <p:cNvPr id="4" name="Объект 3"/>
          <p:cNvSpPr>
            <a:spLocks noGrp="1"/>
          </p:cNvSpPr>
          <p:nvPr>
            <p:ph idx="1"/>
          </p:nvPr>
        </p:nvSpPr>
        <p:spPr>
          <a:xfrm>
            <a:off x="614002" y="437574"/>
            <a:ext cx="7886700" cy="755667"/>
          </a:xfrm>
        </p:spPr>
        <p:txBody>
          <a:bodyPr>
            <a:noAutofit/>
          </a:bodyPr>
          <a:lstStyle/>
          <a:p>
            <a:pPr marL="0" indent="0" algn="ctr">
              <a:buNone/>
            </a:pPr>
            <a:r>
              <a:rPr lang="ru-RU"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Обоснование актуальности проекта</a:t>
            </a:r>
            <a:endParaRPr lang="ru-RU"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483" y="3944736"/>
            <a:ext cx="2032525" cy="2032525"/>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025" y="3857006"/>
            <a:ext cx="2217195" cy="2506829"/>
          </a:xfrm>
          <a:prstGeom prst="rect">
            <a:avLst/>
          </a:prstGeom>
        </p:spPr>
      </p:pic>
    </p:spTree>
    <p:extLst>
      <p:ext uri="{BB962C8B-B14F-4D97-AF65-F5344CB8AC3E}">
        <p14:creationId xmlns:p14="http://schemas.microsoft.com/office/powerpoint/2010/main" val="11796364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8697" t="7021" r="8336" b="6809"/>
          <a:stretch/>
        </p:blipFill>
        <p:spPr>
          <a:xfrm rot="5400000">
            <a:off x="1128352" y="-1157647"/>
            <a:ext cx="6858001" cy="9173295"/>
          </a:xfrm>
          <a:prstGeom prst="rect">
            <a:avLst/>
          </a:prstGeom>
        </p:spPr>
      </p:pic>
      <p:sp>
        <p:nvSpPr>
          <p:cNvPr id="2" name="Заголовок 1"/>
          <p:cNvSpPr>
            <a:spLocks noGrp="1"/>
          </p:cNvSpPr>
          <p:nvPr>
            <p:ph type="title"/>
          </p:nvPr>
        </p:nvSpPr>
        <p:spPr>
          <a:xfrm>
            <a:off x="346299" y="1389446"/>
            <a:ext cx="8422106" cy="1325563"/>
          </a:xfrm>
        </p:spPr>
        <p:txBody>
          <a:bodyPr>
            <a:noAutofit/>
          </a:bodyPr>
          <a:lstStyle/>
          <a:p>
            <a:pPr algn="just"/>
            <a:r>
              <a:rPr lang="ru-RU" sz="2000" b="1" i="1" dirty="0" smtClean="0">
                <a:solidFill>
                  <a:schemeClr val="accent5">
                    <a:lumMod val="50000"/>
                  </a:schemeClr>
                </a:solidFill>
                <a:latin typeface="Times New Roman" panose="02020603050405020304" pitchFamily="18" charset="0"/>
                <a:cs typeface="Times New Roman" panose="02020603050405020304" pitchFamily="18" charset="0"/>
              </a:rPr>
              <a:t>Проект</a:t>
            </a:r>
            <a:r>
              <a:rPr lang="ru-RU" sz="2000" dirty="0" smtClean="0">
                <a:solidFill>
                  <a:schemeClr val="accent5">
                    <a:lumMod val="50000"/>
                  </a:schemeClr>
                </a:solidFill>
                <a:latin typeface="Times New Roman" panose="02020603050405020304" pitchFamily="18" charset="0"/>
                <a:cs typeface="Times New Roman" panose="02020603050405020304" pitchFamily="18" charset="0"/>
              </a:rPr>
              <a:t> </a:t>
            </a:r>
            <a:r>
              <a:rPr lang="ru-RU" sz="2000" dirty="0">
                <a:solidFill>
                  <a:schemeClr val="accent5">
                    <a:lumMod val="50000"/>
                  </a:schemeClr>
                </a:solidFill>
                <a:latin typeface="Times New Roman" panose="02020603050405020304" pitchFamily="18" charset="0"/>
                <a:cs typeface="Times New Roman" panose="02020603050405020304" pitchFamily="18" charset="0"/>
              </a:rPr>
              <a:t>– это метод образования, который может быть использован в изучении любого предмета, может применяться на уроках и во внеклассной работе. Он ориентирован на достижение целей самими учащимися, и поэтому он уникален. </a:t>
            </a:r>
            <a:r>
              <a:rPr lang="ru-RU" sz="2000" dirty="0" smtClean="0">
                <a:solidFill>
                  <a:schemeClr val="accent5">
                    <a:lumMod val="50000"/>
                  </a:schemeClr>
                </a:solidFill>
                <a:latin typeface="Times New Roman" panose="02020603050405020304" pitchFamily="18" charset="0"/>
                <a:cs typeface="Times New Roman" panose="02020603050405020304" pitchFamily="18" charset="0"/>
              </a:rPr>
              <a:t>Проект </a:t>
            </a:r>
            <a:r>
              <a:rPr lang="ru-RU" sz="2000" dirty="0">
                <a:solidFill>
                  <a:schemeClr val="accent5">
                    <a:lumMod val="50000"/>
                  </a:schemeClr>
                </a:solidFill>
                <a:latin typeface="Times New Roman" panose="02020603050405020304" pitchFamily="18" charset="0"/>
                <a:cs typeface="Times New Roman" panose="02020603050405020304" pitchFamily="18" charset="0"/>
              </a:rPr>
              <a:t>формирует невероятно большое количество умений и навыков, и поэтому он эффективен. Проект даёт столь необходимый школьникам опыт деятельности, и поэтому он </a:t>
            </a:r>
            <a:r>
              <a:rPr lang="ru-RU" sz="2000" dirty="0" smtClean="0">
                <a:solidFill>
                  <a:schemeClr val="accent5">
                    <a:lumMod val="50000"/>
                  </a:schemeClr>
                </a:solidFill>
                <a:latin typeface="Times New Roman" panose="02020603050405020304" pitchFamily="18" charset="0"/>
                <a:cs typeface="Times New Roman" panose="02020603050405020304" pitchFamily="18" charset="0"/>
              </a:rPr>
              <a:t>необходим.</a:t>
            </a:r>
            <a:r>
              <a:rPr lang="en-US" sz="2000" dirty="0" smtClean="0">
                <a:solidFill>
                  <a:schemeClr val="accent5">
                    <a:lumMod val="50000"/>
                  </a:schemeClr>
                </a:solidFill>
                <a:latin typeface="Times New Roman" panose="02020603050405020304" pitchFamily="18" charset="0"/>
                <a:cs typeface="Times New Roman" panose="02020603050405020304" pitchFamily="18" charset="0"/>
              </a:rPr>
              <a:t/>
            </a:r>
            <a:br>
              <a:rPr lang="en-US" sz="2000" dirty="0" smtClean="0">
                <a:solidFill>
                  <a:schemeClr val="accent5">
                    <a:lumMod val="50000"/>
                  </a:schemeClr>
                </a:solidFill>
                <a:latin typeface="Times New Roman" panose="02020603050405020304" pitchFamily="18" charset="0"/>
                <a:cs typeface="Times New Roman" panose="02020603050405020304" pitchFamily="18" charset="0"/>
              </a:rPr>
            </a:br>
            <a:r>
              <a:rPr lang="ru-RU" sz="2000" dirty="0" smtClean="0">
                <a:solidFill>
                  <a:schemeClr val="accent5">
                    <a:lumMod val="50000"/>
                  </a:schemeClr>
                </a:solidFill>
                <a:latin typeface="Times New Roman" panose="02020603050405020304" pitchFamily="18" charset="0"/>
                <a:cs typeface="Times New Roman" panose="02020603050405020304" pitchFamily="18" charset="0"/>
              </a:rPr>
              <a:t>Вот </a:t>
            </a:r>
            <a:r>
              <a:rPr lang="ru-RU" sz="2000" dirty="0">
                <a:solidFill>
                  <a:schemeClr val="accent5">
                    <a:lumMod val="50000"/>
                  </a:schemeClr>
                </a:solidFill>
                <a:latin typeface="Times New Roman" panose="02020603050405020304" pitchFamily="18" charset="0"/>
                <a:cs typeface="Times New Roman" panose="02020603050405020304" pitchFamily="18" charset="0"/>
              </a:rPr>
              <a:t>почему в основе моей методической системы лежат проектные технологии. А согласно </a:t>
            </a:r>
            <a:r>
              <a:rPr lang="ru-RU" sz="2000" dirty="0" smtClean="0">
                <a:solidFill>
                  <a:schemeClr val="accent5">
                    <a:lumMod val="50000"/>
                  </a:schemeClr>
                </a:solidFill>
                <a:latin typeface="Times New Roman" panose="02020603050405020304" pitchFamily="18" charset="0"/>
                <a:cs typeface="Times New Roman" panose="02020603050405020304" pitchFamily="18" charset="0"/>
              </a:rPr>
              <a:t>ФГОС </a:t>
            </a:r>
            <a:r>
              <a:rPr lang="ru-RU" sz="2000" dirty="0">
                <a:solidFill>
                  <a:schemeClr val="accent5">
                    <a:lumMod val="50000"/>
                  </a:schemeClr>
                </a:solidFill>
                <a:latin typeface="Times New Roman" panose="02020603050405020304" pitchFamily="18" charset="0"/>
                <a:cs typeface="Times New Roman" panose="02020603050405020304" pitchFamily="18" charset="0"/>
              </a:rPr>
              <a:t>одним из видов деятельности ученика является самостоятельный </a:t>
            </a:r>
            <a:r>
              <a:rPr lang="ru-RU" sz="2000" dirty="0" smtClean="0">
                <a:solidFill>
                  <a:schemeClr val="accent5">
                    <a:lumMod val="50000"/>
                  </a:schemeClr>
                </a:solidFill>
                <a:latin typeface="Times New Roman" panose="02020603050405020304" pitchFamily="18" charset="0"/>
                <a:cs typeface="Times New Roman" panose="02020603050405020304" pitchFamily="18" charset="0"/>
              </a:rPr>
              <a:t>поиск </a:t>
            </a:r>
            <a:r>
              <a:rPr lang="ru-RU" sz="2000" dirty="0">
                <a:solidFill>
                  <a:schemeClr val="accent5">
                    <a:lumMod val="50000"/>
                  </a:schemeClr>
                </a:solidFill>
                <a:latin typeface="Times New Roman" panose="02020603050405020304" pitchFamily="18" charset="0"/>
                <a:cs typeface="Times New Roman" panose="02020603050405020304" pitchFamily="18" charset="0"/>
              </a:rPr>
              <a:t>решения поставленной цели</a:t>
            </a:r>
            <a:r>
              <a:rPr lang="ru-RU" sz="2000" dirty="0" smtClean="0">
                <a:solidFill>
                  <a:schemeClr val="accent5">
                    <a:lumMod val="50000"/>
                  </a:schemeClr>
                </a:solidFill>
                <a:latin typeface="Times New Roman" panose="02020603050405020304" pitchFamily="18" charset="0"/>
                <a:cs typeface="Times New Roman" panose="02020603050405020304" pitchFamily="18" charset="0"/>
              </a:rPr>
              <a:t>.</a:t>
            </a:r>
            <a:r>
              <a:rPr lang="en-US" sz="2000" dirty="0" smtClean="0">
                <a:solidFill>
                  <a:schemeClr val="accent5">
                    <a:lumMod val="50000"/>
                  </a:schemeClr>
                </a:solidFill>
                <a:latin typeface="Times New Roman" panose="02020603050405020304" pitchFamily="18" charset="0"/>
                <a:cs typeface="Times New Roman" panose="02020603050405020304" pitchFamily="18" charset="0"/>
              </a:rPr>
              <a:t/>
            </a:r>
            <a:br>
              <a:rPr lang="en-US" sz="2000" dirty="0" smtClean="0">
                <a:solidFill>
                  <a:schemeClr val="accent5">
                    <a:lumMod val="50000"/>
                  </a:schemeClr>
                </a:solidFill>
                <a:latin typeface="Times New Roman" panose="02020603050405020304" pitchFamily="18" charset="0"/>
                <a:cs typeface="Times New Roman" panose="02020603050405020304" pitchFamily="18" charset="0"/>
              </a:rPr>
            </a:br>
            <a:r>
              <a:rPr lang="ru-RU" sz="2000" dirty="0" smtClean="0">
                <a:solidFill>
                  <a:schemeClr val="accent5">
                    <a:lumMod val="50000"/>
                  </a:schemeClr>
                </a:solidFill>
                <a:latin typeface="Times New Roman" panose="02020603050405020304" pitchFamily="18" charset="0"/>
                <a:cs typeface="Times New Roman" panose="02020603050405020304" pitchFamily="18" charset="0"/>
              </a:rPr>
              <a:t>Примером </a:t>
            </a:r>
            <a:r>
              <a:rPr lang="ru-RU" sz="2000" dirty="0">
                <a:solidFill>
                  <a:schemeClr val="accent5">
                    <a:lumMod val="50000"/>
                  </a:schemeClr>
                </a:solidFill>
                <a:latin typeface="Times New Roman" panose="02020603050405020304" pitchFamily="18" charset="0"/>
                <a:cs typeface="Times New Roman" panose="02020603050405020304" pitchFamily="18" charset="0"/>
              </a:rPr>
              <a:t>творческого проекта </a:t>
            </a:r>
            <a:r>
              <a:rPr lang="ru-RU" sz="2000" dirty="0" smtClean="0">
                <a:solidFill>
                  <a:schemeClr val="accent5">
                    <a:lumMod val="50000"/>
                  </a:schemeClr>
                </a:solidFill>
                <a:latin typeface="Times New Roman" panose="02020603050405020304" pitchFamily="18" charset="0"/>
                <a:cs typeface="Times New Roman" panose="02020603050405020304" pitchFamily="18" charset="0"/>
              </a:rPr>
              <a:t>могут служить </a:t>
            </a:r>
            <a:r>
              <a:rPr lang="ru-RU" sz="2000" dirty="0" err="1">
                <a:solidFill>
                  <a:schemeClr val="accent5">
                    <a:lumMod val="50000"/>
                  </a:schemeClr>
                </a:solidFill>
                <a:latin typeface="Times New Roman" panose="02020603050405020304" pitchFamily="18" charset="0"/>
                <a:cs typeface="Times New Roman" panose="02020603050405020304" pitchFamily="18" charset="0"/>
              </a:rPr>
              <a:t>кроссенсы</a:t>
            </a:r>
            <a:r>
              <a:rPr lang="ru-RU" sz="2000" dirty="0">
                <a:solidFill>
                  <a:schemeClr val="accent5">
                    <a:lumMod val="50000"/>
                  </a:schemeClr>
                </a:solidFill>
                <a:latin typeface="Times New Roman" panose="02020603050405020304" pitchFamily="18" charset="0"/>
                <a:cs typeface="Times New Roman" panose="02020603050405020304" pitchFamily="18" charset="0"/>
              </a:rPr>
              <a:t>!</a:t>
            </a:r>
            <a:br>
              <a:rPr lang="ru-RU" sz="2000" dirty="0">
                <a:solidFill>
                  <a:schemeClr val="accent5">
                    <a:lumMod val="50000"/>
                  </a:schemeClr>
                </a:solidFill>
                <a:latin typeface="Times New Roman" panose="02020603050405020304" pitchFamily="18" charset="0"/>
                <a:cs typeface="Times New Roman" panose="02020603050405020304" pitchFamily="18" charset="0"/>
              </a:rPr>
            </a:br>
            <a:r>
              <a:rPr lang="ru-RU" sz="2000" dirty="0"/>
              <a:t/>
            </a:r>
            <a:br>
              <a:rPr lang="ru-RU" sz="2000" dirty="0"/>
            </a:br>
            <a:endParaRPr lang="ru-RU" sz="200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46299" y="4167020"/>
            <a:ext cx="8422106" cy="2690980"/>
          </a:xfrm>
        </p:spPr>
        <p:txBody>
          <a:bodyPr>
            <a:normAutofit/>
          </a:bodyPr>
          <a:lstStyle/>
          <a:p>
            <a:pPr marL="0" indent="0">
              <a:buNone/>
            </a:pPr>
            <a:r>
              <a:rPr lang="ru-RU" sz="2000" b="1" i="1" dirty="0" smtClean="0">
                <a:solidFill>
                  <a:schemeClr val="accent5">
                    <a:lumMod val="50000"/>
                  </a:schemeClr>
                </a:solidFill>
                <a:latin typeface="Times New Roman" panose="02020603050405020304" pitchFamily="18" charset="0"/>
                <a:cs typeface="Times New Roman" panose="02020603050405020304" pitchFamily="18" charset="0"/>
              </a:rPr>
              <a:t>Задачи:</a:t>
            </a:r>
            <a:endParaRPr lang="ru-RU" sz="2000" dirty="0">
              <a:solidFill>
                <a:schemeClr val="accent5">
                  <a:lumMod val="50000"/>
                </a:schemeClr>
              </a:solidFill>
              <a:latin typeface="Times New Roman" panose="02020603050405020304" pitchFamily="18" charset="0"/>
              <a:cs typeface="Times New Roman" panose="02020603050405020304" pitchFamily="18" charset="0"/>
            </a:endParaRPr>
          </a:p>
          <a:p>
            <a:pPr algn="just"/>
            <a:r>
              <a:rPr lang="ru-RU" sz="2000" dirty="0" smtClean="0">
                <a:solidFill>
                  <a:schemeClr val="accent5">
                    <a:lumMod val="50000"/>
                  </a:schemeClr>
                </a:solidFill>
                <a:latin typeface="Times New Roman" panose="02020603050405020304" pitchFamily="18" charset="0"/>
                <a:cs typeface="Times New Roman" panose="02020603050405020304" pitchFamily="18" charset="0"/>
              </a:rPr>
              <a:t>активизация </a:t>
            </a:r>
            <a:r>
              <a:rPr lang="ru-RU" sz="2000" dirty="0">
                <a:solidFill>
                  <a:schemeClr val="accent5">
                    <a:lumMod val="50000"/>
                  </a:schemeClr>
                </a:solidFill>
                <a:latin typeface="Times New Roman" panose="02020603050405020304" pitchFamily="18" charset="0"/>
                <a:cs typeface="Times New Roman" panose="02020603050405020304" pitchFamily="18" charset="0"/>
              </a:rPr>
              <a:t>творческой активности  учащихся, познавательного интереса к историческому и культурному наследию нашей </a:t>
            </a:r>
            <a:r>
              <a:rPr lang="ru-RU" sz="2000" dirty="0" smtClean="0">
                <a:solidFill>
                  <a:schemeClr val="accent5">
                    <a:lumMod val="50000"/>
                  </a:schemeClr>
                </a:solidFill>
                <a:latin typeface="Times New Roman" panose="02020603050405020304" pitchFamily="18" charset="0"/>
                <a:cs typeface="Times New Roman" panose="02020603050405020304" pitchFamily="18" charset="0"/>
              </a:rPr>
              <a:t>страны;</a:t>
            </a:r>
            <a:endParaRPr lang="ru-RU" sz="2000" dirty="0">
              <a:solidFill>
                <a:schemeClr val="accent5">
                  <a:lumMod val="50000"/>
                </a:schemeClr>
              </a:solidFill>
              <a:latin typeface="Times New Roman" panose="02020603050405020304" pitchFamily="18" charset="0"/>
              <a:cs typeface="Times New Roman" panose="02020603050405020304" pitchFamily="18" charset="0"/>
            </a:endParaRPr>
          </a:p>
          <a:p>
            <a:pPr algn="just"/>
            <a:r>
              <a:rPr lang="ru-RU" sz="2000" dirty="0" smtClean="0">
                <a:solidFill>
                  <a:schemeClr val="accent5">
                    <a:lumMod val="50000"/>
                  </a:schemeClr>
                </a:solidFill>
                <a:latin typeface="Times New Roman" panose="02020603050405020304" pitchFamily="18" charset="0"/>
                <a:cs typeface="Times New Roman" panose="02020603050405020304" pitchFamily="18" charset="0"/>
              </a:rPr>
              <a:t>формирование </a:t>
            </a:r>
            <a:r>
              <a:rPr lang="ru-RU" sz="2000" dirty="0">
                <a:solidFill>
                  <a:schemeClr val="accent5">
                    <a:lumMod val="50000"/>
                  </a:schemeClr>
                </a:solidFill>
                <a:latin typeface="Times New Roman" panose="02020603050405020304" pitchFamily="18" charset="0"/>
                <a:cs typeface="Times New Roman" panose="02020603050405020304" pitchFamily="18" charset="0"/>
              </a:rPr>
              <a:t>навыков учащихся в области исследовательской деятельности;</a:t>
            </a:r>
          </a:p>
          <a:p>
            <a:pPr algn="just"/>
            <a:r>
              <a:rPr lang="ru-RU" sz="2000" dirty="0" smtClean="0">
                <a:solidFill>
                  <a:schemeClr val="accent5">
                    <a:lumMod val="50000"/>
                  </a:schemeClr>
                </a:solidFill>
                <a:latin typeface="Times New Roman" panose="02020603050405020304" pitchFamily="18" charset="0"/>
                <a:cs typeface="Times New Roman" panose="02020603050405020304" pitchFamily="18" charset="0"/>
              </a:rPr>
              <a:t>создание </a:t>
            </a:r>
            <a:r>
              <a:rPr lang="ru-RU" sz="2000" dirty="0">
                <a:solidFill>
                  <a:schemeClr val="accent5">
                    <a:lumMod val="50000"/>
                  </a:schemeClr>
                </a:solidFill>
                <a:latin typeface="Times New Roman" panose="02020603050405020304" pitchFamily="18" charset="0"/>
                <a:cs typeface="Times New Roman" panose="02020603050405020304" pitchFamily="18" charset="0"/>
              </a:rPr>
              <a:t>электронного банка данных методических разработок и творческих работ </a:t>
            </a:r>
            <a:r>
              <a:rPr lang="ru-RU" sz="2000" dirty="0" smtClean="0">
                <a:solidFill>
                  <a:schemeClr val="accent5">
                    <a:lumMod val="50000"/>
                  </a:schemeClr>
                </a:solidFill>
                <a:latin typeface="Times New Roman" panose="02020603050405020304" pitchFamily="18" charset="0"/>
                <a:cs typeface="Times New Roman" panose="02020603050405020304" pitchFamily="18" charset="0"/>
              </a:rPr>
              <a:t>учащихся.</a:t>
            </a:r>
            <a:endParaRPr lang="ru-RU" sz="2000"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6707" y="4113361"/>
            <a:ext cx="992997" cy="468716"/>
          </a:xfrm>
          <a:prstGeom prst="rect">
            <a:avLst/>
          </a:prstGeom>
        </p:spPr>
      </p:pic>
      <p:sp>
        <p:nvSpPr>
          <p:cNvPr id="6" name="Прямоугольник 5"/>
          <p:cNvSpPr/>
          <p:nvPr/>
        </p:nvSpPr>
        <p:spPr>
          <a:xfrm>
            <a:off x="346298" y="3324543"/>
            <a:ext cx="8508943" cy="707886"/>
          </a:xfrm>
          <a:prstGeom prst="rect">
            <a:avLst/>
          </a:prstGeom>
        </p:spPr>
        <p:txBody>
          <a:bodyPr wrap="square">
            <a:spAutoFit/>
          </a:bodyPr>
          <a:lstStyle/>
          <a:p>
            <a:r>
              <a:rPr lang="ru-RU" sz="2000" b="1" i="1" dirty="0">
                <a:solidFill>
                  <a:schemeClr val="accent5">
                    <a:lumMod val="50000"/>
                  </a:schemeClr>
                </a:solidFill>
                <a:latin typeface="Times New Roman" panose="02020603050405020304" pitchFamily="18" charset="0"/>
                <a:cs typeface="Times New Roman" panose="02020603050405020304" pitchFamily="18" charset="0"/>
              </a:rPr>
              <a:t>Цель</a:t>
            </a:r>
            <a:r>
              <a:rPr lang="ru-RU" sz="2000" b="1" dirty="0">
                <a:solidFill>
                  <a:schemeClr val="accent5">
                    <a:lumMod val="50000"/>
                  </a:schemeClr>
                </a:solidFill>
                <a:latin typeface="Times New Roman" panose="02020603050405020304" pitchFamily="18" charset="0"/>
                <a:cs typeface="Times New Roman" panose="02020603050405020304" pitchFamily="18" charset="0"/>
              </a:rPr>
              <a:t> – </a:t>
            </a:r>
            <a:r>
              <a:rPr lang="ru-RU" sz="2000" dirty="0">
                <a:solidFill>
                  <a:schemeClr val="accent5">
                    <a:lumMod val="50000"/>
                  </a:schemeClr>
                </a:solidFill>
                <a:latin typeface="Times New Roman" panose="02020603050405020304" pitchFamily="18" charset="0"/>
                <a:cs typeface="Times New Roman" panose="02020603050405020304" pitchFamily="18" charset="0"/>
              </a:rPr>
              <a:t>развитие </a:t>
            </a:r>
            <a:r>
              <a:rPr lang="ru-RU" sz="2000" dirty="0" smtClean="0">
                <a:solidFill>
                  <a:schemeClr val="accent5">
                    <a:lumMod val="50000"/>
                  </a:schemeClr>
                </a:solidFill>
                <a:latin typeface="Times New Roman" panose="02020603050405020304" pitchFamily="18" charset="0"/>
                <a:cs typeface="Times New Roman" panose="02020603050405020304" pitchFamily="18" charset="0"/>
              </a:rPr>
              <a:t>всесторонне развитой личности </a:t>
            </a:r>
            <a:r>
              <a:rPr lang="ru-RU" sz="2000" dirty="0">
                <a:solidFill>
                  <a:schemeClr val="accent5">
                    <a:lumMod val="50000"/>
                  </a:schemeClr>
                </a:solidFill>
                <a:latin typeface="Times New Roman" panose="02020603050405020304" pitchFamily="18" charset="0"/>
                <a:cs typeface="Times New Roman" panose="02020603050405020304" pitchFamily="18" charset="0"/>
              </a:rPr>
              <a:t>и активного творческого  </a:t>
            </a:r>
            <a:r>
              <a:rPr lang="ru-RU" sz="2000" dirty="0" smtClean="0">
                <a:solidFill>
                  <a:schemeClr val="accent5">
                    <a:lumMod val="50000"/>
                  </a:schemeClr>
                </a:solidFill>
                <a:latin typeface="Times New Roman" panose="02020603050405020304" pitchFamily="18" charset="0"/>
                <a:cs typeface="Times New Roman" panose="02020603050405020304" pitchFamily="18" charset="0"/>
              </a:rPr>
              <a:t>   потенциала </a:t>
            </a:r>
            <a:r>
              <a:rPr lang="ru-RU" sz="2000" dirty="0">
                <a:solidFill>
                  <a:schemeClr val="accent5">
                    <a:lumMod val="50000"/>
                  </a:schemeClr>
                </a:solidFill>
                <a:latin typeface="Times New Roman" panose="02020603050405020304" pitchFamily="18" charset="0"/>
                <a:cs typeface="Times New Roman" panose="02020603050405020304" pitchFamily="18" charset="0"/>
              </a:rPr>
              <a:t>учащихся игровыми средствами и </a:t>
            </a:r>
            <a:r>
              <a:rPr lang="ru-RU" sz="2000" dirty="0" smtClean="0">
                <a:solidFill>
                  <a:schemeClr val="accent5">
                    <a:lumMod val="50000"/>
                  </a:schemeClr>
                </a:solidFill>
                <a:latin typeface="Times New Roman" panose="02020603050405020304" pitchFamily="18" charset="0"/>
                <a:cs typeface="Times New Roman" panose="02020603050405020304" pitchFamily="18" charset="0"/>
              </a:rPr>
              <a:t>методом проекта «</a:t>
            </a:r>
            <a:r>
              <a:rPr lang="ru-RU" sz="2000" dirty="0" err="1" smtClean="0">
                <a:solidFill>
                  <a:schemeClr val="accent5">
                    <a:lumMod val="50000"/>
                  </a:schemeClr>
                </a:solidFill>
                <a:latin typeface="Times New Roman" panose="02020603050405020304" pitchFamily="18" charset="0"/>
                <a:cs typeface="Times New Roman" panose="02020603050405020304" pitchFamily="18" charset="0"/>
              </a:rPr>
              <a:t>Кроссенс</a:t>
            </a:r>
            <a:r>
              <a:rPr lang="ru-RU" sz="2000" dirty="0" smtClean="0">
                <a:solidFill>
                  <a:schemeClr val="accent5">
                    <a:lumMod val="50000"/>
                  </a:schemeClr>
                </a:solidFill>
                <a:latin typeface="Times New Roman" panose="02020603050405020304" pitchFamily="18" charset="0"/>
                <a:cs typeface="Times New Roman" panose="02020603050405020304" pitchFamily="18" charset="0"/>
              </a:rPr>
              <a:t>».</a:t>
            </a:r>
            <a:r>
              <a:rPr lang="ru-RU" sz="2000" b="1" dirty="0" smtClean="0">
                <a:solidFill>
                  <a:schemeClr val="accent5">
                    <a:lumMod val="50000"/>
                  </a:schemeClr>
                </a:solidFill>
                <a:latin typeface="Times New Roman" panose="02020603050405020304" pitchFamily="18" charset="0"/>
                <a:cs typeface="Times New Roman" panose="02020603050405020304" pitchFamily="18" charset="0"/>
              </a:rPr>
              <a:t> </a:t>
            </a:r>
            <a:endParaRPr lang="ru-RU" sz="2000" dirty="0">
              <a:solidFill>
                <a:schemeClr val="accent5">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19969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8697" t="7021" r="8336" b="6809"/>
          <a:stretch/>
        </p:blipFill>
        <p:spPr>
          <a:xfrm rot="5400000">
            <a:off x="1157647" y="-1157647"/>
            <a:ext cx="6858001" cy="9173295"/>
          </a:xfrm>
          <a:prstGeom prst="rect">
            <a:avLst/>
          </a:prstGeom>
        </p:spPr>
      </p:pic>
      <p:sp>
        <p:nvSpPr>
          <p:cNvPr id="2" name="Заголовок 1"/>
          <p:cNvSpPr>
            <a:spLocks noGrp="1"/>
          </p:cNvSpPr>
          <p:nvPr>
            <p:ph type="title"/>
          </p:nvPr>
        </p:nvSpPr>
        <p:spPr>
          <a:xfrm>
            <a:off x="643297" y="230372"/>
            <a:ext cx="7886700" cy="1325563"/>
          </a:xfrm>
        </p:spPr>
        <p:txBody>
          <a:bodyPr/>
          <a:lstStyle/>
          <a:p>
            <a:pPr algn="ctr"/>
            <a:r>
              <a:rPr lang="ru-RU" b="1" dirty="0">
                <a:ln w="9525">
                  <a:solidFill>
                    <a:schemeClr val="bg1"/>
                  </a:solidFill>
                  <a:prstDash val="solid"/>
                </a:ln>
                <a:solidFill>
                  <a:schemeClr val="accent5"/>
                </a:solidFill>
                <a:effectLst>
                  <a:outerShdw blurRad="38100" dist="38100" dir="2700000" algn="tl">
                    <a:srgbClr val="000000">
                      <a:alpha val="43137"/>
                    </a:srgbClr>
                  </a:outerShdw>
                </a:effectLst>
                <a:latin typeface="+mn-lt"/>
              </a:rPr>
              <a:t>Предполагаемый результат:</a:t>
            </a:r>
            <a:br>
              <a:rPr lang="ru-RU" b="1" dirty="0">
                <a:ln w="9525">
                  <a:solidFill>
                    <a:schemeClr val="bg1"/>
                  </a:solidFill>
                  <a:prstDash val="solid"/>
                </a:ln>
                <a:solidFill>
                  <a:schemeClr val="accent5"/>
                </a:solidFill>
                <a:effectLst>
                  <a:outerShdw blurRad="38100" dist="38100" dir="2700000" algn="tl">
                    <a:srgbClr val="000000">
                      <a:alpha val="43137"/>
                    </a:srgbClr>
                  </a:outerShdw>
                </a:effectLst>
                <a:latin typeface="+mn-lt"/>
              </a:rPr>
            </a:br>
            <a:endParaRPr lang="ru-RU" b="1" dirty="0">
              <a:ln w="9525">
                <a:solidFill>
                  <a:schemeClr val="bg1"/>
                </a:solidFill>
                <a:prstDash val="solid"/>
              </a:ln>
              <a:solidFill>
                <a:schemeClr val="accent5"/>
              </a:solidFill>
              <a:effectLst>
                <a:outerShdw blurRad="38100" dist="38100" dir="2700000" algn="tl">
                  <a:srgbClr val="000000">
                    <a:alpha val="43137"/>
                  </a:srgbClr>
                </a:outerShdw>
              </a:effectLst>
              <a:latin typeface="+mn-lt"/>
            </a:endParaRPr>
          </a:p>
        </p:txBody>
      </p:sp>
      <p:sp>
        <p:nvSpPr>
          <p:cNvPr id="3" name="Объект 2"/>
          <p:cNvSpPr>
            <a:spLocks noGrp="1"/>
          </p:cNvSpPr>
          <p:nvPr>
            <p:ph idx="1"/>
          </p:nvPr>
        </p:nvSpPr>
        <p:spPr>
          <a:xfrm>
            <a:off x="262497" y="1066730"/>
            <a:ext cx="8802303" cy="3757028"/>
          </a:xfrm>
        </p:spPr>
        <p:txBody>
          <a:bodyPr>
            <a:noAutofit/>
          </a:bodyPr>
          <a:lstStyle/>
          <a:p>
            <a:r>
              <a:rPr lang="ru-RU" sz="2000" dirty="0" smtClean="0">
                <a:solidFill>
                  <a:schemeClr val="accent5">
                    <a:lumMod val="50000"/>
                  </a:schemeClr>
                </a:solidFill>
              </a:rPr>
              <a:t>Развитие </a:t>
            </a:r>
            <a:r>
              <a:rPr lang="ru-RU" sz="2000" dirty="0">
                <a:solidFill>
                  <a:schemeClr val="accent5">
                    <a:lumMod val="50000"/>
                  </a:schemeClr>
                </a:solidFill>
              </a:rPr>
              <a:t>высших психических функций (внимания, памяти, мышления, восприятия, воображения);</a:t>
            </a:r>
          </a:p>
          <a:p>
            <a:r>
              <a:rPr lang="ru-RU" sz="2000" dirty="0">
                <a:solidFill>
                  <a:schemeClr val="accent5">
                    <a:lumMod val="50000"/>
                  </a:schemeClr>
                </a:solidFill>
              </a:rPr>
              <a:t>Стабилизация эмоционального состояния детей и их психофизическое оздоровление;</a:t>
            </a:r>
          </a:p>
          <a:p>
            <a:r>
              <a:rPr lang="ru-RU" sz="2000" dirty="0">
                <a:solidFill>
                  <a:schemeClr val="accent5">
                    <a:lumMod val="50000"/>
                  </a:schemeClr>
                </a:solidFill>
              </a:rPr>
              <a:t>Способствует развитию </a:t>
            </a:r>
            <a:r>
              <a:rPr lang="ru-RU" sz="2000" dirty="0" smtClean="0">
                <a:solidFill>
                  <a:schemeClr val="accent5">
                    <a:lumMod val="50000"/>
                  </a:schemeClr>
                </a:solidFill>
              </a:rPr>
              <a:t>познавательных и творческих способностей;</a:t>
            </a:r>
          </a:p>
          <a:p>
            <a:r>
              <a:rPr lang="ru-RU" sz="2000" dirty="0" smtClean="0">
                <a:solidFill>
                  <a:schemeClr val="accent5">
                    <a:lumMod val="50000"/>
                  </a:schemeClr>
                </a:solidFill>
              </a:rPr>
              <a:t>Личностное </a:t>
            </a:r>
            <a:r>
              <a:rPr lang="ru-RU" sz="2000" dirty="0">
                <a:solidFill>
                  <a:schemeClr val="accent5">
                    <a:lumMod val="50000"/>
                  </a:schemeClr>
                </a:solidFill>
              </a:rPr>
              <a:t>развитие ребенка и развитие его индивидуальных особенностей; </a:t>
            </a:r>
          </a:p>
          <a:p>
            <a:r>
              <a:rPr lang="ru-RU" sz="2000" dirty="0">
                <a:solidFill>
                  <a:schemeClr val="accent5">
                    <a:lumMod val="50000"/>
                  </a:schemeClr>
                </a:solidFill>
              </a:rPr>
              <a:t>Формирование коммуникативных навыков сотрудничества в общении со сверстниками, необходимых для успешного протекания процесса обучения;</a:t>
            </a:r>
          </a:p>
          <a:p>
            <a:r>
              <a:rPr lang="ru-RU" sz="2000" dirty="0">
                <a:solidFill>
                  <a:schemeClr val="accent5">
                    <a:lumMod val="50000"/>
                  </a:schemeClr>
                </a:solidFill>
              </a:rPr>
              <a:t>Формирование самосознания и адекватной самооценки;</a:t>
            </a:r>
          </a:p>
          <a:p>
            <a:r>
              <a:rPr lang="ru-RU" sz="2000" dirty="0" smtClean="0">
                <a:solidFill>
                  <a:schemeClr val="accent5">
                    <a:lumMod val="50000"/>
                  </a:schemeClr>
                </a:solidFill>
              </a:rPr>
              <a:t>Приобретение </a:t>
            </a:r>
            <a:r>
              <a:rPr lang="ru-RU" sz="2000" dirty="0">
                <a:solidFill>
                  <a:schemeClr val="accent5">
                    <a:lumMod val="50000"/>
                  </a:schemeClr>
                </a:solidFill>
              </a:rPr>
              <a:t>педагогами опыта самостоятельного выбора </a:t>
            </a:r>
            <a:r>
              <a:rPr lang="ru-RU" sz="2000" dirty="0" err="1">
                <a:solidFill>
                  <a:schemeClr val="accent5">
                    <a:lumMod val="50000"/>
                  </a:schemeClr>
                </a:solidFill>
              </a:rPr>
              <a:t>исследовательско</a:t>
            </a:r>
            <a:r>
              <a:rPr lang="ru-RU" sz="2000" dirty="0">
                <a:solidFill>
                  <a:schemeClr val="accent5">
                    <a:lumMod val="50000"/>
                  </a:schemeClr>
                </a:solidFill>
              </a:rPr>
              <a:t>-творческой деятельности, оценки и самооценки полученных </a:t>
            </a:r>
            <a:r>
              <a:rPr lang="ru-RU" sz="2000" dirty="0" smtClean="0">
                <a:solidFill>
                  <a:schemeClr val="accent5">
                    <a:lumMod val="50000"/>
                  </a:schemeClr>
                </a:solidFill>
              </a:rPr>
              <a:t>результатов</a:t>
            </a: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2319" y="5024868"/>
            <a:ext cx="1635602" cy="1472042"/>
          </a:xfrm>
          <a:prstGeom prst="rect">
            <a:avLst/>
          </a:prstGeom>
        </p:spPr>
      </p:pic>
    </p:spTree>
    <p:extLst>
      <p:ext uri="{BB962C8B-B14F-4D97-AF65-F5344CB8AC3E}">
        <p14:creationId xmlns:p14="http://schemas.microsoft.com/office/powerpoint/2010/main" val="10594799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8697" t="7021" r="8336" b="6809"/>
          <a:stretch/>
        </p:blipFill>
        <p:spPr>
          <a:xfrm rot="5400000">
            <a:off x="1157647" y="-1183770"/>
            <a:ext cx="6858001" cy="9173295"/>
          </a:xfrm>
          <a:prstGeom prst="rect">
            <a:avLst/>
          </a:prstGeom>
        </p:spPr>
      </p:pic>
      <p:sp>
        <p:nvSpPr>
          <p:cNvPr id="4" name="Заголовок 3"/>
          <p:cNvSpPr>
            <a:spLocks noGrp="1"/>
          </p:cNvSpPr>
          <p:nvPr>
            <p:ph type="title"/>
          </p:nvPr>
        </p:nvSpPr>
        <p:spPr>
          <a:xfrm>
            <a:off x="336884" y="1947478"/>
            <a:ext cx="5524901" cy="1325563"/>
          </a:xfrm>
        </p:spPr>
        <p:txBody>
          <a:bodyPr>
            <a:noAutofit/>
          </a:bodyPr>
          <a:lstStyle/>
          <a:p>
            <a:pPr algn="just"/>
            <a:r>
              <a:rPr lang="ru-RU" sz="2200" dirty="0">
                <a:solidFill>
                  <a:schemeClr val="accent5">
                    <a:lumMod val="50000"/>
                  </a:schemeClr>
                </a:solidFill>
                <a:latin typeface="Times New Roman" panose="02020603050405020304" pitchFamily="18" charset="0"/>
                <a:cs typeface="Times New Roman" panose="02020603050405020304" pitchFamily="18" charset="0"/>
              </a:rPr>
              <a:t>Название "</a:t>
            </a:r>
            <a:r>
              <a:rPr lang="ru-RU" sz="2200" dirty="0" err="1">
                <a:solidFill>
                  <a:schemeClr val="accent5">
                    <a:lumMod val="50000"/>
                  </a:schemeClr>
                </a:solidFill>
                <a:latin typeface="Times New Roman" panose="02020603050405020304" pitchFamily="18" charset="0"/>
                <a:cs typeface="Times New Roman" panose="02020603050405020304" pitchFamily="18" charset="0"/>
              </a:rPr>
              <a:t>кроссенс</a:t>
            </a:r>
            <a:r>
              <a:rPr lang="ru-RU" sz="2200" dirty="0">
                <a:solidFill>
                  <a:schemeClr val="accent5">
                    <a:lumMod val="50000"/>
                  </a:schemeClr>
                </a:solidFill>
                <a:latin typeface="Times New Roman" panose="02020603050405020304" pitchFamily="18" charset="0"/>
                <a:cs typeface="Times New Roman" panose="02020603050405020304" pitchFamily="18" charset="0"/>
              </a:rPr>
              <a:t>" означает  "пересечение смыслов" и придумано по аналогии с словом "кроссворд",  которое в переводе с английского означает "пересечение слов". Идея этого уникального задания принадлежит Сергею Федину и Владимиру Бусленко. Для разгадки </a:t>
            </a:r>
            <a:r>
              <a:rPr lang="ru-RU" sz="2200" dirty="0" err="1">
                <a:solidFill>
                  <a:schemeClr val="accent5">
                    <a:lumMod val="50000"/>
                  </a:schemeClr>
                </a:solidFill>
                <a:latin typeface="Times New Roman" panose="02020603050405020304" pitchFamily="18" charset="0"/>
                <a:cs typeface="Times New Roman" panose="02020603050405020304" pitchFamily="18" charset="0"/>
              </a:rPr>
              <a:t>кроссенса</a:t>
            </a:r>
            <a:r>
              <a:rPr lang="ru-RU" sz="2200" dirty="0">
                <a:solidFill>
                  <a:schemeClr val="accent5">
                    <a:lumMod val="50000"/>
                  </a:schemeClr>
                </a:solidFill>
                <a:latin typeface="Times New Roman" panose="02020603050405020304" pitchFamily="18" charset="0"/>
                <a:cs typeface="Times New Roman" panose="02020603050405020304" pitchFamily="18" charset="0"/>
              </a:rPr>
              <a:t>, составленного из девяти картинок, надо найти цепь ассоциаций между двумя соседними картинками. При этом можно искать не только по каким-либо "внутренним" свойствам объектов, но и порой и по "внешним" (скажем, по сходному звучанию слов). </a:t>
            </a:r>
          </a:p>
        </p:txBody>
      </p:sp>
      <p:sp>
        <p:nvSpPr>
          <p:cNvPr id="5" name="TextBox 3"/>
          <p:cNvSpPr txBox="1"/>
          <p:nvPr/>
        </p:nvSpPr>
        <p:spPr>
          <a:xfrm>
            <a:off x="2647999" y="4821461"/>
            <a:ext cx="912622" cy="338554"/>
          </a:xfrm>
          <a:prstGeom prst="rect">
            <a:avLst/>
          </a:prstGeom>
          <a:noFill/>
          <a:ln w="19050">
            <a:solidFill>
              <a:schemeClr val="accent1"/>
            </a:solidFill>
          </a:ln>
        </p:spPr>
        <p:txBody>
          <a:bodyPr wrap="non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b="1" dirty="0" smtClean="0">
                <a:solidFill>
                  <a:schemeClr val="accent5">
                    <a:lumMod val="50000"/>
                  </a:schemeClr>
                </a:solidFill>
                <a:latin typeface="Times New Roman" pitchFamily="18" charset="0"/>
                <a:cs typeface="Times New Roman" pitchFamily="18" charset="0"/>
              </a:rPr>
              <a:t>Авторы</a:t>
            </a:r>
            <a:endParaRPr lang="ru-RU" sz="1600" b="1" dirty="0">
              <a:solidFill>
                <a:schemeClr val="accent5">
                  <a:lumMod val="50000"/>
                </a:schemeClr>
              </a:solidFill>
              <a:latin typeface="Times New Roman" pitchFamily="18" charset="0"/>
              <a:cs typeface="Times New Roman" pitchFamily="18" charset="0"/>
            </a:endParaRPr>
          </a:p>
        </p:txBody>
      </p:sp>
      <p:sp>
        <p:nvSpPr>
          <p:cNvPr id="6" name="Прямоугольник 5"/>
          <p:cNvSpPr/>
          <p:nvPr/>
        </p:nvSpPr>
        <p:spPr>
          <a:xfrm>
            <a:off x="3133605" y="5546759"/>
            <a:ext cx="2641553" cy="830997"/>
          </a:xfrm>
          <a:prstGeom prst="rect">
            <a:avLst/>
          </a:prstGeom>
          <a:ln w="19050">
            <a:solidFill>
              <a:schemeClr val="accent1"/>
            </a:solidFill>
          </a:ln>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u-RU" sz="1600" b="1" dirty="0" smtClean="0">
                <a:solidFill>
                  <a:schemeClr val="accent5">
                    <a:lumMod val="50000"/>
                  </a:schemeClr>
                </a:solidFill>
                <a:latin typeface="Times New Roman" pitchFamily="18" charset="0"/>
                <a:cs typeface="Times New Roman" pitchFamily="18" charset="0"/>
              </a:rPr>
              <a:t>писатель, </a:t>
            </a:r>
          </a:p>
          <a:p>
            <a:pPr algn="ctr"/>
            <a:r>
              <a:rPr lang="ru-RU" sz="1600" b="1" dirty="0" smtClean="0">
                <a:solidFill>
                  <a:schemeClr val="accent5">
                    <a:lumMod val="50000"/>
                  </a:schemeClr>
                </a:solidFill>
                <a:latin typeface="Times New Roman" pitchFamily="18" charset="0"/>
                <a:cs typeface="Times New Roman" pitchFamily="18" charset="0"/>
              </a:rPr>
              <a:t>педагог и математик</a:t>
            </a:r>
          </a:p>
          <a:p>
            <a:pPr algn="ctr"/>
            <a:r>
              <a:rPr lang="ru-RU" sz="1600" b="1" dirty="0" smtClean="0">
                <a:solidFill>
                  <a:schemeClr val="accent5">
                    <a:lumMod val="50000"/>
                  </a:schemeClr>
                </a:solidFill>
                <a:latin typeface="Times New Roman" pitchFamily="18" charset="0"/>
                <a:cs typeface="Times New Roman" pitchFamily="18" charset="0"/>
              </a:rPr>
              <a:t> Сергей Федин </a:t>
            </a:r>
          </a:p>
        </p:txBody>
      </p:sp>
      <p:sp>
        <p:nvSpPr>
          <p:cNvPr id="7" name="Прямоугольник 6"/>
          <p:cNvSpPr/>
          <p:nvPr/>
        </p:nvSpPr>
        <p:spPr>
          <a:xfrm>
            <a:off x="524433" y="5546760"/>
            <a:ext cx="2609172" cy="830997"/>
          </a:xfrm>
          <a:prstGeom prst="rect">
            <a:avLst/>
          </a:prstGeom>
          <a:ln w="19050">
            <a:solidFill>
              <a:schemeClr val="accent1"/>
            </a:solidFill>
          </a:ln>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u-RU" sz="1600" b="1" dirty="0" smtClean="0">
                <a:solidFill>
                  <a:schemeClr val="accent5">
                    <a:lumMod val="50000"/>
                  </a:schemeClr>
                </a:solidFill>
                <a:latin typeface="Times New Roman" pitchFamily="18" charset="0"/>
                <a:cs typeface="Times New Roman" pitchFamily="18" charset="0"/>
              </a:rPr>
              <a:t>доктор технических наук, </a:t>
            </a:r>
          </a:p>
          <a:p>
            <a:pPr algn="ctr"/>
            <a:r>
              <a:rPr lang="ru-RU" sz="1600" b="1" dirty="0" smtClean="0">
                <a:solidFill>
                  <a:schemeClr val="accent5">
                    <a:lumMod val="50000"/>
                  </a:schemeClr>
                </a:solidFill>
                <a:latin typeface="Times New Roman" pitchFamily="18" charset="0"/>
                <a:cs typeface="Times New Roman" pitchFamily="18" charset="0"/>
              </a:rPr>
              <a:t>художник и философ </a:t>
            </a:r>
          </a:p>
          <a:p>
            <a:pPr algn="ctr"/>
            <a:r>
              <a:rPr lang="ru-RU" sz="1600" b="1" dirty="0" smtClean="0">
                <a:solidFill>
                  <a:schemeClr val="accent5">
                    <a:lumMod val="50000"/>
                  </a:schemeClr>
                </a:solidFill>
                <a:latin typeface="Times New Roman" pitchFamily="18" charset="0"/>
                <a:cs typeface="Times New Roman" pitchFamily="18" charset="0"/>
              </a:rPr>
              <a:t>Владимир </a:t>
            </a:r>
            <a:r>
              <a:rPr lang="ru-RU" sz="1600" b="1" dirty="0" err="1" smtClean="0">
                <a:solidFill>
                  <a:schemeClr val="accent5">
                    <a:lumMod val="50000"/>
                  </a:schemeClr>
                </a:solidFill>
                <a:latin typeface="Times New Roman" pitchFamily="18" charset="0"/>
                <a:cs typeface="Times New Roman" pitchFamily="18" charset="0"/>
              </a:rPr>
              <a:t>Бусленко</a:t>
            </a:r>
            <a:r>
              <a:rPr lang="ru-RU" sz="1600" b="1" dirty="0" smtClean="0">
                <a:solidFill>
                  <a:schemeClr val="accent5">
                    <a:lumMod val="50000"/>
                  </a:schemeClr>
                </a:solidFill>
                <a:latin typeface="Times New Roman" pitchFamily="18" charset="0"/>
                <a:cs typeface="Times New Roman" pitchFamily="18" charset="0"/>
              </a:rPr>
              <a:t>.</a:t>
            </a:r>
            <a:endParaRPr lang="ru-RU" sz="1600" b="1" dirty="0">
              <a:solidFill>
                <a:schemeClr val="accent5">
                  <a:lumMod val="50000"/>
                </a:schemeClr>
              </a:solidFill>
              <a:latin typeface="Times New Roman" pitchFamily="18" charset="0"/>
              <a:cs typeface="Times New Roman" pitchFamily="18" charset="0"/>
            </a:endParaRPr>
          </a:p>
        </p:txBody>
      </p:sp>
      <p:cxnSp>
        <p:nvCxnSpPr>
          <p:cNvPr id="8" name="Прямая со стрелкой 7"/>
          <p:cNvCxnSpPr>
            <a:stCxn id="5" idx="2"/>
          </p:cNvCxnSpPr>
          <p:nvPr/>
        </p:nvCxnSpPr>
        <p:spPr>
          <a:xfrm flipH="1">
            <a:off x="2408494" y="5160015"/>
            <a:ext cx="695816" cy="309518"/>
          </a:xfrm>
          <a:prstGeom prst="straightConnector1">
            <a:avLst/>
          </a:prstGeom>
          <a:ln w="1905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p:cNvCxnSpPr/>
          <p:nvPr/>
        </p:nvCxnSpPr>
        <p:spPr>
          <a:xfrm>
            <a:off x="3133605" y="5160015"/>
            <a:ext cx="695816" cy="309518"/>
          </a:xfrm>
          <a:prstGeom prst="straightConnector1">
            <a:avLst/>
          </a:prstGeom>
          <a:ln w="19050">
            <a:solidFill>
              <a:schemeClr val="accent1"/>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5402" y="619099"/>
            <a:ext cx="2783968" cy="280749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Рисунок 11"/>
          <p:cNvPicPr>
            <a:picLocks noChangeAspect="1"/>
          </p:cNvPicPr>
          <p:nvPr/>
        </p:nvPicPr>
        <p:blipFill>
          <a:blip r:embed="rId4"/>
          <a:stretch>
            <a:fillRect/>
          </a:stretch>
        </p:blipFill>
        <p:spPr>
          <a:xfrm rot="20995017">
            <a:off x="6174209" y="4033582"/>
            <a:ext cx="2306352" cy="1729764"/>
          </a:xfrm>
          <a:prstGeom prst="rect">
            <a:avLst/>
          </a:prstGeom>
          <a:solidFill>
            <a:srgbClr val="FFFFFF">
              <a:shade val="85000"/>
            </a:srgbClr>
          </a:solidFill>
          <a:ln w="31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Рисунок 1"/>
          <p:cNvPicPr>
            <a:picLocks noChangeAspect="1"/>
          </p:cNvPicPr>
          <p:nvPr/>
        </p:nvPicPr>
        <p:blipFill rotWithShape="1">
          <a:blip r:embed="rId5" cstate="print">
            <a:extLst>
              <a:ext uri="{28A0092B-C50C-407E-A947-70E740481C1C}">
                <a14:useLocalDpi xmlns:a14="http://schemas.microsoft.com/office/drawing/2010/main" val="0"/>
              </a:ext>
            </a:extLst>
          </a:blip>
          <a:srcRect l="50000" t="27930" r="10140" b="41754"/>
          <a:stretch/>
        </p:blipFill>
        <p:spPr>
          <a:xfrm rot="20958002">
            <a:off x="8016241" y="3728665"/>
            <a:ext cx="405240" cy="308211"/>
          </a:xfrm>
          <a:prstGeom prst="rect">
            <a:avLst/>
          </a:prstGeom>
        </p:spPr>
      </p:pic>
    </p:spTree>
    <p:extLst>
      <p:ext uri="{BB962C8B-B14F-4D97-AF65-F5344CB8AC3E}">
        <p14:creationId xmlns:p14="http://schemas.microsoft.com/office/powerpoint/2010/main" val="27864308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8697" t="7021" r="8336" b="6809"/>
          <a:stretch/>
        </p:blipFill>
        <p:spPr>
          <a:xfrm rot="5400000">
            <a:off x="1157647" y="-1157647"/>
            <a:ext cx="6858001" cy="9173295"/>
          </a:xfrm>
          <a:prstGeom prst="rect">
            <a:avLst/>
          </a:prstGeom>
        </p:spPr>
      </p:pic>
      <p:sp>
        <p:nvSpPr>
          <p:cNvPr id="2" name="Заголовок 1"/>
          <p:cNvSpPr>
            <a:spLocks noGrp="1"/>
          </p:cNvSpPr>
          <p:nvPr>
            <p:ph type="title"/>
          </p:nvPr>
        </p:nvSpPr>
        <p:spPr>
          <a:xfrm>
            <a:off x="813543" y="1219791"/>
            <a:ext cx="7743315" cy="1325563"/>
          </a:xfrm>
        </p:spPr>
        <p:txBody>
          <a:bodyPr>
            <a:noAutofit/>
          </a:bodyPr>
          <a:lstStyle/>
          <a:p>
            <a:r>
              <a:rPr lang="ru-RU" sz="4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n-lt"/>
              </a:rPr>
              <a:t>Применение </a:t>
            </a:r>
            <a:r>
              <a:rPr lang="ru-RU" sz="40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n-lt"/>
              </a:rPr>
              <a:t>кроссенса</a:t>
            </a:r>
            <a:r>
              <a:rPr lang="ru-RU" sz="4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n-lt"/>
              </a:rPr>
              <a:t> на уроке</a:t>
            </a:r>
            <a:r>
              <a:rPr lang="ru-RU" sz="40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n-lt"/>
              </a:rPr>
              <a:t>:</a:t>
            </a:r>
            <a:br>
              <a:rPr lang="ru-RU" sz="40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n-lt"/>
              </a:rPr>
            </a:br>
            <a:r>
              <a:rPr lang="ru-RU" sz="2400" dirty="0" smtClean="0">
                <a:solidFill>
                  <a:schemeClr val="accent5">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r>
            <a:br>
              <a:rPr lang="ru-RU" sz="2400" dirty="0" smtClean="0">
                <a:solidFill>
                  <a:schemeClr val="accent5">
                    <a:lumMod val="50000"/>
                  </a:schemeClr>
                </a:solidFill>
                <a:latin typeface="Times New Roman" panose="02020603050405020304" pitchFamily="18" charset="0"/>
                <a:cs typeface="Times New Roman" panose="02020603050405020304" pitchFamily="18" charset="0"/>
                <a:sym typeface="Wingdings" panose="05000000000000000000" pitchFamily="2" charset="2"/>
              </a:rPr>
            </a:br>
            <a:r>
              <a:rPr lang="ru-RU" sz="2400" dirty="0" smtClean="0">
                <a:solidFill>
                  <a:schemeClr val="accent5">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ru-RU" sz="2400" dirty="0" smtClean="0">
                <a:solidFill>
                  <a:schemeClr val="accent5">
                    <a:lumMod val="50000"/>
                  </a:schemeClr>
                </a:solidFill>
                <a:latin typeface="Times New Roman" panose="02020603050405020304" pitchFamily="18" charset="0"/>
                <a:cs typeface="Times New Roman" panose="02020603050405020304" pitchFamily="18" charset="0"/>
              </a:rPr>
              <a:t>при </a:t>
            </a:r>
            <a:r>
              <a:rPr lang="ru-RU" sz="2400" dirty="0">
                <a:solidFill>
                  <a:schemeClr val="accent5">
                    <a:lumMod val="50000"/>
                  </a:schemeClr>
                </a:solidFill>
                <a:latin typeface="Times New Roman" panose="02020603050405020304" pitchFamily="18" charset="0"/>
                <a:cs typeface="Times New Roman" panose="02020603050405020304" pitchFamily="18" charset="0"/>
              </a:rPr>
              <a:t>изучении нового материала: </a:t>
            </a:r>
            <a:r>
              <a:rPr lang="ru-RU" sz="2400" dirty="0" smtClean="0">
                <a:solidFill>
                  <a:schemeClr val="accent5">
                    <a:lumMod val="50000"/>
                  </a:schemeClr>
                </a:solidFill>
                <a:latin typeface="Times New Roman" panose="02020603050405020304" pitchFamily="18" charset="0"/>
                <a:cs typeface="Times New Roman" panose="02020603050405020304" pitchFamily="18" charset="0"/>
              </a:rPr>
              <a:t/>
            </a:r>
            <a:br>
              <a:rPr lang="ru-RU" sz="2400" dirty="0" smtClean="0">
                <a:solidFill>
                  <a:schemeClr val="accent5">
                    <a:lumMod val="50000"/>
                  </a:schemeClr>
                </a:solidFill>
                <a:latin typeface="Times New Roman" panose="02020603050405020304" pitchFamily="18" charset="0"/>
                <a:cs typeface="Times New Roman" panose="02020603050405020304" pitchFamily="18" charset="0"/>
              </a:rPr>
            </a:br>
            <a:r>
              <a:rPr lang="ru-RU" sz="2400" dirty="0">
                <a:solidFill>
                  <a:schemeClr val="accent5">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ru-RU" sz="2400" dirty="0" smtClean="0">
                <a:solidFill>
                  <a:schemeClr val="accent5">
                    <a:lumMod val="50000"/>
                  </a:schemeClr>
                </a:solidFill>
                <a:latin typeface="Times New Roman" panose="02020603050405020304" pitchFamily="18" charset="0"/>
                <a:cs typeface="Times New Roman" panose="02020603050405020304" pitchFamily="18" charset="0"/>
              </a:rPr>
              <a:t>выведение  </a:t>
            </a:r>
            <a:r>
              <a:rPr lang="ru-RU" sz="2400" dirty="0">
                <a:solidFill>
                  <a:schemeClr val="accent5">
                    <a:lumMod val="50000"/>
                  </a:schemeClr>
                </a:solidFill>
                <a:latin typeface="Times New Roman" panose="02020603050405020304" pitchFamily="18" charset="0"/>
                <a:cs typeface="Times New Roman" panose="02020603050405020304" pitchFamily="18" charset="0"/>
              </a:rPr>
              <a:t>темы урока; </a:t>
            </a:r>
            <a:r>
              <a:rPr lang="ru-RU" sz="2400" dirty="0" smtClean="0">
                <a:solidFill>
                  <a:schemeClr val="accent5">
                    <a:lumMod val="50000"/>
                  </a:schemeClr>
                </a:solidFill>
                <a:latin typeface="Times New Roman" panose="02020603050405020304" pitchFamily="18" charset="0"/>
                <a:cs typeface="Times New Roman" panose="02020603050405020304" pitchFamily="18" charset="0"/>
              </a:rPr>
              <a:t/>
            </a:r>
            <a:br>
              <a:rPr lang="ru-RU" sz="2400" dirty="0" smtClean="0">
                <a:solidFill>
                  <a:schemeClr val="accent5">
                    <a:lumMod val="50000"/>
                  </a:schemeClr>
                </a:solidFill>
                <a:latin typeface="Times New Roman" panose="02020603050405020304" pitchFamily="18" charset="0"/>
                <a:cs typeface="Times New Roman" panose="02020603050405020304" pitchFamily="18" charset="0"/>
              </a:rPr>
            </a:br>
            <a:r>
              <a:rPr lang="ru-RU" sz="2400" dirty="0">
                <a:solidFill>
                  <a:schemeClr val="accent5">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ru-RU" sz="2400" dirty="0" smtClean="0">
                <a:solidFill>
                  <a:schemeClr val="accent5">
                    <a:lumMod val="50000"/>
                  </a:schemeClr>
                </a:solidFill>
                <a:latin typeface="Times New Roman" panose="02020603050405020304" pitchFamily="18" charset="0"/>
                <a:cs typeface="Times New Roman" panose="02020603050405020304" pitchFamily="18" charset="0"/>
              </a:rPr>
              <a:t>установка </a:t>
            </a:r>
            <a:r>
              <a:rPr lang="ru-RU" sz="2400" dirty="0">
                <a:solidFill>
                  <a:schemeClr val="accent5">
                    <a:lumMod val="50000"/>
                  </a:schemeClr>
                </a:solidFill>
                <a:latin typeface="Times New Roman" panose="02020603050405020304" pitchFamily="18" charset="0"/>
                <a:cs typeface="Times New Roman" panose="02020603050405020304" pitchFamily="18" charset="0"/>
              </a:rPr>
              <a:t>проблемной ситуации;</a:t>
            </a:r>
            <a:br>
              <a:rPr lang="ru-RU" sz="2400" dirty="0">
                <a:solidFill>
                  <a:schemeClr val="accent5">
                    <a:lumMod val="50000"/>
                  </a:schemeClr>
                </a:solidFill>
                <a:latin typeface="Times New Roman" panose="02020603050405020304" pitchFamily="18" charset="0"/>
                <a:cs typeface="Times New Roman" panose="02020603050405020304" pitchFamily="18" charset="0"/>
              </a:rPr>
            </a:br>
            <a:r>
              <a:rPr lang="ru-RU" sz="2400" dirty="0">
                <a:solidFill>
                  <a:schemeClr val="accent5">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ru-RU" sz="2400" dirty="0" smtClean="0">
                <a:solidFill>
                  <a:schemeClr val="accent5">
                    <a:lumMod val="50000"/>
                  </a:schemeClr>
                </a:solidFill>
                <a:latin typeface="Times New Roman" panose="02020603050405020304" pitchFamily="18" charset="0"/>
                <a:cs typeface="Times New Roman" panose="02020603050405020304" pitchFamily="18" charset="0"/>
              </a:rPr>
              <a:t>при </a:t>
            </a:r>
            <a:r>
              <a:rPr lang="ru-RU" sz="2400" dirty="0">
                <a:solidFill>
                  <a:schemeClr val="accent5">
                    <a:lumMod val="50000"/>
                  </a:schemeClr>
                </a:solidFill>
                <a:latin typeface="Times New Roman" panose="02020603050405020304" pitchFamily="18" charset="0"/>
                <a:cs typeface="Times New Roman" panose="02020603050405020304" pitchFamily="18" charset="0"/>
              </a:rPr>
              <a:t>закреплении и обобщении изученного </a:t>
            </a:r>
            <a:r>
              <a:rPr lang="ru-RU" sz="2400" dirty="0" smtClean="0">
                <a:solidFill>
                  <a:schemeClr val="accent5">
                    <a:lumMod val="50000"/>
                  </a:schemeClr>
                </a:solidFill>
                <a:latin typeface="Times New Roman" panose="02020603050405020304" pitchFamily="18" charset="0"/>
                <a:cs typeface="Times New Roman" panose="02020603050405020304" pitchFamily="18" charset="0"/>
              </a:rPr>
              <a:t>  материала</a:t>
            </a:r>
            <a:r>
              <a:rPr lang="ru-RU" sz="2400" dirty="0">
                <a:solidFill>
                  <a:schemeClr val="accent5">
                    <a:lumMod val="50000"/>
                  </a:schemeClr>
                </a:solidFill>
                <a:latin typeface="Times New Roman" panose="02020603050405020304" pitchFamily="18" charset="0"/>
                <a:cs typeface="Times New Roman" panose="02020603050405020304" pitchFamily="18" charset="0"/>
              </a:rPr>
              <a:t>;</a:t>
            </a:r>
            <a:br>
              <a:rPr lang="ru-RU" sz="2400" dirty="0">
                <a:solidFill>
                  <a:schemeClr val="accent5">
                    <a:lumMod val="50000"/>
                  </a:schemeClr>
                </a:solidFill>
                <a:latin typeface="Times New Roman" panose="02020603050405020304" pitchFamily="18" charset="0"/>
                <a:cs typeface="Times New Roman" panose="02020603050405020304" pitchFamily="18" charset="0"/>
              </a:rPr>
            </a:br>
            <a:r>
              <a:rPr lang="ru-RU" sz="2400" dirty="0">
                <a:solidFill>
                  <a:schemeClr val="accent5">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ru-RU" sz="2400" dirty="0" smtClean="0">
                <a:solidFill>
                  <a:schemeClr val="accent5">
                    <a:lumMod val="50000"/>
                  </a:schemeClr>
                </a:solidFill>
                <a:latin typeface="Times New Roman" panose="02020603050405020304" pitchFamily="18" charset="0"/>
                <a:cs typeface="Times New Roman" panose="02020603050405020304" pitchFamily="18" charset="0"/>
              </a:rPr>
              <a:t>творческое </a:t>
            </a:r>
            <a:r>
              <a:rPr lang="ru-RU" sz="2400" dirty="0">
                <a:solidFill>
                  <a:schemeClr val="accent5">
                    <a:lumMod val="50000"/>
                  </a:schemeClr>
                </a:solidFill>
                <a:latin typeface="Times New Roman" panose="02020603050405020304" pitchFamily="18" charset="0"/>
                <a:cs typeface="Times New Roman" panose="02020603050405020304" pitchFamily="18" charset="0"/>
              </a:rPr>
              <a:t>домашнее задание.</a:t>
            </a:r>
            <a:br>
              <a:rPr lang="ru-RU" sz="2400" dirty="0">
                <a:solidFill>
                  <a:schemeClr val="accent5">
                    <a:lumMod val="50000"/>
                  </a:schemeClr>
                </a:solidFill>
                <a:latin typeface="Times New Roman" panose="02020603050405020304" pitchFamily="18" charset="0"/>
                <a:cs typeface="Times New Roman" panose="02020603050405020304" pitchFamily="18" charset="0"/>
              </a:rPr>
            </a:br>
            <a:r>
              <a:rPr lang="ru-RU" sz="2400" dirty="0">
                <a:solidFill>
                  <a:schemeClr val="accent5">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ru-RU" sz="2400" dirty="0" smtClean="0">
                <a:solidFill>
                  <a:schemeClr val="accent5">
                    <a:lumMod val="50000"/>
                  </a:schemeClr>
                </a:solidFill>
                <a:latin typeface="Times New Roman" panose="02020603050405020304" pitchFamily="18" charset="0"/>
                <a:cs typeface="Times New Roman" panose="02020603050405020304" pitchFamily="18" charset="0"/>
              </a:rPr>
              <a:t>способ </a:t>
            </a:r>
            <a:r>
              <a:rPr lang="ru-RU" sz="2400" dirty="0">
                <a:solidFill>
                  <a:schemeClr val="accent5">
                    <a:lumMod val="50000"/>
                  </a:schemeClr>
                </a:solidFill>
                <a:latin typeface="Times New Roman" panose="02020603050405020304" pitchFamily="18" charset="0"/>
                <a:cs typeface="Times New Roman" panose="02020603050405020304" pitchFamily="18" charset="0"/>
              </a:rPr>
              <a:t>организации групповой работы </a:t>
            </a:r>
          </a:p>
        </p:txBody>
      </p:sp>
      <p:sp>
        <p:nvSpPr>
          <p:cNvPr id="3" name="Прямоугольник 2"/>
          <p:cNvSpPr/>
          <p:nvPr/>
        </p:nvSpPr>
        <p:spPr>
          <a:xfrm>
            <a:off x="288967" y="4323407"/>
            <a:ext cx="8595360" cy="1938992"/>
          </a:xfrm>
          <a:prstGeom prst="rect">
            <a:avLst/>
          </a:prstGeom>
        </p:spPr>
        <p:txBody>
          <a:bodyPr wrap="square">
            <a:spAutoFit/>
          </a:bodyPr>
          <a:lstStyle/>
          <a:p>
            <a:pPr algn="just"/>
            <a:r>
              <a:rPr lang="ru-RU" sz="2000" b="1" dirty="0" smtClean="0">
                <a:solidFill>
                  <a:schemeClr val="accent5">
                    <a:lumMod val="50000"/>
                  </a:schemeClr>
                </a:solidFill>
                <a:effectLst/>
                <a:latin typeface="Times New Roman" panose="02020603050405020304" pitchFamily="18" charset="0"/>
              </a:rPr>
              <a:t>Основной смысл создания </a:t>
            </a:r>
            <a:r>
              <a:rPr lang="ru-RU" sz="2000" b="1" dirty="0" err="1" smtClean="0">
                <a:solidFill>
                  <a:schemeClr val="accent5">
                    <a:lumMod val="50000"/>
                  </a:schemeClr>
                </a:solidFill>
                <a:effectLst/>
                <a:latin typeface="Times New Roman" panose="02020603050405020304" pitchFamily="18" charset="0"/>
              </a:rPr>
              <a:t>кроссенса</a:t>
            </a:r>
            <a:r>
              <a:rPr lang="ru-RU" sz="2000" dirty="0" smtClean="0">
                <a:solidFill>
                  <a:schemeClr val="accent5">
                    <a:lumMod val="50000"/>
                  </a:schemeClr>
                </a:solidFill>
                <a:effectLst/>
                <a:latin typeface="Times New Roman" panose="02020603050405020304" pitchFamily="18" charset="0"/>
              </a:rPr>
              <a:t> – это загадка, головоломка, ребус, задание, которое предназначено для определённой аудитории. Именно в этом качестве оно интересно нам, педагогам. В первую очередь, как нетрадиционная форма проверки знаний по предмету. Когда образы на изображениях просты и логичны, для разгадки </a:t>
            </a:r>
            <a:r>
              <a:rPr lang="ru-RU" sz="2000" dirty="0" err="1" smtClean="0">
                <a:solidFill>
                  <a:schemeClr val="accent5">
                    <a:lumMod val="50000"/>
                  </a:schemeClr>
                </a:solidFill>
                <a:effectLst/>
                <a:latin typeface="Times New Roman" panose="02020603050405020304" pitchFamily="18" charset="0"/>
              </a:rPr>
              <a:t>кроссенса</a:t>
            </a:r>
            <a:r>
              <a:rPr lang="ru-RU" sz="2000" dirty="0" smtClean="0">
                <a:solidFill>
                  <a:schemeClr val="accent5">
                    <a:lumMod val="50000"/>
                  </a:schemeClr>
                </a:solidFill>
                <a:effectLst/>
                <a:latin typeface="Times New Roman" panose="02020603050405020304" pitchFamily="18" charset="0"/>
              </a:rPr>
              <a:t> нужно лишь знание фактов. В этом случае правильный ответ один и тематика конкретна.</a:t>
            </a:r>
            <a:endParaRPr lang="ru-RU" sz="2000" dirty="0">
              <a:solidFill>
                <a:schemeClr val="accent5">
                  <a:lumMod val="50000"/>
                </a:schemeClr>
              </a:solidFill>
              <a:effectLst/>
            </a:endParaRPr>
          </a:p>
        </p:txBody>
      </p:sp>
      <p:pic>
        <p:nvPicPr>
          <p:cNvPr id="5" name="Рисунок 4"/>
          <p:cNvPicPr>
            <a:picLocks noChangeAspect="1"/>
          </p:cNvPicPr>
          <p:nvPr/>
        </p:nvPicPr>
        <p:blipFill>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3366749" y="3765145"/>
            <a:ext cx="2439796" cy="29777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761306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8697" t="7021" r="8336" b="6809"/>
          <a:stretch/>
        </p:blipFill>
        <p:spPr>
          <a:xfrm rot="16200000" flipH="1">
            <a:off x="1128352" y="-1157647"/>
            <a:ext cx="6858001" cy="9173295"/>
          </a:xfrm>
          <a:prstGeom prst="rect">
            <a:avLst/>
          </a:prstGeom>
        </p:spPr>
      </p:pic>
      <p:sp>
        <p:nvSpPr>
          <p:cNvPr id="2" name="Заголовок 1"/>
          <p:cNvSpPr>
            <a:spLocks noGrp="1"/>
          </p:cNvSpPr>
          <p:nvPr>
            <p:ph type="title"/>
          </p:nvPr>
        </p:nvSpPr>
        <p:spPr>
          <a:xfrm>
            <a:off x="0" y="2476416"/>
            <a:ext cx="8672363" cy="1325563"/>
          </a:xfrm>
        </p:spPr>
        <p:txBody>
          <a:bodyPr>
            <a:noAutofit/>
          </a:bodyPr>
          <a:lstStyle/>
          <a:p>
            <a:pPr marL="453390" indent="-226695">
              <a:spcAft>
                <a:spcPts val="0"/>
              </a:spcAft>
            </a:pPr>
            <a:r>
              <a:rPr lang="ru-RU" sz="2800" b="1" dirty="0" smtClean="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ru-RU"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n-lt"/>
                <a:cs typeface="Times New Roman" panose="02020603050405020304" pitchFamily="18" charset="0"/>
              </a:rPr>
              <a:t>Алгоритм </a:t>
            </a:r>
            <a:r>
              <a:rPr lang="ru-RU"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n-lt"/>
                <a:cs typeface="Times New Roman" panose="02020603050405020304" pitchFamily="18" charset="0"/>
              </a:rPr>
              <a:t>составления </a:t>
            </a:r>
            <a:r>
              <a:rPr lang="ru-RU" sz="36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n-lt"/>
                <a:cs typeface="Times New Roman" panose="02020603050405020304" pitchFamily="18" charset="0"/>
              </a:rPr>
              <a:t>кроссенса</a:t>
            </a:r>
            <a:r>
              <a:rPr lang="ru-RU"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n-lt"/>
                <a:cs typeface="Times New Roman" panose="02020603050405020304" pitchFamily="18" charset="0"/>
              </a:rPr>
              <a:t>:</a:t>
            </a:r>
            <a:r>
              <a:rPr lang="ru-RU" sz="2400" b="1" dirty="0">
                <a:solidFill>
                  <a:schemeClr val="accent5">
                    <a:lumMod val="50000"/>
                  </a:schemeClr>
                </a:solidFill>
                <a:latin typeface="Times New Roman" panose="02020603050405020304" pitchFamily="18" charset="0"/>
                <a:cs typeface="Times New Roman" panose="02020603050405020304" pitchFamily="18" charset="0"/>
              </a:rPr>
              <a:t/>
            </a:r>
            <a:br>
              <a:rPr lang="ru-RU" sz="2400" b="1" dirty="0">
                <a:solidFill>
                  <a:schemeClr val="accent5">
                    <a:lumMod val="50000"/>
                  </a:schemeClr>
                </a:solidFill>
                <a:latin typeface="Times New Roman" panose="02020603050405020304" pitchFamily="18" charset="0"/>
                <a:cs typeface="Times New Roman" panose="02020603050405020304" pitchFamily="18" charset="0"/>
              </a:rPr>
            </a:br>
            <a:r>
              <a:rPr lang="ru-RU" sz="2400" b="1" dirty="0" smtClean="0">
                <a:solidFill>
                  <a:schemeClr val="accent5">
                    <a:lumMod val="50000"/>
                  </a:schemeClr>
                </a:solidFill>
                <a:latin typeface="Times New Roman" panose="02020603050405020304" pitchFamily="18" charset="0"/>
                <a:cs typeface="Times New Roman" panose="02020603050405020304" pitchFamily="18" charset="0"/>
              </a:rPr>
              <a:t/>
            </a:r>
            <a:br>
              <a:rPr lang="ru-RU" sz="2400" b="1" dirty="0" smtClean="0">
                <a:solidFill>
                  <a:schemeClr val="accent5">
                    <a:lumMod val="50000"/>
                  </a:schemeClr>
                </a:solidFill>
                <a:latin typeface="Times New Roman" panose="02020603050405020304" pitchFamily="18" charset="0"/>
                <a:cs typeface="Times New Roman" panose="02020603050405020304" pitchFamily="18" charset="0"/>
              </a:rPr>
            </a:br>
            <a:r>
              <a:rPr lang="ru-RU" sz="2400" dirty="0" smtClean="0">
                <a:solidFill>
                  <a:schemeClr val="accent5">
                    <a:lumMod val="50000"/>
                  </a:schemeClr>
                </a:solidFill>
                <a:latin typeface="Times New Roman" panose="02020603050405020304" pitchFamily="18" charset="0"/>
                <a:cs typeface="Times New Roman" panose="02020603050405020304" pitchFamily="18" charset="0"/>
              </a:rPr>
              <a:t>1</a:t>
            </a:r>
            <a:r>
              <a:rPr lang="ru-RU" sz="2400" dirty="0">
                <a:solidFill>
                  <a:schemeClr val="accent5">
                    <a:lumMod val="50000"/>
                  </a:schemeClr>
                </a:solidFill>
                <a:latin typeface="Times New Roman" panose="02020603050405020304" pitchFamily="18" charset="0"/>
                <a:cs typeface="Times New Roman" panose="02020603050405020304" pitchFamily="18" charset="0"/>
              </a:rPr>
              <a:t>) определить тематику, общую идею;</a:t>
            </a:r>
            <a:br>
              <a:rPr lang="ru-RU" sz="2400" dirty="0">
                <a:solidFill>
                  <a:schemeClr val="accent5">
                    <a:lumMod val="50000"/>
                  </a:schemeClr>
                </a:solidFill>
                <a:latin typeface="Times New Roman" panose="02020603050405020304" pitchFamily="18" charset="0"/>
                <a:cs typeface="Times New Roman" panose="02020603050405020304" pitchFamily="18" charset="0"/>
              </a:rPr>
            </a:br>
            <a:r>
              <a:rPr lang="ru-RU" sz="2400" dirty="0">
                <a:solidFill>
                  <a:schemeClr val="accent5">
                    <a:lumMod val="50000"/>
                  </a:schemeClr>
                </a:solidFill>
                <a:latin typeface="Times New Roman" panose="02020603050405020304" pitchFamily="18" charset="0"/>
                <a:cs typeface="Times New Roman" panose="02020603050405020304" pitchFamily="18" charset="0"/>
              </a:rPr>
              <a:t>2) поиск и подбор изображений, </a:t>
            </a:r>
            <a:r>
              <a:rPr lang="ru-RU" sz="2400" dirty="0" smtClean="0">
                <a:solidFill>
                  <a:schemeClr val="accent5">
                    <a:lumMod val="50000"/>
                  </a:schemeClr>
                </a:solidFill>
                <a:latin typeface="Times New Roman" panose="02020603050405020304" pitchFamily="18" charset="0"/>
                <a:cs typeface="Times New Roman" panose="02020603050405020304" pitchFamily="18" charset="0"/>
              </a:rPr>
              <a:t>иллюстрирующих </a:t>
            </a:r>
            <a:r>
              <a:rPr lang="ru-RU" sz="2400" dirty="0">
                <a:solidFill>
                  <a:schemeClr val="accent5">
                    <a:lumMod val="50000"/>
                  </a:schemeClr>
                </a:solidFill>
                <a:latin typeface="Times New Roman" panose="02020603050405020304" pitchFamily="18" charset="0"/>
                <a:cs typeface="Times New Roman" panose="02020603050405020304" pitchFamily="18" charset="0"/>
              </a:rPr>
              <a:t>элементы;</a:t>
            </a:r>
            <a:br>
              <a:rPr lang="ru-RU" sz="2400" dirty="0">
                <a:solidFill>
                  <a:schemeClr val="accent5">
                    <a:lumMod val="50000"/>
                  </a:schemeClr>
                </a:solidFill>
                <a:latin typeface="Times New Roman" panose="02020603050405020304" pitchFamily="18" charset="0"/>
                <a:cs typeface="Times New Roman" panose="02020603050405020304" pitchFamily="18" charset="0"/>
              </a:rPr>
            </a:br>
            <a:r>
              <a:rPr lang="ru-RU" sz="2400" dirty="0">
                <a:solidFill>
                  <a:schemeClr val="accent5">
                    <a:lumMod val="50000"/>
                  </a:schemeClr>
                </a:solidFill>
                <a:latin typeface="Times New Roman" panose="02020603050405020304" pitchFamily="18" charset="0"/>
                <a:cs typeface="Times New Roman" panose="02020603050405020304" pitchFamily="18" charset="0"/>
              </a:rPr>
              <a:t>3) выделить 9 элементов - изображений, </a:t>
            </a:r>
            <a:r>
              <a:rPr lang="ru-RU" sz="2400" dirty="0" smtClean="0">
                <a:solidFill>
                  <a:schemeClr val="accent5">
                    <a:lumMod val="50000"/>
                  </a:schemeClr>
                </a:solidFill>
                <a:latin typeface="Times New Roman" panose="02020603050405020304" pitchFamily="18" charset="0"/>
                <a:cs typeface="Times New Roman" panose="02020603050405020304" pitchFamily="18" charset="0"/>
              </a:rPr>
              <a:t>имеющих </a:t>
            </a:r>
            <a:r>
              <a:rPr lang="ru-RU" sz="2400" dirty="0">
                <a:solidFill>
                  <a:schemeClr val="accent5">
                    <a:lumMod val="50000"/>
                  </a:schemeClr>
                </a:solidFill>
                <a:latin typeface="Times New Roman" panose="02020603050405020304" pitchFamily="18" charset="0"/>
                <a:cs typeface="Times New Roman" panose="02020603050405020304" pitchFamily="18" charset="0"/>
              </a:rPr>
              <a:t>отношение к идее, теме;</a:t>
            </a:r>
            <a:br>
              <a:rPr lang="ru-RU" sz="2400" dirty="0">
                <a:solidFill>
                  <a:schemeClr val="accent5">
                    <a:lumMod val="50000"/>
                  </a:schemeClr>
                </a:solidFill>
                <a:latin typeface="Times New Roman" panose="02020603050405020304" pitchFamily="18" charset="0"/>
                <a:cs typeface="Times New Roman" panose="02020603050405020304" pitchFamily="18" charset="0"/>
              </a:rPr>
            </a:br>
            <a:r>
              <a:rPr lang="ru-RU" sz="2400" dirty="0">
                <a:solidFill>
                  <a:schemeClr val="accent5">
                    <a:lumMod val="50000"/>
                  </a:schemeClr>
                </a:solidFill>
                <a:latin typeface="Times New Roman" panose="02020603050405020304" pitchFamily="18" charset="0"/>
                <a:cs typeface="Times New Roman" panose="02020603050405020304" pitchFamily="18" charset="0"/>
              </a:rPr>
              <a:t>4) найти связь между элементами, определить последовательность;</a:t>
            </a:r>
            <a:br>
              <a:rPr lang="ru-RU" sz="2400" dirty="0">
                <a:solidFill>
                  <a:schemeClr val="accent5">
                    <a:lumMod val="50000"/>
                  </a:schemeClr>
                </a:solidFill>
                <a:latin typeface="Times New Roman" panose="02020603050405020304" pitchFamily="18" charset="0"/>
                <a:cs typeface="Times New Roman" panose="02020603050405020304" pitchFamily="18" charset="0"/>
              </a:rPr>
            </a:br>
            <a:r>
              <a:rPr lang="ru-RU" sz="2400" dirty="0">
                <a:solidFill>
                  <a:schemeClr val="accent5">
                    <a:lumMod val="50000"/>
                  </a:schemeClr>
                </a:solidFill>
                <a:latin typeface="Times New Roman" panose="02020603050405020304" pitchFamily="18" charset="0"/>
                <a:cs typeface="Times New Roman" panose="02020603050405020304" pitchFamily="18" charset="0"/>
              </a:rPr>
              <a:t>5) сконцентрировать смысл в одном элементе </a:t>
            </a:r>
            <a:r>
              <a:rPr lang="ru-RU" sz="2400" dirty="0" smtClean="0">
                <a:solidFill>
                  <a:schemeClr val="accent5">
                    <a:lumMod val="50000"/>
                  </a:schemeClr>
                </a:solidFill>
                <a:latin typeface="Times New Roman" panose="02020603050405020304" pitchFamily="18" charset="0"/>
                <a:cs typeface="Times New Roman" panose="02020603050405020304" pitchFamily="18" charset="0"/>
              </a:rPr>
              <a:t>(центральный </a:t>
            </a:r>
            <a:r>
              <a:rPr lang="ru-RU" sz="2400" dirty="0">
                <a:solidFill>
                  <a:schemeClr val="accent5">
                    <a:lumMod val="50000"/>
                  </a:schemeClr>
                </a:solidFill>
                <a:latin typeface="Times New Roman" panose="02020603050405020304" pitchFamily="18" charset="0"/>
                <a:cs typeface="Times New Roman" panose="02020603050405020304" pitchFamily="18" charset="0"/>
              </a:rPr>
              <a:t>квадрат);</a:t>
            </a:r>
            <a:br>
              <a:rPr lang="ru-RU" sz="2400" dirty="0">
                <a:solidFill>
                  <a:schemeClr val="accent5">
                    <a:lumMod val="50000"/>
                  </a:schemeClr>
                </a:solidFill>
                <a:latin typeface="Times New Roman" panose="02020603050405020304" pitchFamily="18" charset="0"/>
                <a:cs typeface="Times New Roman" panose="02020603050405020304" pitchFamily="18" charset="0"/>
              </a:rPr>
            </a:br>
            <a:r>
              <a:rPr lang="ru-RU" sz="2400" dirty="0">
                <a:solidFill>
                  <a:schemeClr val="accent5">
                    <a:lumMod val="50000"/>
                  </a:schemeClr>
                </a:solidFill>
                <a:latin typeface="Times New Roman" panose="02020603050405020304" pitchFamily="18" charset="0"/>
                <a:cs typeface="Times New Roman" panose="02020603050405020304" pitchFamily="18" charset="0"/>
              </a:rPr>
              <a:t>6) выделить отличительные черты, особенности каждого </a:t>
            </a:r>
            <a:r>
              <a:rPr lang="ru-RU" sz="2400" dirty="0" smtClean="0">
                <a:solidFill>
                  <a:schemeClr val="accent5">
                    <a:lumMod val="50000"/>
                  </a:schemeClr>
                </a:solidFill>
                <a:latin typeface="Times New Roman" panose="02020603050405020304" pitchFamily="18" charset="0"/>
                <a:cs typeface="Times New Roman" panose="02020603050405020304" pitchFamily="18" charset="0"/>
              </a:rPr>
              <a:t>элемента, заменив прямые образы </a:t>
            </a:r>
            <a:r>
              <a:rPr lang="ru-RU" sz="2400" dirty="0">
                <a:solidFill>
                  <a:schemeClr val="accent5">
                    <a:lumMod val="50000"/>
                  </a:schemeClr>
                </a:solidFill>
                <a:latin typeface="Times New Roman" panose="02020603050405020304" pitchFamily="18" charset="0"/>
                <a:cs typeface="Times New Roman" panose="02020603050405020304" pitchFamily="18" charset="0"/>
              </a:rPr>
              <a:t>и </a:t>
            </a:r>
            <a:r>
              <a:rPr lang="ru-RU" sz="2400" dirty="0" smtClean="0">
                <a:solidFill>
                  <a:schemeClr val="accent5">
                    <a:lumMod val="50000"/>
                  </a:schemeClr>
                </a:solidFill>
                <a:latin typeface="Times New Roman" panose="02020603050405020304" pitchFamily="18" charset="0"/>
                <a:cs typeface="Times New Roman" panose="02020603050405020304" pitchFamily="18" charset="0"/>
              </a:rPr>
              <a:t>ассоциации </a:t>
            </a:r>
            <a:r>
              <a:rPr lang="ru-RU" sz="2400" dirty="0">
                <a:solidFill>
                  <a:schemeClr val="accent5">
                    <a:lumMod val="50000"/>
                  </a:schemeClr>
                </a:solidFill>
                <a:latin typeface="Times New Roman" panose="02020603050405020304" pitchFamily="18" charset="0"/>
                <a:cs typeface="Times New Roman" panose="02020603050405020304" pitchFamily="18" charset="0"/>
              </a:rPr>
              <a:t>косвенными, символическими.</a:t>
            </a:r>
            <a:br>
              <a:rPr lang="ru-RU" sz="2400" dirty="0">
                <a:solidFill>
                  <a:schemeClr val="accent5">
                    <a:lumMod val="50000"/>
                  </a:schemeClr>
                </a:solidFill>
                <a:latin typeface="Times New Roman" panose="02020603050405020304" pitchFamily="18" charset="0"/>
                <a:cs typeface="Times New Roman" panose="02020603050405020304" pitchFamily="18" charset="0"/>
              </a:rPr>
            </a:br>
            <a:r>
              <a:rPr lang="ru-RU" sz="2400" dirty="0" smtClean="0">
                <a:solidFill>
                  <a:schemeClr val="accent5">
                    <a:lumMod val="50000"/>
                  </a:schemeClr>
                </a:solidFill>
                <a:latin typeface="Times New Roman" panose="02020603050405020304" pitchFamily="18" charset="0"/>
                <a:cs typeface="Times New Roman" panose="02020603050405020304" pitchFamily="18" charset="0"/>
              </a:rPr>
              <a:t>7)</a:t>
            </a:r>
            <a:r>
              <a:rPr lang="ru-RU" sz="1000" dirty="0">
                <a:solidFill>
                  <a:schemeClr val="accent5">
                    <a:lumMod val="50000"/>
                  </a:schemeClr>
                </a:solidFill>
                <a:latin typeface="Times New Roman" panose="02020603050405020304" pitchFamily="18" charset="0"/>
                <a:cs typeface="Times New Roman" panose="02020603050405020304" pitchFamily="18" charset="0"/>
              </a:rPr>
              <a:t>      </a:t>
            </a:r>
            <a:r>
              <a:rPr lang="ru-RU" sz="2400" dirty="0" smtClean="0">
                <a:solidFill>
                  <a:schemeClr val="accent5">
                    <a:lumMod val="50000"/>
                  </a:schemeClr>
                </a:solidFill>
                <a:latin typeface="Times New Roman" panose="02020603050405020304" pitchFamily="18" charset="0"/>
                <a:cs typeface="Times New Roman" panose="02020603050405020304" pitchFamily="18" charset="0"/>
              </a:rPr>
              <a:t>построение </a:t>
            </a:r>
            <a:r>
              <a:rPr lang="ru-RU" sz="2400" dirty="0">
                <a:solidFill>
                  <a:schemeClr val="accent5">
                    <a:lumMod val="50000"/>
                  </a:schemeClr>
                </a:solidFill>
                <a:latin typeface="Times New Roman" panose="02020603050405020304" pitchFamily="18" charset="0"/>
                <a:cs typeface="Times New Roman" panose="02020603050405020304" pitchFamily="18" charset="0"/>
              </a:rPr>
              <a:t>ассоциативной связи между образами элементов.</a:t>
            </a:r>
            <a:br>
              <a:rPr lang="ru-RU" sz="2400" dirty="0">
                <a:solidFill>
                  <a:schemeClr val="accent5">
                    <a:lumMod val="50000"/>
                  </a:schemeClr>
                </a:solidFill>
                <a:latin typeface="Times New Roman" panose="02020603050405020304" pitchFamily="18" charset="0"/>
                <a:cs typeface="Times New Roman" panose="02020603050405020304" pitchFamily="18" charset="0"/>
              </a:rPr>
            </a:br>
            <a:endParaRPr lang="ru-RU" sz="2400"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836994" flipH="1">
            <a:off x="7020881" y="4830833"/>
            <a:ext cx="1935565" cy="1908868"/>
          </a:xfrm>
          <a:prstGeom prst="rect">
            <a:avLst/>
          </a:prstGeom>
        </p:spPr>
      </p:pic>
    </p:spTree>
    <p:extLst>
      <p:ext uri="{BB962C8B-B14F-4D97-AF65-F5344CB8AC3E}">
        <p14:creationId xmlns:p14="http://schemas.microsoft.com/office/powerpoint/2010/main" val="38202820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8697" t="7021" r="8336" b="6809"/>
          <a:stretch/>
        </p:blipFill>
        <p:spPr>
          <a:xfrm rot="5400000">
            <a:off x="1157647" y="-1157647"/>
            <a:ext cx="6858001" cy="9173295"/>
          </a:xfrm>
          <a:prstGeom prst="rect">
            <a:avLst/>
          </a:prstGeom>
        </p:spPr>
      </p:pic>
      <p:sp>
        <p:nvSpPr>
          <p:cNvPr id="2" name="Заголовок 1"/>
          <p:cNvSpPr>
            <a:spLocks noGrp="1"/>
          </p:cNvSpPr>
          <p:nvPr>
            <p:ph type="title"/>
          </p:nvPr>
        </p:nvSpPr>
        <p:spPr>
          <a:xfrm>
            <a:off x="468630" y="429476"/>
            <a:ext cx="7886700" cy="1325563"/>
          </a:xfrm>
        </p:spPr>
        <p:txBody>
          <a:bodyPr>
            <a:normAutofit/>
          </a:bodyPr>
          <a:lstStyle/>
          <a:p>
            <a:r>
              <a:rPr lang="ru-RU" sz="3200" b="1" i="1" dirty="0" smtClean="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latin typeface="+mn-lt"/>
              </a:rPr>
              <a:t>Подготовительный этап</a:t>
            </a:r>
            <a:endParaRPr lang="ru-RU" sz="3200" b="1" i="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latin typeface="+mn-lt"/>
            </a:endParaRPr>
          </a:p>
        </p:txBody>
      </p:sp>
      <p:sp>
        <p:nvSpPr>
          <p:cNvPr id="3" name="TextBox 2"/>
          <p:cNvSpPr txBox="1"/>
          <p:nvPr/>
        </p:nvSpPr>
        <p:spPr>
          <a:xfrm>
            <a:off x="433739" y="1355964"/>
            <a:ext cx="7921591" cy="1938992"/>
          </a:xfrm>
          <a:prstGeom prst="rect">
            <a:avLst/>
          </a:prstGeom>
          <a:noFill/>
        </p:spPr>
        <p:txBody>
          <a:bodyPr wrap="square" rtlCol="0">
            <a:spAutoFit/>
          </a:bodyPr>
          <a:lstStyle/>
          <a:p>
            <a:r>
              <a:rPr lang="ru-RU" sz="2000" b="1" i="1" dirty="0" smtClean="0">
                <a:solidFill>
                  <a:schemeClr val="accent5">
                    <a:lumMod val="50000"/>
                  </a:schemeClr>
                </a:solidFill>
              </a:rPr>
              <a:t>Игры</a:t>
            </a:r>
          </a:p>
          <a:p>
            <a:pPr marL="342900" indent="-342900">
              <a:buFont typeface="Wingdings" panose="05000000000000000000" pitchFamily="2" charset="2"/>
              <a:buChar char="v"/>
            </a:pPr>
            <a:r>
              <a:rPr lang="ru-RU" sz="2000" dirty="0" smtClean="0">
                <a:solidFill>
                  <a:schemeClr val="accent5">
                    <a:lumMod val="50000"/>
                  </a:schemeClr>
                </a:solidFill>
              </a:rPr>
              <a:t>Найди общий признак.</a:t>
            </a:r>
          </a:p>
          <a:p>
            <a:pPr marL="342900" indent="-342900">
              <a:buFont typeface="Wingdings" panose="05000000000000000000" pitchFamily="2" charset="2"/>
              <a:buChar char="v"/>
            </a:pPr>
            <a:r>
              <a:rPr lang="ru-RU" sz="2000" dirty="0" smtClean="0">
                <a:solidFill>
                  <a:schemeClr val="accent5">
                    <a:lumMod val="50000"/>
                  </a:schemeClr>
                </a:solidFill>
              </a:rPr>
              <a:t>Третий (четвертый…) лишний.</a:t>
            </a:r>
          </a:p>
          <a:p>
            <a:pPr marL="342900" indent="-342900">
              <a:buFont typeface="Wingdings" panose="05000000000000000000" pitchFamily="2" charset="2"/>
              <a:buChar char="v"/>
            </a:pPr>
            <a:r>
              <a:rPr lang="ru-RU" sz="2000" dirty="0" smtClean="0">
                <a:solidFill>
                  <a:schemeClr val="accent5">
                    <a:lumMod val="50000"/>
                  </a:schemeClr>
                </a:solidFill>
              </a:rPr>
              <a:t>Назови одним словом.</a:t>
            </a:r>
          </a:p>
          <a:p>
            <a:pPr marL="342900" indent="-342900">
              <a:buFont typeface="Wingdings" panose="05000000000000000000" pitchFamily="2" charset="2"/>
              <a:buChar char="v"/>
            </a:pPr>
            <a:r>
              <a:rPr lang="ru-RU" sz="2000" dirty="0" smtClean="0">
                <a:solidFill>
                  <a:schemeClr val="accent5">
                    <a:lumMod val="50000"/>
                  </a:schemeClr>
                </a:solidFill>
              </a:rPr>
              <a:t>Изучение </a:t>
            </a:r>
            <a:r>
              <a:rPr lang="ru-RU" sz="2000" dirty="0" err="1" smtClean="0">
                <a:solidFill>
                  <a:schemeClr val="accent5">
                    <a:lumMod val="50000"/>
                  </a:schemeClr>
                </a:solidFill>
              </a:rPr>
              <a:t>синонимов,антонимов,многозначных</a:t>
            </a:r>
            <a:r>
              <a:rPr lang="ru-RU" sz="2000" dirty="0" smtClean="0">
                <a:solidFill>
                  <a:schemeClr val="accent5">
                    <a:lumMod val="50000"/>
                  </a:schemeClr>
                </a:solidFill>
              </a:rPr>
              <a:t> слов.</a:t>
            </a:r>
          </a:p>
          <a:p>
            <a:pPr marL="342900" indent="-342900">
              <a:buFont typeface="Wingdings" panose="05000000000000000000" pitchFamily="2" charset="2"/>
              <a:buChar char="v"/>
            </a:pPr>
            <a:r>
              <a:rPr lang="ru-RU" sz="2000" dirty="0" smtClean="0">
                <a:solidFill>
                  <a:schemeClr val="accent5">
                    <a:lumMod val="50000"/>
                  </a:schemeClr>
                </a:solidFill>
              </a:rPr>
              <a:t>Составление и разгадывание кроссвордов.</a:t>
            </a:r>
            <a:endParaRPr lang="ru-RU" sz="2000" dirty="0">
              <a:solidFill>
                <a:schemeClr val="accent5">
                  <a:lumMod val="50000"/>
                </a:schemeClr>
              </a:solidFill>
            </a:endParaRPr>
          </a:p>
        </p:txBody>
      </p:sp>
      <p:sp>
        <p:nvSpPr>
          <p:cNvPr id="4" name="Прямоугольник 3"/>
          <p:cNvSpPr/>
          <p:nvPr/>
        </p:nvSpPr>
        <p:spPr>
          <a:xfrm>
            <a:off x="173254" y="168308"/>
            <a:ext cx="8643486" cy="503984"/>
          </a:xfrm>
          <a:prstGeom prst="rect">
            <a:avLst/>
          </a:prstGeom>
        </p:spPr>
        <p:txBody>
          <a:bodyPr wrap="square">
            <a:spAutoFit/>
          </a:bodyPr>
          <a:lstStyle/>
          <a:p>
            <a:pPr marL="231775" marR="37465" indent="-49213">
              <a:lnSpc>
                <a:spcPct val="149000"/>
              </a:lnSpc>
              <a:spcAft>
                <a:spcPts val="15"/>
              </a:spcAft>
            </a:pPr>
            <a:r>
              <a:rPr lang="ru-RU" sz="2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a typeface="Times New Roman" panose="02020603050405020304" pitchFamily="18" charset="0"/>
              </a:rPr>
              <a:t>Работа над проектом </a:t>
            </a:r>
            <a:r>
              <a:rPr lang="ru-RU" sz="20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a typeface="Times New Roman" panose="02020603050405020304" pitchFamily="18" charset="0"/>
              </a:rPr>
              <a:t>будет </a:t>
            </a:r>
            <a:r>
              <a:rPr lang="ru-RU" sz="2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a typeface="Times New Roman" panose="02020603050405020304" pitchFamily="18" charset="0"/>
              </a:rPr>
              <a:t>осуществляться согласно следующим этапам: </a:t>
            </a: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0666" y="3978628"/>
            <a:ext cx="771749" cy="971529"/>
          </a:xfrm>
          <a:prstGeom prst="rect">
            <a:avLst/>
          </a:prstGeom>
        </p:spPr>
      </p:pic>
      <p:sp>
        <p:nvSpPr>
          <p:cNvPr id="7" name="Заголовок 1"/>
          <p:cNvSpPr txBox="1">
            <a:spLocks/>
          </p:cNvSpPr>
          <p:nvPr/>
        </p:nvSpPr>
        <p:spPr>
          <a:xfrm>
            <a:off x="468630" y="3044134"/>
            <a:ext cx="834811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200" b="1" i="1" dirty="0" smtClean="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latin typeface="+mn-lt"/>
              </a:rPr>
              <a:t>Основной этап (работа над проектом)</a:t>
            </a:r>
            <a:endParaRPr lang="ru-RU" sz="3200" b="1" i="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latin typeface="+mn-lt"/>
            </a:endParaRPr>
          </a:p>
        </p:txBody>
      </p:sp>
      <p:sp>
        <p:nvSpPr>
          <p:cNvPr id="8" name="TextBox 7"/>
          <p:cNvSpPr txBox="1"/>
          <p:nvPr/>
        </p:nvSpPr>
        <p:spPr>
          <a:xfrm>
            <a:off x="468630" y="4029295"/>
            <a:ext cx="4686989" cy="646331"/>
          </a:xfrm>
          <a:prstGeom prst="rect">
            <a:avLst/>
          </a:prstGeom>
          <a:noFill/>
        </p:spPr>
        <p:txBody>
          <a:bodyPr wrap="none" rtlCol="0">
            <a:spAutoFit/>
          </a:bodyPr>
          <a:lstStyle/>
          <a:p>
            <a:pPr marL="285750" indent="-285750">
              <a:buFont typeface="Wingdings" panose="05000000000000000000" pitchFamily="2" charset="2"/>
              <a:buChar char="v"/>
            </a:pPr>
            <a:r>
              <a:rPr lang="ru-RU" dirty="0" smtClean="0">
                <a:solidFill>
                  <a:schemeClr val="accent5">
                    <a:lumMod val="50000"/>
                  </a:schemeClr>
                </a:solidFill>
              </a:rPr>
              <a:t>Разгадывание </a:t>
            </a:r>
            <a:r>
              <a:rPr lang="ru-RU" dirty="0" err="1" smtClean="0">
                <a:solidFill>
                  <a:schemeClr val="accent5">
                    <a:lumMod val="50000"/>
                  </a:schemeClr>
                </a:solidFill>
              </a:rPr>
              <a:t>кроссенсов</a:t>
            </a:r>
            <a:r>
              <a:rPr lang="ru-RU" dirty="0" smtClean="0">
                <a:solidFill>
                  <a:schemeClr val="accent5">
                    <a:lumMod val="50000"/>
                  </a:schemeClr>
                </a:solidFill>
              </a:rPr>
              <a:t>.</a:t>
            </a:r>
          </a:p>
          <a:p>
            <a:pPr marL="285750" indent="-285750">
              <a:buFont typeface="Wingdings" panose="05000000000000000000" pitchFamily="2" charset="2"/>
              <a:buChar char="v"/>
            </a:pPr>
            <a:r>
              <a:rPr lang="ru-RU" dirty="0" smtClean="0">
                <a:solidFill>
                  <a:schemeClr val="accent5">
                    <a:lumMod val="50000"/>
                  </a:schemeClr>
                </a:solidFill>
              </a:rPr>
              <a:t>Самостоятельное составление </a:t>
            </a:r>
            <a:r>
              <a:rPr lang="ru-RU" dirty="0" err="1" smtClean="0">
                <a:solidFill>
                  <a:schemeClr val="accent5">
                    <a:lumMod val="50000"/>
                  </a:schemeClr>
                </a:solidFill>
              </a:rPr>
              <a:t>кроссенсов</a:t>
            </a:r>
            <a:r>
              <a:rPr lang="ru-RU" smtClean="0">
                <a:solidFill>
                  <a:schemeClr val="accent5">
                    <a:lumMod val="50000"/>
                  </a:schemeClr>
                </a:solidFill>
              </a:rPr>
              <a:t>.</a:t>
            </a:r>
            <a:endParaRPr lang="ru-RU" dirty="0">
              <a:solidFill>
                <a:schemeClr val="accent5">
                  <a:lumMod val="50000"/>
                </a:schemeClr>
              </a:solidFill>
            </a:endParaRPr>
          </a:p>
        </p:txBody>
      </p:sp>
      <p:sp>
        <p:nvSpPr>
          <p:cNvPr id="9" name="Заголовок 1"/>
          <p:cNvSpPr txBox="1">
            <a:spLocks/>
          </p:cNvSpPr>
          <p:nvPr/>
        </p:nvSpPr>
        <p:spPr>
          <a:xfrm>
            <a:off x="412592" y="4490953"/>
            <a:ext cx="834811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200" b="1" i="1" dirty="0" smtClean="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latin typeface="+mn-lt"/>
              </a:rPr>
              <a:t>Заключительный этап (выводы)</a:t>
            </a:r>
          </a:p>
        </p:txBody>
      </p:sp>
      <p:sp>
        <p:nvSpPr>
          <p:cNvPr id="10" name="TextBox 9"/>
          <p:cNvSpPr txBox="1"/>
          <p:nvPr/>
        </p:nvSpPr>
        <p:spPr>
          <a:xfrm>
            <a:off x="468630" y="5424678"/>
            <a:ext cx="6856402" cy="1200329"/>
          </a:xfrm>
          <a:prstGeom prst="rect">
            <a:avLst/>
          </a:prstGeom>
          <a:noFill/>
        </p:spPr>
        <p:txBody>
          <a:bodyPr wrap="square" rtlCol="0">
            <a:spAutoFit/>
          </a:bodyPr>
          <a:lstStyle/>
          <a:p>
            <a:pPr marL="285750" indent="-285750">
              <a:buFont typeface="Wingdings" panose="05000000000000000000" pitchFamily="2" charset="2"/>
              <a:buChar char="v"/>
            </a:pPr>
            <a:r>
              <a:rPr lang="ru-RU" dirty="0" smtClean="0">
                <a:solidFill>
                  <a:schemeClr val="accent5">
                    <a:lumMod val="50000"/>
                  </a:schemeClr>
                </a:solidFill>
              </a:rPr>
              <a:t>Подведение итогов проекта.</a:t>
            </a:r>
          </a:p>
          <a:p>
            <a:pPr marL="285750" indent="-285750">
              <a:buFont typeface="Wingdings" panose="05000000000000000000" pitchFamily="2" charset="2"/>
              <a:buChar char="v"/>
            </a:pPr>
            <a:r>
              <a:rPr lang="ru-RU" dirty="0" smtClean="0">
                <a:solidFill>
                  <a:schemeClr val="accent5">
                    <a:lumMod val="50000"/>
                  </a:schemeClr>
                </a:solidFill>
              </a:rPr>
              <a:t>Создание </a:t>
            </a:r>
            <a:r>
              <a:rPr lang="ru-RU" dirty="0">
                <a:solidFill>
                  <a:schemeClr val="accent5">
                    <a:lumMod val="50000"/>
                  </a:schemeClr>
                </a:solidFill>
              </a:rPr>
              <a:t>электронного банка данных методических разработок и творческих работ учащихся.</a:t>
            </a:r>
          </a:p>
          <a:p>
            <a:endParaRPr lang="ru-RU" dirty="0">
              <a:solidFill>
                <a:schemeClr val="accent5">
                  <a:lumMod val="50000"/>
                </a:schemeClr>
              </a:solidFill>
            </a:endParaRPr>
          </a:p>
        </p:txBody>
      </p:sp>
      <p:pic>
        <p:nvPicPr>
          <p:cNvPr id="11" name="Рисунок 10"/>
          <p:cNvPicPr>
            <a:picLocks noChangeAspect="1"/>
          </p:cNvPicPr>
          <p:nvPr/>
        </p:nvPicPr>
        <p:blipFill rotWithShape="1">
          <a:blip r:embed="rId4" cstate="print">
            <a:extLst>
              <a:ext uri="{28A0092B-C50C-407E-A947-70E740481C1C}">
                <a14:useLocalDpi xmlns:a14="http://schemas.microsoft.com/office/drawing/2010/main" val="0"/>
              </a:ext>
            </a:extLst>
          </a:blip>
          <a:srcRect l="3768" t="13057" r="53916" b="3534"/>
          <a:stretch/>
        </p:blipFill>
        <p:spPr>
          <a:xfrm rot="20591236">
            <a:off x="5733834" y="1004122"/>
            <a:ext cx="1147454" cy="1424898"/>
          </a:xfrm>
          <a:prstGeom prst="rect">
            <a:avLst/>
          </a:prstGeom>
          <a:solidFill>
            <a:srgbClr val="FFFFFF">
              <a:shade val="85000"/>
            </a:srgbClr>
          </a:solidFill>
          <a:ln w="31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97825">
            <a:off x="7276660" y="923808"/>
            <a:ext cx="1459285" cy="1094464"/>
          </a:xfrm>
          <a:prstGeom prst="rect">
            <a:avLst/>
          </a:prstGeom>
          <a:solidFill>
            <a:srgbClr val="FFFFFF">
              <a:shade val="85000"/>
            </a:srgbClr>
          </a:solidFill>
          <a:ln w="31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Рисунок 12"/>
          <p:cNvPicPr>
            <a:picLocks noChangeAspect="1"/>
          </p:cNvPicPr>
          <p:nvPr/>
        </p:nvPicPr>
        <p:blipFill rotWithShape="1">
          <a:blip r:embed="rId6" cstate="print">
            <a:extLst>
              <a:ext uri="{28A0092B-C50C-407E-A947-70E740481C1C}">
                <a14:useLocalDpi xmlns:a14="http://schemas.microsoft.com/office/drawing/2010/main" val="0"/>
              </a:ext>
            </a:extLst>
          </a:blip>
          <a:srcRect l="7269" t="2729" r="11888" b="10803"/>
          <a:stretch/>
        </p:blipFill>
        <p:spPr>
          <a:xfrm>
            <a:off x="6901266" y="2042584"/>
            <a:ext cx="1230923" cy="1094642"/>
          </a:xfrm>
          <a:prstGeom prst="rect">
            <a:avLst/>
          </a:prstGeom>
          <a:solidFill>
            <a:srgbClr val="FFFFFF">
              <a:shade val="85000"/>
            </a:srgbClr>
          </a:solidFill>
          <a:ln w="31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Рисунок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1629" y="5063099"/>
            <a:ext cx="1749345" cy="1749345"/>
          </a:xfrm>
          <a:prstGeom prst="rect">
            <a:avLst/>
          </a:prstGeom>
        </p:spPr>
      </p:pic>
    </p:spTree>
    <p:extLst>
      <p:ext uri="{BB962C8B-B14F-4D97-AF65-F5344CB8AC3E}">
        <p14:creationId xmlns:p14="http://schemas.microsoft.com/office/powerpoint/2010/main" val="219882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250"/>
                                        <p:tgtEl>
                                          <p:spTgt spid="11"/>
                                        </p:tgtEl>
                                      </p:cBhvr>
                                    </p:animEffect>
                                  </p:childTnLst>
                                </p:cTn>
                              </p:par>
                            </p:childTnLst>
                          </p:cTn>
                        </p:par>
                        <p:par>
                          <p:cTn id="8" fill="hold">
                            <p:stCondLst>
                              <p:cond delay="775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250"/>
                                        <p:tgtEl>
                                          <p:spTgt spid="12"/>
                                        </p:tgtEl>
                                      </p:cBhvr>
                                    </p:animEffect>
                                  </p:childTnLst>
                                </p:cTn>
                              </p:par>
                            </p:childTnLst>
                          </p:cTn>
                        </p:par>
                        <p:par>
                          <p:cTn id="12" fill="hold">
                            <p:stCondLst>
                              <p:cond delay="10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250"/>
                                        <p:tgtEl>
                                          <p:spTgt spid="13"/>
                                        </p:tgtEl>
                                      </p:cBhvr>
                                    </p:animEffect>
                                  </p:childTnLst>
                                </p:cTn>
                              </p:par>
                            </p:childTnLst>
                          </p:cTn>
                        </p:par>
                        <p:par>
                          <p:cTn id="16" fill="hold">
                            <p:stCondLst>
                              <p:cond delay="1225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3000"/>
                                        <p:tgtEl>
                                          <p:spTgt spid="5"/>
                                        </p:tgtEl>
                                      </p:cBhvr>
                                    </p:animEffect>
                                  </p:childTnLst>
                                </p:cTn>
                              </p:par>
                            </p:childTnLst>
                          </p:cTn>
                        </p:par>
                        <p:par>
                          <p:cTn id="20" fill="hold">
                            <p:stCondLst>
                              <p:cond delay="1525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3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353</TotalTime>
  <Words>1054</Words>
  <Application>Microsoft Office PowerPoint</Application>
  <PresentationFormat>Экран (4:3)</PresentationFormat>
  <Paragraphs>101</Paragraphs>
  <Slides>20</Slides>
  <Notes>3</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20</vt:i4>
      </vt:variant>
    </vt:vector>
  </HeadingPairs>
  <TitlesOfParts>
    <vt:vector size="27" baseType="lpstr">
      <vt:lpstr>Arial</vt:lpstr>
      <vt:lpstr>Calibri</vt:lpstr>
      <vt:lpstr>Calibri Light</vt:lpstr>
      <vt:lpstr>CorridaCTT</vt:lpstr>
      <vt:lpstr>Times New Roman</vt:lpstr>
      <vt:lpstr>Wingdings</vt:lpstr>
      <vt:lpstr>Тема Office</vt:lpstr>
      <vt:lpstr>Учебно-образовательный проект «Использование кроссенсов в начальной школе»</vt:lpstr>
      <vt:lpstr>Презентация PowerPoint</vt:lpstr>
      <vt:lpstr> В XXI веке время диктует новые требования к процессу обучения школьников.  Развивающий метод «кроссенс» способствует на основе деятельностного подхода формированию креативности, сотрудничества, коммуникации и критического мышления обучающихся.   </vt:lpstr>
      <vt:lpstr>Проект – это метод образования, который может быть использован в изучении любого предмета, может применяться на уроках и во внеклассной работе. Он ориентирован на достижение целей самими учащимися, и поэтому он уникален. Проект формирует невероятно большое количество умений и навыков, и поэтому он эффективен. Проект даёт столь необходимый школьникам опыт деятельности, и поэтому он необходим. Вот почему в основе моей методической системы лежат проектные технологии. А согласно ФГОС одним из видов деятельности ученика является самостоятельный поиск решения поставленной цели. Примером творческого проекта могут служить кроссенсы!  </vt:lpstr>
      <vt:lpstr>Предполагаемый результат: </vt:lpstr>
      <vt:lpstr>Название "кроссенс" означает  "пересечение смыслов" и придумано по аналогии с словом "кроссворд",  которое в переводе с английского означает "пересечение слов". Идея этого уникального задания принадлежит Сергею Федину и Владимиру Бусленко. Для разгадки кроссенса, составленного из девяти картинок, надо найти цепь ассоциаций между двумя соседними картинками. При этом можно искать не только по каким-либо "внутренним" свойствам объектов, но и порой и по "внешним" (скажем, по сходному звучанию слов). </vt:lpstr>
      <vt:lpstr>Применение кроссенса на уроке:   при изучении нового материала:   выведение  темы урока;   установка проблемной ситуации;  при закреплении и обобщении изученного   материала;  творческое домашнее задание.  способ организации групповой работы </vt:lpstr>
      <vt:lpstr>          Алгоритм составления кроссенса:  1) определить тематику, общую идею; 2) поиск и подбор изображений, иллюстрирующих элементы; 3) выделить 9 элементов - изображений, имеющих отношение к идее, теме; 4) найти связь между элементами, определить последовательность; 5) сконцентрировать смысл в одном элементе (центральный квадрат); 6) выделить отличительные черты, особенности каждого элемента, заменив прямые образы и ассоциации косвенными, символическими. 7)      построение ассоциативной связи между образами элементов. </vt:lpstr>
      <vt:lpstr>Подготовительный этап</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образовательный проект «Использование кроссенсов в начальной школе»</dc:title>
  <dc:creator>Будковая</dc:creator>
  <cp:lastModifiedBy>Будковая</cp:lastModifiedBy>
  <cp:revision>37</cp:revision>
  <dcterms:created xsi:type="dcterms:W3CDTF">2014-11-24T21:18:11Z</dcterms:created>
  <dcterms:modified xsi:type="dcterms:W3CDTF">2016-02-23T21:04:43Z</dcterms:modified>
</cp:coreProperties>
</file>