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3" r:id="rId18"/>
    <p:sldId id="314" r:id="rId19"/>
    <p:sldId id="315" r:id="rId20"/>
    <p:sldId id="318" r:id="rId21"/>
    <p:sldId id="317" r:id="rId22"/>
    <p:sldId id="320" r:id="rId23"/>
    <p:sldId id="321" r:id="rId24"/>
    <p:sldId id="322" r:id="rId25"/>
    <p:sldId id="323" r:id="rId26"/>
    <p:sldId id="324" r:id="rId27"/>
    <p:sldId id="390" r:id="rId28"/>
    <p:sldId id="39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333FF"/>
    <a:srgbClr val="FF00FF"/>
    <a:srgbClr val="80008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9D479-37F6-453A-AB6E-4513D629A34B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AC0CC-FE22-4725-8E4F-57BE83EF3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518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873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786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931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432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340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127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35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379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197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207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6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578540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939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4044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53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989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878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669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45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713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192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613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879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135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663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63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67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265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5520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108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940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94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11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4761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294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2CE64-B5A5-4DCF-8428-223A3297B3B2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A7447-17D2-4E71-8A48-84F773A7D4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39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12.jpe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slide" Target="slide24.xml"/><Relationship Id="rId3" Type="http://schemas.openxmlformats.org/officeDocument/2006/relationships/image" Target="../media/image4.jpeg"/><Relationship Id="rId21" Type="http://schemas.openxmlformats.org/officeDocument/2006/relationships/slide" Target="slide20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2" Type="http://schemas.openxmlformats.org/officeDocument/2006/relationships/notesSlide" Target="../notesSlides/notesSlide2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24" Type="http://schemas.openxmlformats.org/officeDocument/2006/relationships/slide" Target="slide22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image" Target="../media/image7.png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openxmlformats.org/officeDocument/2006/relationships/image" Target="../media/image5.png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19.xml"/><Relationship Id="rId27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15.jpeg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8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9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555776" y="6165304"/>
            <a:ext cx="2808312" cy="37444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404664"/>
            <a:ext cx="784887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66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</a:t>
            </a:r>
          </a:p>
          <a:p>
            <a:pPr algn="ctr"/>
            <a:r>
              <a:rPr lang="ru-RU" sz="4800" b="1" spc="50" dirty="0">
                <a:ln w="11430"/>
                <a:solidFill>
                  <a:srgbClr val="66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b="1" spc="50" dirty="0" smtClean="0">
                <a:ln w="11430"/>
                <a:solidFill>
                  <a:srgbClr val="66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 для педагогов.</a:t>
            </a:r>
          </a:p>
          <a:p>
            <a:pPr algn="ctr"/>
            <a:r>
              <a:rPr lang="ru-RU" sz="48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48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досуговой деятельности в детском саду</a:t>
            </a:r>
            <a:endParaRPr lang="ru-RU" sz="4800" b="1" i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2563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8</a:t>
            </a: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3216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876256" y="5589240"/>
            <a:ext cx="1512168" cy="101907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645163"/>
            <a:ext cx="6264696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2E3917"/>
                  </a:solidFill>
                </a:ln>
                <a:solidFill>
                  <a:srgbClr val="9BBB5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spc="50" dirty="0">
              <a:ln w="11430">
                <a:solidFill>
                  <a:srgbClr val="2E3917"/>
                </a:solidFill>
              </a:ln>
              <a:solidFill>
                <a:srgbClr val="9BBB59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404664"/>
            <a:ext cx="6264696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культурно – досуговой деятельности: 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</a:t>
            </a:r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-?</a:t>
            </a:r>
            <a:endParaRPr lang="ru-RU" sz="3600" b="1" i="1" spc="50" dirty="0">
              <a:ln w="11430">
                <a:solidFill>
                  <a:srgbClr val="460046"/>
                </a:solidFill>
              </a:ln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274838"/>
            <a:ext cx="72728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Особое значение имеет праздник для детей. Для ребенка праздник - это целое событие: игры, красоч­ное оформление зала, оригинальные костюмы, звучание музыки – все это восхищает, приносит большое эмоциональное и эстетическое удовлетворение, и надолго остается в памяти.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79203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59434" y="306383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043608" y="2399263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56297" y="548680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9</a:t>
            </a: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236296" y="5739564"/>
            <a:ext cx="1099851" cy="7412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31561" y="425034"/>
            <a:ext cx="6912768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поставленной задачи праздники бывают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:?</a:t>
            </a:r>
            <a:endParaRPr lang="ru-RU" sz="3600" b="1" i="1" spc="50" dirty="0">
              <a:ln w="11430">
                <a:solidFill>
                  <a:srgbClr val="460046"/>
                </a:solidFill>
              </a:ln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399263"/>
            <a:ext cx="61206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,Шуточные, Народные и фольклорные ,Познавательные , Государственно –гражданские ,Международные и Итоговые. 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649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10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46912" y="5693317"/>
            <a:ext cx="1206701" cy="8132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5576" y="404664"/>
            <a:ext cx="6264696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2E3917"/>
                  </a:solidFill>
                </a:ln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Блиц-опрос </a:t>
            </a:r>
            <a:r>
              <a:rPr lang="ru-RU" sz="3600" b="1" spc="50" dirty="0">
                <a:ln w="11430">
                  <a:solidFill>
                    <a:srgbClr val="2E3917"/>
                  </a:solidFill>
                </a:ln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по теме «Русские народные игры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893025"/>
            <a:ext cx="7200800" cy="385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-</a:t>
            </a: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893025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Какие атрибуты используются в русских народных играх?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278387"/>
            <a:ext cx="4855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-Главная роль в народной игре?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2525265"/>
            <a:ext cx="7407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Что определяет весь ход игры, регулирует действия и поведение детей?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20038" y="3013301"/>
            <a:ext cx="54213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-Для чего нужна считалка в игре?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3354974"/>
            <a:ext cx="4510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Где используются русские народные игры?  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3742813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Какие физические качества воспитываются в русских народных играх?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41714" y="4065979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Откуда берётся речевой материал для народных игр?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994872" y="4435311"/>
            <a:ext cx="7312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ourier New" panose="02070309020205020404" pitchFamily="49" charset="0"/>
                <a:cs typeface="Times New Roman" panose="02020603050405020304" pitchFamily="18" charset="0"/>
              </a:rPr>
              <a:t>-Что является сигналом к действию в народной игре?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5137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1298" y="565810"/>
            <a:ext cx="763284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которые решаются во </a:t>
            </a:r>
            <a:r>
              <a:rPr lang="ru-RU" sz="28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младшей </a:t>
            </a:r>
            <a:r>
              <a:rPr lang="ru-RU" sz="24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</a:t>
            </a:r>
            <a:r>
              <a:rPr lang="ru-RU" sz="24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prstClr val="black"/>
                </a:solidFill>
              </a:rPr>
              <a:t>   </a:t>
            </a:r>
            <a:r>
              <a:rPr lang="ru-RU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 художественной деятельности?</a:t>
            </a:r>
            <a:endParaRPr lang="ru-RU" altLang="ru-RU" sz="24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11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98" y="5661248"/>
            <a:ext cx="1012349" cy="81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01115" y="5524299"/>
            <a:ext cx="1622489" cy="109341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97472" y="1955098"/>
            <a:ext cx="748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Предоставлять детям возможность самостоятельно слушать музыку, заниматься изобразительной деятельностью, созерцать, беседовать с друзьями, рассматривать книги и иллюстрации, играть в разнообразные игры.</a:t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Привлекать детей к рассказыванию коротких сказок, чтению </a:t>
            </a:r>
            <a:r>
              <a:rPr lang="ru-RU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потешек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стихов.</a:t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Учить разыгрывать с помощью воспитателя знакомые сказки, народные песенки, </a:t>
            </a:r>
            <a:r>
              <a:rPr lang="ru-RU" dirty="0" err="1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занимательные сценки из жизни детей, используя игрушки и плоскостные фигурки.</a:t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Поддерживать желание петь, танцевать, играть с музыкальными игрушками. Поощрять стремление самостоятельно рисовать, лепить, раскрашивать картинки в альбомах.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62783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12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164288" y="5761295"/>
            <a:ext cx="1099851" cy="7412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7988" y="320175"/>
            <a:ext cx="750428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ourier New" panose="02070309020205020404" pitchFamily="49" charset="0"/>
              </a:rPr>
              <a:t>Блиц-опрос </a:t>
            </a:r>
            <a:r>
              <a:rPr lang="ru-RU" sz="3200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ourier New" panose="02070309020205020404" pitchFamily="49" charset="0"/>
              </a:rPr>
              <a:t>по теме </a:t>
            </a:r>
            <a:r>
              <a:rPr lang="ru-RU" sz="32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ourier New" panose="02070309020205020404" pitchFamily="49" charset="0"/>
              </a:rPr>
              <a:t>игры  </a:t>
            </a:r>
            <a:r>
              <a:rPr lang="ru-RU" sz="3200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ourier New" panose="02070309020205020404" pitchFamily="49" charset="0"/>
              </a:rPr>
              <a:t>«Русские народные сказки».</a:t>
            </a:r>
            <a:r>
              <a:rPr lang="ru-RU" sz="2400" dirty="0">
                <a:latin typeface="Times New Roman" panose="02020603050405020304" pitchFamily="18" charset="0"/>
                <a:ea typeface="Courier New" panose="02070309020205020404" pitchFamily="49" charset="0"/>
              </a:rPr>
              <a:t> </a:t>
            </a:r>
            <a:br>
              <a:rPr lang="ru-RU" sz="2400" dirty="0">
                <a:latin typeface="Times New Roman" panose="02020603050405020304" pitchFamily="18" charset="0"/>
                <a:ea typeface="Courier New" panose="02070309020205020404" pitchFamily="49" charset="0"/>
              </a:rPr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58561" y="1333306"/>
            <a:ext cx="67687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-Именем какой рыбы можно творить заклинания?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87892" y="1572082"/>
            <a:ext cx="58143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-Какой новый вид транспорта изобрел Емеля?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42491" y="1838746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Кто помог Ивану Царевичу добыть жар-птицу?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11335" y="2180190"/>
            <a:ext cx="6096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Какая цифра чаще всего встречается в сказках?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95921" y="2470998"/>
            <a:ext cx="6912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-Что надо говорить, оказавшись перед избушкой </a:t>
            </a:r>
            <a:r>
              <a:rPr lang="ru-RU" dirty="0" smtClean="0">
                <a:latin typeface="Times New Roman" panose="02020603050405020304" pitchFamily="18" charset="0"/>
                <a:ea typeface="Courier New" panose="02070309020205020404" pitchFamily="49" charset="0"/>
              </a:rPr>
              <a:t>Бабы-Яги</a:t>
            </a:r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?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86053" y="2788512"/>
            <a:ext cx="273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-На чем летает Баба-Яга?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11335" y="3103250"/>
            <a:ext cx="4894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-Какие реки в сказках текут?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11334" y="3433647"/>
            <a:ext cx="64570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Какой новый способ рыбалки изобрела лиса?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233564" y="3751161"/>
            <a:ext cx="3460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-Без кого репку бы не вытянули?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33564" y="4089829"/>
            <a:ext cx="6866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ourier New" panose="02070309020205020404" pitchFamily="49" charset="0"/>
              </a:rPr>
              <a:t>-Что может случиться, если на прогулке сестрицу не послушать?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87210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21539" y="2959687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13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42882" y="5704334"/>
            <a:ext cx="1152128" cy="7764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1539" y="404665"/>
            <a:ext cx="6958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которые решаются </a:t>
            </a:r>
            <a:r>
              <a:rPr lang="ru-RU" sz="24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средней группе </a:t>
            </a:r>
            <a:r>
              <a:rPr lang="ru-RU" sz="24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</a:t>
            </a:r>
            <a:r>
              <a:rPr lang="ru-RU" sz="24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развлечений  </a:t>
            </a:r>
            <a:r>
              <a:rPr lang="ru-RU" sz="24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394985"/>
            <a:ext cx="74888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Создавать обстановку эмоционального благополучия, обеспечивать детям возможность отдохнуть и получить новые впечатления. Развивать интерес к познавательным развлечениям, знакомящим с традициями и обычаями русского народа, истоками русской культуры. Вовлекать в процесс подготовки разных видов развлечений; формировать желание участвовать в кукольном спектакле, музыкальных и литературных композициях, концертах. Организовывать спортивные и игровые соревнования. В процессе организации и проведения развлечений заботиться о формировании потребности заниматься интересным и содержательным делом.</a:t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Воспитывать чувство коллективизма, доброжелательного отношения друг к другу и взрослым. Осуществлять патриотическое и нравственное воспитание, приобщать к художественной культуре, эстетико-эмоциональному творчеству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7251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14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96" y="5517232"/>
            <a:ext cx="1190251" cy="96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020272" y="5733256"/>
            <a:ext cx="1313552" cy="8852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3396" y="827420"/>
            <a:ext cx="73109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/>
                <a:solidFill>
                  <a:srgbClr val="9BBB59"/>
                </a:solidFill>
              </a:rPr>
              <a:t>Музыкальная пауза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4213" y="1541654"/>
            <a:ext cx="7126842" cy="3676207"/>
          </a:xfrm>
          <a:prstGeom prst="rect">
            <a:avLst/>
          </a:prstGeom>
        </p:spPr>
      </p:pic>
      <p:pic>
        <p:nvPicPr>
          <p:cNvPr id="5" name="Detskie_Tancy-Vpered_chetyre_shaga_Nazad_chetyre_shaga_(mp3.cc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71600" y="4775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159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4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11560" y="1351926"/>
            <a:ext cx="777686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</a:rPr>
              <a:t>   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Формировать стремление дополнять и углублять знания, полученные в процессе обучения. Создавать условия для развития индивидуальных способностей, содействовать появлению увлечений и интересов. Привлекать детей к активному познанию окружающего мира, используя социокультурную пространственно-предметную среду. Учить получать знания посредством наблюдений, экспериментов, чтения, художественно-творческой деятельности, просмотра телепередач, прослушивания радио и т. д. Развивать интерес к коллекционированию, дидактическим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играм</a:t>
            </a:r>
          </a:p>
          <a:p>
            <a:pPr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условия для проведения опытов с водой, снегом, песком; для коллекционирования. Стимулировать самостоятельную познавательную деятельность детей через посещение со взрослыми художественных выставок и музеев, участие в экскурсиях.</a:t>
            </a:r>
            <a:r>
              <a:rPr lang="ru-RU" sz="2000" dirty="0">
                <a:solidFill>
                  <a:prstClr val="black"/>
                </a:solidFill>
              </a:rPr>
              <a:t/>
            </a:r>
            <a:br>
              <a:rPr lang="ru-RU" sz="2000" dirty="0">
                <a:solidFill>
                  <a:prstClr val="black"/>
                </a:solidFill>
              </a:rPr>
            </a:br>
            <a:endParaRPr lang="ru-RU" sz="20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15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55539" y="5661248"/>
            <a:ext cx="1288434" cy="86829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476672"/>
            <a:ext cx="70567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которые </a:t>
            </a:r>
            <a:r>
              <a:rPr lang="ru-RU" sz="24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решаются в старшей группе </a:t>
            </a:r>
            <a:r>
              <a:rPr lang="ru-RU" sz="28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 ??</a:t>
            </a:r>
            <a:endParaRPr 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8561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16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20272" y="5672860"/>
            <a:ext cx="1224136" cy="8249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276871"/>
            <a:ext cx="7272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Содействовать возникновению стремления участвовать в творческой деятельности. Продолжать развивать художественные способности в пении, рисовании, музицировании. Учить 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 выражаться 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творчестве, находить новые решения в процессе рисования, лепки, конструирования, моделирования и сочинения мелодий, песен и танцев. Поддерживать увлечения детей и создавать условия для дополнительного обучения в кружках и студиях.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550421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которые решаются в старшей </a:t>
            </a:r>
            <a:r>
              <a:rPr lang="ru-RU" sz="24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Творчество ? </a:t>
            </a:r>
            <a:endParaRPr lang="ru-RU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8460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17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804248" y="5589240"/>
            <a:ext cx="1584176" cy="106759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12938" y="635279"/>
            <a:ext cx="56913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которые решаются в </a:t>
            </a:r>
            <a:r>
              <a:rPr lang="ru-RU" sz="24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подготовительной  </a:t>
            </a:r>
            <a:r>
              <a:rPr lang="ru-RU" sz="24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Творчество ? 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25567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r>
              <a:rPr lang="ru-RU" b="1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Способствовать возникновению устойчивых увлечений. Продолжать развивать творческие способности, мышление, воображение, память и т. д. Содействовать посещению художественных студий в зависимости от интересов каждого ребенка. Формировать потребность проводить свободное время в разнообразной творческой деятельности. Помогать разыгрывать сценки по знакомым сказкам, стихотворениям, песням; изготавливать детали костюмов, декорации и различные атрибуты. Учить водить хороводы, петь песни, танцевать, играть на детских музыкальных инструментах.</a:t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Продолжать учить детей самостоятельно рисовать, лепить, создавать поделки из природного материала; учить сочинять стихи, сказки, песни, мелодии и танцы; импровизировать.</a:t>
            </a:r>
            <a:b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065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28369" y="4359089"/>
            <a:ext cx="1196979" cy="1157517"/>
          </a:xfrm>
          <a:prstGeom prst="rect">
            <a:avLst/>
          </a:prstGeom>
          <a:noFill/>
        </p:spPr>
      </p:pic>
      <p:pic>
        <p:nvPicPr>
          <p:cNvPr id="63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76013" y="5058326"/>
            <a:ext cx="1289208" cy="1157517"/>
          </a:xfrm>
          <a:prstGeom prst="rect">
            <a:avLst/>
          </a:prstGeom>
          <a:noFill/>
        </p:spPr>
      </p:pic>
      <p:pic>
        <p:nvPicPr>
          <p:cNvPr id="64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35361" y="4349184"/>
            <a:ext cx="1268173" cy="1157517"/>
          </a:xfrm>
          <a:prstGeom prst="rect">
            <a:avLst/>
          </a:prstGeom>
          <a:noFill/>
        </p:spPr>
      </p:pic>
      <p:pic>
        <p:nvPicPr>
          <p:cNvPr id="65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9065" y="4055088"/>
            <a:ext cx="1216602" cy="1157517"/>
          </a:xfrm>
          <a:prstGeom prst="rect">
            <a:avLst/>
          </a:prstGeom>
          <a:noFill/>
        </p:spPr>
      </p:pic>
      <p:pic>
        <p:nvPicPr>
          <p:cNvPr id="56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81376" y="2973579"/>
            <a:ext cx="1303253" cy="1157517"/>
          </a:xfrm>
          <a:prstGeom prst="rect">
            <a:avLst/>
          </a:prstGeom>
          <a:noFill/>
        </p:spPr>
      </p:pic>
      <p:pic>
        <p:nvPicPr>
          <p:cNvPr id="57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45625" y="3813554"/>
            <a:ext cx="1237498" cy="1157517"/>
          </a:xfrm>
          <a:prstGeom prst="rect">
            <a:avLst/>
          </a:prstGeom>
          <a:noFill/>
        </p:spPr>
      </p:pic>
      <p:pic>
        <p:nvPicPr>
          <p:cNvPr id="59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01213" y="2830342"/>
            <a:ext cx="1135685" cy="1157517"/>
          </a:xfrm>
          <a:prstGeom prst="rect">
            <a:avLst/>
          </a:prstGeom>
          <a:noFill/>
        </p:spPr>
      </p:pic>
      <p:pic>
        <p:nvPicPr>
          <p:cNvPr id="60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56575" y="3234796"/>
            <a:ext cx="972446" cy="1157517"/>
          </a:xfrm>
          <a:prstGeom prst="rect">
            <a:avLst/>
          </a:prstGeom>
          <a:noFill/>
        </p:spPr>
      </p:pic>
      <p:pic>
        <p:nvPicPr>
          <p:cNvPr id="51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30932" y="3451310"/>
            <a:ext cx="1396961" cy="1157517"/>
          </a:xfrm>
          <a:prstGeom prst="rect">
            <a:avLst/>
          </a:prstGeom>
          <a:noFill/>
        </p:spPr>
      </p:pic>
      <p:pic>
        <p:nvPicPr>
          <p:cNvPr id="52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4694" y="2934761"/>
            <a:ext cx="1214947" cy="1157517"/>
          </a:xfrm>
          <a:prstGeom prst="rect">
            <a:avLst/>
          </a:prstGeom>
          <a:noFill/>
        </p:spPr>
      </p:pic>
      <p:pic>
        <p:nvPicPr>
          <p:cNvPr id="53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13332" y="1705394"/>
            <a:ext cx="1180666" cy="1157517"/>
          </a:xfrm>
          <a:prstGeom prst="rect">
            <a:avLst/>
          </a:prstGeom>
          <a:noFill/>
        </p:spPr>
      </p:pic>
      <p:pic>
        <p:nvPicPr>
          <p:cNvPr id="55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28586" y="1949963"/>
            <a:ext cx="1221538" cy="1157517"/>
          </a:xfrm>
          <a:prstGeom prst="rect">
            <a:avLst/>
          </a:prstGeom>
          <a:noFill/>
        </p:spPr>
      </p:pic>
      <p:pic>
        <p:nvPicPr>
          <p:cNvPr id="46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3666" y="2137183"/>
            <a:ext cx="1211132" cy="1157517"/>
          </a:xfrm>
          <a:prstGeom prst="rect">
            <a:avLst/>
          </a:prstGeom>
          <a:noFill/>
        </p:spPr>
      </p:pic>
      <p:pic>
        <p:nvPicPr>
          <p:cNvPr id="47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61615" y="1661096"/>
            <a:ext cx="1194921" cy="1157517"/>
          </a:xfrm>
          <a:prstGeom prst="rect">
            <a:avLst/>
          </a:prstGeom>
          <a:noFill/>
        </p:spPr>
      </p:pic>
      <p:pic>
        <p:nvPicPr>
          <p:cNvPr id="4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76997" y="2377531"/>
            <a:ext cx="1378792" cy="1157517"/>
          </a:xfrm>
          <a:prstGeom prst="rect">
            <a:avLst/>
          </a:prstGeom>
          <a:noFill/>
        </p:spPr>
      </p:pic>
      <p:pic>
        <p:nvPicPr>
          <p:cNvPr id="49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28825" y="1558425"/>
            <a:ext cx="1170115" cy="1157517"/>
          </a:xfrm>
          <a:prstGeom prst="rect">
            <a:avLst/>
          </a:prstGeom>
          <a:noFill/>
        </p:spPr>
      </p:pic>
      <p:pic>
        <p:nvPicPr>
          <p:cNvPr id="50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54961" y="832254"/>
            <a:ext cx="1174060" cy="1157517"/>
          </a:xfrm>
          <a:prstGeom prst="rect">
            <a:avLst/>
          </a:prstGeom>
          <a:noFill/>
        </p:spPr>
      </p:pic>
      <p:pic>
        <p:nvPicPr>
          <p:cNvPr id="45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04687" y="284222"/>
            <a:ext cx="1190982" cy="1157517"/>
          </a:xfrm>
          <a:prstGeom prst="rect">
            <a:avLst/>
          </a:prstGeom>
          <a:noFill/>
        </p:spPr>
      </p:pic>
      <p:pic>
        <p:nvPicPr>
          <p:cNvPr id="44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19441" y="386487"/>
            <a:ext cx="1337794" cy="1157517"/>
          </a:xfrm>
          <a:prstGeom prst="rect">
            <a:avLst/>
          </a:prstGeom>
          <a:noFill/>
        </p:spPr>
      </p:pic>
      <p:pic>
        <p:nvPicPr>
          <p:cNvPr id="43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39265" y="1143925"/>
            <a:ext cx="1197478" cy="1157517"/>
          </a:xfrm>
          <a:prstGeom prst="rect">
            <a:avLst/>
          </a:prstGeom>
          <a:noFill/>
        </p:spPr>
      </p:pic>
      <p:pic>
        <p:nvPicPr>
          <p:cNvPr id="42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88252" y="324900"/>
            <a:ext cx="1359550" cy="1157517"/>
          </a:xfrm>
          <a:prstGeom prst="rect">
            <a:avLst/>
          </a:prstGeom>
          <a:noFill/>
        </p:spPr>
      </p:pic>
      <p:pic>
        <p:nvPicPr>
          <p:cNvPr id="41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7356" y="751576"/>
            <a:ext cx="1212383" cy="1157517"/>
          </a:xfrm>
          <a:prstGeom prst="rect">
            <a:avLst/>
          </a:prstGeom>
          <a:noFill/>
        </p:spPr>
      </p:pic>
      <p:sp>
        <p:nvSpPr>
          <p:cNvPr id="3119" name="AutoShape 4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51788" y="1013385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21" name="AutoShape 4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055681" y="591926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22" name="AutoShape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304256" y="1416846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3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23" name="AutoShape 5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291299" y="677535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4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24" name="AutoShape 5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830544" y="591926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5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25" name="AutoShape 5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839350" y="2387917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6</a:t>
            </a:r>
          </a:p>
        </p:txBody>
      </p:sp>
      <p:sp>
        <p:nvSpPr>
          <p:cNvPr id="3126" name="AutoShape 5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168507" y="1949963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7</a:t>
            </a:r>
          </a:p>
        </p:txBody>
      </p:sp>
      <p:sp>
        <p:nvSpPr>
          <p:cNvPr id="3127" name="AutoShape 5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475510" y="2644823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8</a:t>
            </a:r>
          </a:p>
        </p:txBody>
      </p:sp>
      <p:sp>
        <p:nvSpPr>
          <p:cNvPr id="3128" name="AutoShape 5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815264" y="1823480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3129" name="AutoShape 5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083359" y="1088860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10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0" name="AutoShape 58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50343" y="3792495"/>
            <a:ext cx="574370" cy="475149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11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1" name="AutoShape 5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64865" y="3191667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12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2" name="AutoShape 60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505962" y="1995512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13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083358" y="2228734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14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2207277" y="3245651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15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3255537" y="4081894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16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8" name="AutoShape 66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73652" y="3118865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18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39" name="AutoShape 67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145994" y="3508244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17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42" name="AutoShape 70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1798801" y="4608827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19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43" name="AutoShape 7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359291" y="5363663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20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44" name="AutoShape 72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575541" y="4632511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21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3145" name="AutoShape 73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968529" y="4359089"/>
            <a:ext cx="617673" cy="54684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22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7" cstate="screen"/>
          <a:srcRect/>
          <a:stretch>
            <a:fillRect/>
          </a:stretch>
        </p:blipFill>
        <p:spPr>
          <a:xfrm>
            <a:off x="4644008" y="6485191"/>
            <a:ext cx="1512168" cy="372809"/>
          </a:xfrm>
          <a:prstGeom prst="rect">
            <a:avLst/>
          </a:prstGeom>
        </p:spPr>
      </p:pic>
      <p:pic>
        <p:nvPicPr>
          <p:cNvPr id="66" name="Picture 4" descr="C:\Users\Елена\Pictures\klip_249_божьи коровки_adr\1 (10).png"/>
          <p:cNvPicPr>
            <a:picLocks noChangeAspect="1" noChangeArrowheads="1"/>
          </p:cNvPicPr>
          <p:nvPr/>
        </p:nvPicPr>
        <p:blipFill>
          <a:blip r:embed="rId28" cstate="screen"/>
          <a:srcRect/>
          <a:stretch>
            <a:fillRect/>
          </a:stretch>
        </p:blipFill>
        <p:spPr bwMode="auto">
          <a:xfrm>
            <a:off x="6113882" y="4826306"/>
            <a:ext cx="2702609" cy="18213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758835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4" grpId="0" animBg="1"/>
      <p:bldP spid="3135" grpId="0" animBg="1"/>
      <p:bldP spid="3136" grpId="0" animBg="1"/>
      <p:bldP spid="3138" grpId="0" animBg="1"/>
      <p:bldP spid="3139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18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012160" y="4869160"/>
            <a:ext cx="2702609" cy="182132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617737"/>
            <a:ext cx="7488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/>
                <a:solidFill>
                  <a:srgbClr val="9BBB59"/>
                </a:solidFill>
              </a:rPr>
              <a:t>Музыкальная пауза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72258"/>
            <a:ext cx="7128792" cy="3672223"/>
          </a:xfrm>
          <a:prstGeom prst="rect">
            <a:avLst/>
          </a:prstGeom>
        </p:spPr>
      </p:pic>
      <p:pic>
        <p:nvPicPr>
          <p:cNvPr id="5" name="Detskaya_Tancevalnaya_Muzyka-Bugi_Vugi_(mp3.cc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07746" y="10823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44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1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5536" y="1268760"/>
            <a:ext cx="76328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19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48264" y="5661248"/>
            <a:ext cx="1368152" cy="922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764704"/>
            <a:ext cx="6912768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200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Развлечения бывают трёх видов</a:t>
            </a:r>
            <a:r>
              <a:rPr lang="ru-RU" sz="3200" dirty="0" smtClean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:?</a:t>
            </a:r>
            <a:endParaRPr lang="ru-RU" sz="2400" dirty="0">
              <a:solidFill>
                <a:srgbClr val="3333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427188"/>
            <a:ext cx="777686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Организованные для детей взрослыми.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Проводимые силами детей, но с помощью взрослых.</a:t>
            </a:r>
            <a:endParaRPr lang="ru-RU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Организованные взрослыми при участии детей в составлении программы и исполнении номеров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55613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20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51118" y="5661248"/>
            <a:ext cx="1368152" cy="92201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548680"/>
            <a:ext cx="6984776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организации развлечений предъявляются следующие требования:</a:t>
            </a:r>
            <a:endParaRPr lang="ru-RU" sz="1600" b="1" dirty="0">
              <a:solidFill>
                <a:srgbClr val="3333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98465"/>
            <a:ext cx="8352928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организации развлечений предъявляются следующие требования: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разнообразие содержания;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художественные достоинства материала и качество его исполнения как взрослыми, так и детьми;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занимательность содержания, новизна его элементов;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доступность репертуара и разнообразные формы его проведения с учётом возрастных и индивидуальных особенностей детей и уровня их развития;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направленность на развитие активности, воображения и инициативы ребёнка,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соблюдение определённой продолжительности развлечения в зависимости от возраста детей, его вида (от 10-15 до 30-40 минут).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развлечениям нужно предварительно готовиться: продумать тему, содержание, оформление.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не перегружать детей, нужно чередовать развлечения, требующие и не требующие подготовки, а также включать несложные спортивные аттракционы.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05824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051720" y="1814333"/>
            <a:ext cx="612068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«Матери»;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семейные посиделки;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спортивные досуги;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вернисаж «Наши дочки и сыночки»;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семейные газеты;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дни рождения детей;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походы;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экскурсии;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выставки;</a:t>
            </a:r>
          </a:p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дни открытых дверей.</a:t>
            </a: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21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820348" y="5589240"/>
            <a:ext cx="1512168" cy="10190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617443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Досуговая направленность в работе с родителями.</a:t>
            </a:r>
            <a:endParaRPr lang="ru-RU" dirty="0">
              <a:solidFill>
                <a:srgbClr val="3333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84958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22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48264" y="5661248"/>
            <a:ext cx="1368152" cy="922016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95536" y="764704"/>
            <a:ext cx="6912768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i="1" dirty="0" smtClean="0">
                <a:solidFill>
                  <a:srgbClr val="3333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Роль педагога в организации досуговой деятельности детей ? </a:t>
            </a:r>
            <a:endParaRPr lang="ru-RU" sz="2800" i="1" dirty="0">
              <a:solidFill>
                <a:srgbClr val="3333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132161"/>
            <a:ext cx="7704856" cy="288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 должен содействовать и умело направлять детей в разных творческих направлениях, побуждать их заниматься изобразительной деятельностью, рассматривать иллюстрации в книгах, играть в разнообразные игры, разыгрывать с помощью воспитателя знакомые сказки, обыгрывать народные </a:t>
            </a:r>
            <a:r>
              <a:rPr lang="ru-RU" b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также поддерживать желание петь, танцевать, играть с музыкальными игрушками, рисовать, лепить, раскрашивать картинки, экспериментировать, наблюдать, собирать коллекции.</a:t>
            </a:r>
            <a:endParaRPr lang="ru-RU" sz="14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291542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6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untitled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5517232"/>
            <a:ext cx="7388299" cy="12961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348880"/>
            <a:ext cx="8892480" cy="21602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сегодня много говорили о достоинствах детской игры. Но у неё есть ещё одно преимущество. Среди окружающих его взрослых ребёнок больше любит тех, кто с ним играет. При этом хотелось бы особо подчеркнуть, что ни дорогие подарки, ни сладости, ни интересные занятия не могут так повлиять на симпатии ребёнка, как совместная игра с ним. Однако важно отметить, что игра не возникает сама по себе. Кто-то должен открыть для ребёнка мир игры, заинтересовать его им. Я думаю, что, Вы, уважаемые воспитатели, постарались это сделать, и у них это неплохо получилось. 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Астафьев сказал</a:t>
            </a:r>
            <a:r>
              <a:rPr lang="ru-RU" sz="27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7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«Самые счастливые игры – не доигранные». </a:t>
            </a:r>
            <a:r>
              <a:rPr lang="ru-RU" sz="27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считать, что такие мероприятия станут традицией в нашем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дошкольном отделении.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1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6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2443" y="116632"/>
            <a:ext cx="20416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lang="ru-RU" sz="44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3249" y="1196752"/>
            <a:ext cx="885698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организовывать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содержательную эмоционально-насыщенную досуговую деятельность для детей;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Пополнять содержание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культурно-досуговых мероприятий, с учётом возрастных и индивидуально-личностных особенностей дошкольников;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по организации воспитания дошкольников посредством проведения досуговых мероприятий </a:t>
            </a:r>
            <a:r>
              <a:rPr lang="ru-RU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придерживаться следующих принципов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позитивности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(создания атмосферы сотрудничества, доброжелательности, взаимопомощи);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саморазвития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(реализация творческих способностей и возможностей каждого участника мероприятия);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комплексности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(формирование всех компонентов здорового образа жизни);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целостности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(развитие самосознания личности каждого ребенка);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принцип духовности (установление взаимосвязи между высшими ценностями: здоровьем, добром, счастьем, внутренним миром ребенка);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индивидуальности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(учет индивидуального физического и психического развития, социокультурного опыта ребенка).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76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accent6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661" y="116632"/>
            <a:ext cx="885922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66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201522"/>
            <a:ext cx="3024336" cy="35797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5" y="5517232"/>
            <a:ext cx="82089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старший воспитатель ГБОУ «Школа№2100» Сп№7 Мартынова Татьяна Олеговна .</a:t>
            </a:r>
          </a:p>
          <a:p>
            <a:pPr algn="ctr"/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Использовала шаблон  </a:t>
            </a:r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Ранько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Е.А. </a:t>
            </a:r>
            <a:r>
              <a:rPr lang="en-US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htt</a:t>
            </a:r>
            <a:r>
              <a:rPr lang="en-US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elenaranko.ucoz.ru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44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43346" y="4882817"/>
            <a:ext cx="72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1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9" y="4882817"/>
            <a:ext cx="1901860" cy="153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732240" y="5517232"/>
            <a:ext cx="1800200" cy="121317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735087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 организации культурно-досуговой деятельности, решается целый ряд педагогических задач:?</a:t>
            </a:r>
            <a:endParaRPr lang="ru-RU" sz="1600" b="1" dirty="0">
              <a:solidFill>
                <a:srgbClr val="3333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517570"/>
            <a:ext cx="67096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укрепление здоровья детей, физического и психического состояния организма;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формирование у детей первоначальных представлений о культуре в целом, исходя из их психофизиологических особенностей;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приобщение к основам художественной, досуговой и коммуникативной культуры; обучение различным видам деятельности и творчества;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развитие творческих способностей и эмоциональной сферы детей;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обучение правильному использованию свободного времени, формирование опыта организации содержательного досуга;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ознакомление с традициями и обычаями своего народа и своей семьи, формирование любви к Родине.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56408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67544" y="2753482"/>
            <a:ext cx="77768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тдых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созерцание, самообразование, творчество, развлечения и праздник.</a:t>
            </a: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2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16933" y="5589240"/>
            <a:ext cx="1512168" cy="10190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610194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культурно – досуговой деятельности: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76404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3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04664"/>
            <a:ext cx="6264696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иды </a:t>
            </a:r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 – досуговой деятельности: 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отдых-?</a:t>
            </a:r>
            <a:endParaRPr lang="ru-RU" sz="3600" b="1" i="1" spc="50" dirty="0">
              <a:ln w="11430">
                <a:solidFill>
                  <a:srgbClr val="460046"/>
                </a:solidFill>
              </a:ln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58893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48264" y="5517232"/>
            <a:ext cx="1584176" cy="1067597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576" y="2204864"/>
            <a:ext cx="763284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51111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400" i="1" dirty="0">
              <a:solidFill>
                <a:prstClr val="black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4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04664"/>
            <a:ext cx="6264696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культурно – досуговой деятельности: 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созерцание -?</a:t>
            </a:r>
            <a:endParaRPr lang="ru-RU" sz="3600" b="1" i="1" spc="50" dirty="0">
              <a:ln w="11430">
                <a:solidFill>
                  <a:srgbClr val="460046"/>
                </a:solidFill>
              </a:ln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86033" y="5517232"/>
            <a:ext cx="1584176" cy="106759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2348880"/>
            <a:ext cx="698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Созерцание - наблюдение за объектом, предметом, явлением, в процессе которого возникает чувство восхищения, любования тем, на что обращен взгляд. Способствует формированию художественного вкуса, духовному постижению природного и предметного мира.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1862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5536" y="2924944"/>
            <a:ext cx="7776864" cy="22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400" i="1" dirty="0">
              <a:solidFill>
                <a:prstClr val="black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400" i="1" dirty="0">
              <a:solidFill>
                <a:prstClr val="black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400" i="1" dirty="0" smtClean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</a:rPr>
              <a:t>5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04664"/>
            <a:ext cx="6264696" cy="17543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культурно – досуговой деятельности: 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самообразование  </a:t>
            </a:r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-?</a:t>
            </a:r>
            <a:endParaRPr lang="ru-RU" sz="3600" b="1" i="1" spc="50" dirty="0">
              <a:ln w="11430">
                <a:solidFill>
                  <a:srgbClr val="460046"/>
                </a:solidFill>
              </a:ln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73214" y="5661248"/>
            <a:ext cx="1368152" cy="9220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2274838"/>
            <a:ext cx="76328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Самообразование -вид культурно - досуговой деятельности, направленный на развитие ума, и, как правило, не связанный с проведением занятий (настольные, дидактические игры, коллекционирование различных предметов, экспериментирование, посещение музеев, театра и пр.)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81104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39552" y="2029222"/>
            <a:ext cx="777686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– наиболее высокий уровень культурно - досуговой деятельности, поднимающий ребенка на новую ступень от потребителя духовных ценностей до их созидателя. Н.Н. Поддьяков отмечал, что в детском возрасте творчество следует понимать как механизм развития разнообразных деятельностей ребенка, накопления опыта, личностного роста.</a:t>
            </a: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2304" y="487345"/>
            <a:ext cx="6264696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2E3917"/>
                  </a:solidFill>
                </a:ln>
                <a:solidFill>
                  <a:srgbClr val="9BBB5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spc="50" dirty="0">
              <a:ln w="11430">
                <a:solidFill>
                  <a:srgbClr val="2E3917"/>
                </a:solidFill>
              </a:ln>
              <a:solidFill>
                <a:srgbClr val="9BBB59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92280" y="5655807"/>
            <a:ext cx="1224136" cy="82496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55576" y="404664"/>
            <a:ext cx="6264696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культурно – досуговой деятельности: 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-?</a:t>
            </a:r>
            <a:endParaRPr lang="ru-RU" sz="3600" b="1" i="1" spc="50" dirty="0">
              <a:ln w="11430">
                <a:solidFill>
                  <a:srgbClr val="460046"/>
                </a:solidFill>
              </a:ln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69582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-fotki.yandex.ru/get/6306/162549541.6/0_744cd_83128e8d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332656"/>
            <a:ext cx="1152128" cy="1192912"/>
          </a:xfrm>
          <a:prstGeom prst="rect">
            <a:avLst/>
          </a:prstGeom>
          <a:noFill/>
        </p:spPr>
      </p:pic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7236296" y="620688"/>
            <a:ext cx="576064" cy="576064"/>
          </a:xfrm>
          <a:prstGeom prst="ellipse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prstClr val="black"/>
                </a:solidFill>
              </a:rPr>
              <a:t>7</a:t>
            </a:r>
          </a:p>
        </p:txBody>
      </p:sp>
      <p:pic>
        <p:nvPicPr>
          <p:cNvPr id="14" name="Picture 2" descr="http://img-fotki.yandex.ru/get/9349/20573769.52/0_94204_946b02f5_L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4482"/>
            <a:ext cx="1403648" cy="11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Елена\Pictures\klip_249_божьи коровки_adr\1 (10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020272" y="5667664"/>
            <a:ext cx="1296144" cy="87348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5576" y="404664"/>
            <a:ext cx="6264696" cy="120032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культурно – досуговой деятельности: р</a:t>
            </a:r>
            <a:r>
              <a:rPr lang="ru-RU" sz="3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азвлечение </a:t>
            </a:r>
            <a:r>
              <a:rPr lang="ru-RU" sz="36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-?</a:t>
            </a:r>
            <a:endParaRPr lang="ru-RU" sz="3600" b="1" i="1" spc="50" dirty="0">
              <a:ln w="11430">
                <a:solidFill>
                  <a:srgbClr val="460046"/>
                </a:solidFill>
              </a:ln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274838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Развлечение сменяет однообразную жизнь детей в быту и учебе, обобщая опыт, полученный на занятиях. Виды развлечений: познавательные вечера, тематические концерты, театрализованные представления,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спортивные и народные игры,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фокусы, шутки, сюрпризные моменты и т.д.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3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1220</Words>
  <Application>Microsoft Office PowerPoint</Application>
  <PresentationFormat>Экран (4:3)</PresentationFormat>
  <Paragraphs>176</Paragraphs>
  <Slides>27</Slides>
  <Notes>24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Courier New</vt:lpstr>
      <vt:lpstr>Georgia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сегодня много говорили о достоинствах детской игры. Но у неё есть ещё одно преимущество. Среди окружающих его взрослых ребёнок больше любит тех, кто с ним играет. При этом хотелось бы особо подчеркнуть, что ни дорогие подарки, ни сладости, ни интересные занятия не могут так повлиять на симпатии ребёнка, как совместная игра с ним. Однако важно отметить, что игра не возникает сама по себе. Кто-то должен открыть для ребёнка мир игры, заинтересовать его им. Я думаю, что, Вы, уважаемые воспитатели, постарались это сделать, и у них это неплохо получилось.  Виктор Астафьев сказал:  «Самые счастливые игры – не доигранные».  Будем считать, что такие мероприятия станут традицией в нашем дошкольном отделении.   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Татьяна</cp:lastModifiedBy>
  <cp:revision>83</cp:revision>
  <dcterms:created xsi:type="dcterms:W3CDTF">2013-04-14T15:31:21Z</dcterms:created>
  <dcterms:modified xsi:type="dcterms:W3CDTF">2016-02-23T08:26:48Z</dcterms:modified>
</cp:coreProperties>
</file>