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57" r:id="rId6"/>
    <p:sldId id="272" r:id="rId7"/>
    <p:sldId id="273" r:id="rId8"/>
    <p:sldId id="274" r:id="rId9"/>
    <p:sldId id="258" r:id="rId10"/>
    <p:sldId id="259" r:id="rId11"/>
    <p:sldId id="262" r:id="rId12"/>
    <p:sldId id="260" r:id="rId13"/>
    <p:sldId id="263" r:id="rId14"/>
    <p:sldId id="264" r:id="rId15"/>
    <p:sldId id="266" r:id="rId16"/>
    <p:sldId id="267" r:id="rId17"/>
    <p:sldId id="261" r:id="rId18"/>
    <p:sldId id="26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25" autoAdjust="0"/>
    <p:restoredTop sz="94660"/>
  </p:normalViewPr>
  <p:slideViewPr>
    <p:cSldViewPr>
      <p:cViewPr varScale="1">
        <p:scale>
          <a:sx n="68" d="100"/>
          <a:sy n="68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2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0">
              <a:schemeClr val="accent1">
                <a:lumMod val="40000"/>
                <a:lumOff val="60000"/>
              </a:schemeClr>
            </a:gs>
            <a:gs pos="0">
              <a:schemeClr val="accent1">
                <a:lumMod val="40000"/>
                <a:lumOff val="60000"/>
              </a:schemeClr>
            </a:gs>
            <a:gs pos="50000">
              <a:schemeClr val="bg1"/>
            </a:gs>
            <a:gs pos="100000">
              <a:srgbClr val="CCFFCC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6.bin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image" Target="../media/image9.png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9.png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5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699792" y="1916832"/>
            <a:ext cx="6264696" cy="17281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491880" y="4509120"/>
            <a:ext cx="5400600" cy="17281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9712" y="1988840"/>
            <a:ext cx="7772400" cy="1470025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Взаимное расположение графиков функций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59832" y="4437112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математики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ГБОУ «Школа №717» </a:t>
            </a:r>
          </a:p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Чернецова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Карина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Игоревна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691680" y="-24340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7 класс Алгебра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980728"/>
            <a:ext cx="9144000" cy="21602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75"/>
          <p:cNvGrpSpPr>
            <a:grpSpLocks/>
          </p:cNvGrpSpPr>
          <p:nvPr/>
        </p:nvGrpSpPr>
        <p:grpSpPr bwMode="auto">
          <a:xfrm>
            <a:off x="323528" y="1556792"/>
            <a:ext cx="4176464" cy="4032448"/>
            <a:chOff x="2409" y="164"/>
            <a:chExt cx="3223" cy="3065"/>
          </a:xfrm>
        </p:grpSpPr>
        <p:grpSp>
          <p:nvGrpSpPr>
            <p:cNvPr id="5" name="Group 446"/>
            <p:cNvGrpSpPr>
              <a:grpSpLocks/>
            </p:cNvGrpSpPr>
            <p:nvPr/>
          </p:nvGrpSpPr>
          <p:grpSpPr bwMode="auto">
            <a:xfrm>
              <a:off x="2409" y="164"/>
              <a:ext cx="3223" cy="3065"/>
              <a:chOff x="2409" y="164"/>
              <a:chExt cx="3223" cy="3065"/>
            </a:xfrm>
          </p:grpSpPr>
          <p:grpSp>
            <p:nvGrpSpPr>
              <p:cNvPr id="8" name="Group 447"/>
              <p:cNvGrpSpPr>
                <a:grpSpLocks/>
              </p:cNvGrpSpPr>
              <p:nvPr/>
            </p:nvGrpSpPr>
            <p:grpSpPr bwMode="auto">
              <a:xfrm>
                <a:off x="2409" y="203"/>
                <a:ext cx="3148" cy="3026"/>
                <a:chOff x="2409" y="203"/>
                <a:chExt cx="3148" cy="3026"/>
              </a:xfrm>
            </p:grpSpPr>
            <p:sp>
              <p:nvSpPr>
                <p:cNvPr id="11" name="Freeform 448"/>
                <p:cNvSpPr>
                  <a:spLocks/>
                </p:cNvSpPr>
                <p:nvPr/>
              </p:nvSpPr>
              <p:spPr bwMode="auto">
                <a:xfrm>
                  <a:off x="2426" y="211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" name="Freeform 449"/>
                <p:cNvSpPr>
                  <a:spLocks/>
                </p:cNvSpPr>
                <p:nvPr/>
              </p:nvSpPr>
              <p:spPr bwMode="auto">
                <a:xfrm>
                  <a:off x="2409" y="2945"/>
                  <a:ext cx="3124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4" y="8"/>
                    </a:cxn>
                  </a:cxnLst>
                  <a:rect l="0" t="0" r="r" b="b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" name="Freeform 450"/>
                <p:cNvSpPr>
                  <a:spLocks/>
                </p:cNvSpPr>
                <p:nvPr/>
              </p:nvSpPr>
              <p:spPr bwMode="auto">
                <a:xfrm>
                  <a:off x="2677" y="211"/>
                  <a:ext cx="8" cy="299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8" y="2994"/>
                    </a:cxn>
                  </a:cxnLst>
                  <a:rect l="0" t="0" r="r" b="b"/>
                  <a:pathLst>
                    <a:path w="8" h="2994">
                      <a:moveTo>
                        <a:pt x="0" y="0"/>
                      </a:moveTo>
                      <a:lnTo>
                        <a:pt x="8" y="2994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" name="Line 451"/>
                <p:cNvSpPr>
                  <a:spLocks noChangeShapeType="1"/>
                </p:cNvSpPr>
                <p:nvPr/>
              </p:nvSpPr>
              <p:spPr bwMode="auto">
                <a:xfrm>
                  <a:off x="2426" y="2704"/>
                  <a:ext cx="313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" name="Freeform 452"/>
                <p:cNvSpPr>
                  <a:spLocks/>
                </p:cNvSpPr>
                <p:nvPr/>
              </p:nvSpPr>
              <p:spPr bwMode="auto">
                <a:xfrm>
                  <a:off x="2426" y="3203"/>
                  <a:ext cx="3124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4" y="8"/>
                    </a:cxn>
                  </a:cxnLst>
                  <a:rect l="0" t="0" r="r" b="b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" name="Freeform 453"/>
                <p:cNvSpPr>
                  <a:spLocks/>
                </p:cNvSpPr>
                <p:nvPr/>
              </p:nvSpPr>
              <p:spPr bwMode="auto">
                <a:xfrm>
                  <a:off x="2418" y="2450"/>
                  <a:ext cx="3131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31" y="0"/>
                    </a:cxn>
                  </a:cxnLst>
                  <a:rect l="0" t="0" r="r" b="b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" name="Freeform 454"/>
                <p:cNvSpPr>
                  <a:spLocks/>
                </p:cNvSpPr>
                <p:nvPr/>
              </p:nvSpPr>
              <p:spPr bwMode="auto">
                <a:xfrm>
                  <a:off x="2426" y="2205"/>
                  <a:ext cx="3131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31" y="0"/>
                    </a:cxn>
                  </a:cxnLst>
                  <a:rect l="0" t="0" r="r" b="b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" name="Freeform 455"/>
                <p:cNvSpPr>
                  <a:spLocks/>
                </p:cNvSpPr>
                <p:nvPr/>
              </p:nvSpPr>
              <p:spPr bwMode="auto">
                <a:xfrm>
                  <a:off x="2409" y="1955"/>
                  <a:ext cx="3132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32" y="8"/>
                    </a:cxn>
                  </a:cxnLst>
                  <a:rect l="0" t="0" r="r" b="b"/>
                  <a:pathLst>
                    <a:path w="3132" h="8">
                      <a:moveTo>
                        <a:pt x="0" y="0"/>
                      </a:moveTo>
                      <a:lnTo>
                        <a:pt x="3132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" name="Freeform 456"/>
                <p:cNvSpPr>
                  <a:spLocks/>
                </p:cNvSpPr>
                <p:nvPr/>
              </p:nvSpPr>
              <p:spPr bwMode="auto">
                <a:xfrm>
                  <a:off x="2434" y="1444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" name="Freeform 457"/>
                <p:cNvSpPr>
                  <a:spLocks/>
                </p:cNvSpPr>
                <p:nvPr/>
              </p:nvSpPr>
              <p:spPr bwMode="auto">
                <a:xfrm>
                  <a:off x="2426" y="1207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" name="Freeform 458"/>
                <p:cNvSpPr>
                  <a:spLocks/>
                </p:cNvSpPr>
                <p:nvPr/>
              </p:nvSpPr>
              <p:spPr bwMode="auto">
                <a:xfrm>
                  <a:off x="2426" y="949"/>
                  <a:ext cx="3123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3" y="8"/>
                    </a:cxn>
                  </a:cxnLst>
                  <a:rect l="0" t="0" r="r" b="b"/>
                  <a:pathLst>
                    <a:path w="3123" h="8">
                      <a:moveTo>
                        <a:pt x="0" y="0"/>
                      </a:moveTo>
                      <a:lnTo>
                        <a:pt x="3123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" name="Freeform 459"/>
                <p:cNvSpPr>
                  <a:spLocks/>
                </p:cNvSpPr>
                <p:nvPr/>
              </p:nvSpPr>
              <p:spPr bwMode="auto">
                <a:xfrm>
                  <a:off x="2426" y="708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" name="Freeform 460"/>
                <p:cNvSpPr>
                  <a:spLocks/>
                </p:cNvSpPr>
                <p:nvPr/>
              </p:nvSpPr>
              <p:spPr bwMode="auto">
                <a:xfrm>
                  <a:off x="2434" y="446"/>
                  <a:ext cx="3115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15" y="8"/>
                    </a:cxn>
                  </a:cxnLst>
                  <a:rect l="0" t="0" r="r" b="b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" name="Freeform 461"/>
                <p:cNvSpPr>
                  <a:spLocks/>
                </p:cNvSpPr>
                <p:nvPr/>
              </p:nvSpPr>
              <p:spPr bwMode="auto">
                <a:xfrm>
                  <a:off x="2426" y="210"/>
                  <a:ext cx="3115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15" y="8"/>
                    </a:cxn>
                  </a:cxnLst>
                  <a:rect l="0" t="0" r="r" b="b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" name="Freeform 462"/>
                <p:cNvSpPr>
                  <a:spLocks/>
                </p:cNvSpPr>
                <p:nvPr/>
              </p:nvSpPr>
              <p:spPr bwMode="auto">
                <a:xfrm>
                  <a:off x="2937" y="203"/>
                  <a:ext cx="8" cy="3026"/>
                </a:xfrm>
                <a:custGeom>
                  <a:avLst/>
                  <a:gdLst/>
                  <a:ahLst/>
                  <a:cxnLst>
                    <a:cxn ang="0">
                      <a:pos x="8" y="0"/>
                    </a:cxn>
                    <a:cxn ang="0">
                      <a:pos x="0" y="3026"/>
                    </a:cxn>
                  </a:cxnLst>
                  <a:rect l="0" t="0" r="r" b="b"/>
                  <a:pathLst>
                    <a:path w="8" h="3026">
                      <a:moveTo>
                        <a:pt x="8" y="0"/>
                      </a:moveTo>
                      <a:lnTo>
                        <a:pt x="0" y="3026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6" name="Freeform 463"/>
                <p:cNvSpPr>
                  <a:spLocks/>
                </p:cNvSpPr>
                <p:nvPr/>
              </p:nvSpPr>
              <p:spPr bwMode="auto">
                <a:xfrm>
                  <a:off x="3198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" name="Freeform 464"/>
                <p:cNvSpPr>
                  <a:spLocks/>
                </p:cNvSpPr>
                <p:nvPr/>
              </p:nvSpPr>
              <p:spPr bwMode="auto">
                <a:xfrm>
                  <a:off x="3470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" name="Freeform 465"/>
                <p:cNvSpPr>
                  <a:spLocks/>
                </p:cNvSpPr>
                <p:nvPr/>
              </p:nvSpPr>
              <p:spPr bwMode="auto">
                <a:xfrm>
                  <a:off x="3707" y="219"/>
                  <a:ext cx="9" cy="3010"/>
                </a:xfrm>
                <a:custGeom>
                  <a:avLst/>
                  <a:gdLst/>
                  <a:ahLst/>
                  <a:cxnLst>
                    <a:cxn ang="0">
                      <a:pos x="9" y="0"/>
                    </a:cxn>
                    <a:cxn ang="0">
                      <a:pos x="0" y="3010"/>
                    </a:cxn>
                  </a:cxnLst>
                  <a:rect l="0" t="0" r="r" b="b"/>
                  <a:pathLst>
                    <a:path w="9" h="3010">
                      <a:moveTo>
                        <a:pt x="9" y="0"/>
                      </a:moveTo>
                      <a:lnTo>
                        <a:pt x="0" y="301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9" name="Freeform 466"/>
                <p:cNvSpPr>
                  <a:spLocks/>
                </p:cNvSpPr>
                <p:nvPr/>
              </p:nvSpPr>
              <p:spPr bwMode="auto">
                <a:xfrm>
                  <a:off x="4241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" name="Freeform 467"/>
                <p:cNvSpPr>
                  <a:spLocks/>
                </p:cNvSpPr>
                <p:nvPr/>
              </p:nvSpPr>
              <p:spPr bwMode="auto">
                <a:xfrm>
                  <a:off x="4494" y="203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" name="Freeform 468"/>
                <p:cNvSpPr>
                  <a:spLocks/>
                </p:cNvSpPr>
                <p:nvPr/>
              </p:nvSpPr>
              <p:spPr bwMode="auto">
                <a:xfrm>
                  <a:off x="4762" y="219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2" name="Freeform 469"/>
                <p:cNvSpPr>
                  <a:spLocks/>
                </p:cNvSpPr>
                <p:nvPr/>
              </p:nvSpPr>
              <p:spPr bwMode="auto">
                <a:xfrm>
                  <a:off x="5012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" name="Freeform 470"/>
                <p:cNvSpPr>
                  <a:spLocks/>
                </p:cNvSpPr>
                <p:nvPr/>
              </p:nvSpPr>
              <p:spPr bwMode="auto">
                <a:xfrm>
                  <a:off x="5284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" name="Text Box 471"/>
              <p:cNvSpPr txBox="1">
                <a:spLocks noChangeArrowheads="1"/>
              </p:cNvSpPr>
              <p:nvPr/>
            </p:nvSpPr>
            <p:spPr bwMode="auto">
              <a:xfrm>
                <a:off x="5420" y="1661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х</a:t>
                </a:r>
              </a:p>
            </p:txBody>
          </p:sp>
          <p:sp>
            <p:nvSpPr>
              <p:cNvPr id="10" name="Text Box 472"/>
              <p:cNvSpPr txBox="1">
                <a:spLocks noChangeArrowheads="1"/>
              </p:cNvSpPr>
              <p:nvPr/>
            </p:nvSpPr>
            <p:spPr bwMode="auto">
              <a:xfrm>
                <a:off x="3742" y="164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у</a:t>
                </a:r>
              </a:p>
            </p:txBody>
          </p:sp>
        </p:grpSp>
        <p:sp>
          <p:nvSpPr>
            <p:cNvPr id="6" name="Line 473"/>
            <p:cNvSpPr>
              <a:spLocks noChangeShapeType="1"/>
            </p:cNvSpPr>
            <p:nvPr/>
          </p:nvSpPr>
          <p:spPr bwMode="auto">
            <a:xfrm>
              <a:off x="2472" y="1706"/>
              <a:ext cx="30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Line 474"/>
            <p:cNvSpPr>
              <a:spLocks noChangeShapeType="1"/>
            </p:cNvSpPr>
            <p:nvPr/>
          </p:nvSpPr>
          <p:spPr bwMode="auto">
            <a:xfrm flipH="1" flipV="1">
              <a:off x="3969" y="210"/>
              <a:ext cx="0" cy="29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4" name="Group 475"/>
          <p:cNvGrpSpPr>
            <a:grpSpLocks/>
          </p:cNvGrpSpPr>
          <p:nvPr/>
        </p:nvGrpSpPr>
        <p:grpSpPr bwMode="auto">
          <a:xfrm>
            <a:off x="4860032" y="2564904"/>
            <a:ext cx="4067944" cy="4077072"/>
            <a:chOff x="2409" y="164"/>
            <a:chExt cx="3223" cy="3065"/>
          </a:xfrm>
        </p:grpSpPr>
        <p:grpSp>
          <p:nvGrpSpPr>
            <p:cNvPr id="35" name="Group 446"/>
            <p:cNvGrpSpPr>
              <a:grpSpLocks/>
            </p:cNvGrpSpPr>
            <p:nvPr/>
          </p:nvGrpSpPr>
          <p:grpSpPr bwMode="auto">
            <a:xfrm>
              <a:off x="2409" y="164"/>
              <a:ext cx="3223" cy="3065"/>
              <a:chOff x="2409" y="164"/>
              <a:chExt cx="3223" cy="3065"/>
            </a:xfrm>
          </p:grpSpPr>
          <p:grpSp>
            <p:nvGrpSpPr>
              <p:cNvPr id="38" name="Group 447"/>
              <p:cNvGrpSpPr>
                <a:grpSpLocks/>
              </p:cNvGrpSpPr>
              <p:nvPr/>
            </p:nvGrpSpPr>
            <p:grpSpPr bwMode="auto">
              <a:xfrm>
                <a:off x="2409" y="203"/>
                <a:ext cx="3148" cy="3026"/>
                <a:chOff x="2409" y="203"/>
                <a:chExt cx="3148" cy="3026"/>
              </a:xfrm>
            </p:grpSpPr>
            <p:sp>
              <p:nvSpPr>
                <p:cNvPr id="41" name="Freeform 448"/>
                <p:cNvSpPr>
                  <a:spLocks/>
                </p:cNvSpPr>
                <p:nvPr/>
              </p:nvSpPr>
              <p:spPr bwMode="auto">
                <a:xfrm>
                  <a:off x="2426" y="211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2" name="Freeform 449"/>
                <p:cNvSpPr>
                  <a:spLocks/>
                </p:cNvSpPr>
                <p:nvPr/>
              </p:nvSpPr>
              <p:spPr bwMode="auto">
                <a:xfrm>
                  <a:off x="2409" y="2945"/>
                  <a:ext cx="3124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4" y="8"/>
                    </a:cxn>
                  </a:cxnLst>
                  <a:rect l="0" t="0" r="r" b="b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3" name="Freeform 450"/>
                <p:cNvSpPr>
                  <a:spLocks/>
                </p:cNvSpPr>
                <p:nvPr/>
              </p:nvSpPr>
              <p:spPr bwMode="auto">
                <a:xfrm>
                  <a:off x="2677" y="211"/>
                  <a:ext cx="8" cy="299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8" y="2994"/>
                    </a:cxn>
                  </a:cxnLst>
                  <a:rect l="0" t="0" r="r" b="b"/>
                  <a:pathLst>
                    <a:path w="8" h="2994">
                      <a:moveTo>
                        <a:pt x="0" y="0"/>
                      </a:moveTo>
                      <a:lnTo>
                        <a:pt x="8" y="2994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4" name="Line 451"/>
                <p:cNvSpPr>
                  <a:spLocks noChangeShapeType="1"/>
                </p:cNvSpPr>
                <p:nvPr/>
              </p:nvSpPr>
              <p:spPr bwMode="auto">
                <a:xfrm>
                  <a:off x="2426" y="2704"/>
                  <a:ext cx="313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5" name="Freeform 452"/>
                <p:cNvSpPr>
                  <a:spLocks/>
                </p:cNvSpPr>
                <p:nvPr/>
              </p:nvSpPr>
              <p:spPr bwMode="auto">
                <a:xfrm>
                  <a:off x="2426" y="3203"/>
                  <a:ext cx="3124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4" y="8"/>
                    </a:cxn>
                  </a:cxnLst>
                  <a:rect l="0" t="0" r="r" b="b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" name="Freeform 453"/>
                <p:cNvSpPr>
                  <a:spLocks/>
                </p:cNvSpPr>
                <p:nvPr/>
              </p:nvSpPr>
              <p:spPr bwMode="auto">
                <a:xfrm>
                  <a:off x="2418" y="2450"/>
                  <a:ext cx="3131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31" y="0"/>
                    </a:cxn>
                  </a:cxnLst>
                  <a:rect l="0" t="0" r="r" b="b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" name="Freeform 454"/>
                <p:cNvSpPr>
                  <a:spLocks/>
                </p:cNvSpPr>
                <p:nvPr/>
              </p:nvSpPr>
              <p:spPr bwMode="auto">
                <a:xfrm>
                  <a:off x="2426" y="2205"/>
                  <a:ext cx="3131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31" y="0"/>
                    </a:cxn>
                  </a:cxnLst>
                  <a:rect l="0" t="0" r="r" b="b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" name="Freeform 455"/>
                <p:cNvSpPr>
                  <a:spLocks/>
                </p:cNvSpPr>
                <p:nvPr/>
              </p:nvSpPr>
              <p:spPr bwMode="auto">
                <a:xfrm>
                  <a:off x="2409" y="1955"/>
                  <a:ext cx="3132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32" y="8"/>
                    </a:cxn>
                  </a:cxnLst>
                  <a:rect l="0" t="0" r="r" b="b"/>
                  <a:pathLst>
                    <a:path w="3132" h="8">
                      <a:moveTo>
                        <a:pt x="0" y="0"/>
                      </a:moveTo>
                      <a:lnTo>
                        <a:pt x="3132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9" name="Freeform 456"/>
                <p:cNvSpPr>
                  <a:spLocks/>
                </p:cNvSpPr>
                <p:nvPr/>
              </p:nvSpPr>
              <p:spPr bwMode="auto">
                <a:xfrm>
                  <a:off x="2434" y="1444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0" name="Freeform 457"/>
                <p:cNvSpPr>
                  <a:spLocks/>
                </p:cNvSpPr>
                <p:nvPr/>
              </p:nvSpPr>
              <p:spPr bwMode="auto">
                <a:xfrm>
                  <a:off x="2426" y="1207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" name="Freeform 458"/>
                <p:cNvSpPr>
                  <a:spLocks/>
                </p:cNvSpPr>
                <p:nvPr/>
              </p:nvSpPr>
              <p:spPr bwMode="auto">
                <a:xfrm>
                  <a:off x="2426" y="949"/>
                  <a:ext cx="3123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3" y="8"/>
                    </a:cxn>
                  </a:cxnLst>
                  <a:rect l="0" t="0" r="r" b="b"/>
                  <a:pathLst>
                    <a:path w="3123" h="8">
                      <a:moveTo>
                        <a:pt x="0" y="0"/>
                      </a:moveTo>
                      <a:lnTo>
                        <a:pt x="3123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" name="Freeform 459"/>
                <p:cNvSpPr>
                  <a:spLocks/>
                </p:cNvSpPr>
                <p:nvPr/>
              </p:nvSpPr>
              <p:spPr bwMode="auto">
                <a:xfrm>
                  <a:off x="2426" y="708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" name="Freeform 460"/>
                <p:cNvSpPr>
                  <a:spLocks/>
                </p:cNvSpPr>
                <p:nvPr/>
              </p:nvSpPr>
              <p:spPr bwMode="auto">
                <a:xfrm>
                  <a:off x="2434" y="446"/>
                  <a:ext cx="3115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15" y="8"/>
                    </a:cxn>
                  </a:cxnLst>
                  <a:rect l="0" t="0" r="r" b="b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" name="Freeform 461"/>
                <p:cNvSpPr>
                  <a:spLocks/>
                </p:cNvSpPr>
                <p:nvPr/>
              </p:nvSpPr>
              <p:spPr bwMode="auto">
                <a:xfrm>
                  <a:off x="2426" y="210"/>
                  <a:ext cx="3115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15" y="8"/>
                    </a:cxn>
                  </a:cxnLst>
                  <a:rect l="0" t="0" r="r" b="b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" name="Freeform 462"/>
                <p:cNvSpPr>
                  <a:spLocks/>
                </p:cNvSpPr>
                <p:nvPr/>
              </p:nvSpPr>
              <p:spPr bwMode="auto">
                <a:xfrm>
                  <a:off x="2937" y="203"/>
                  <a:ext cx="8" cy="3026"/>
                </a:xfrm>
                <a:custGeom>
                  <a:avLst/>
                  <a:gdLst/>
                  <a:ahLst/>
                  <a:cxnLst>
                    <a:cxn ang="0">
                      <a:pos x="8" y="0"/>
                    </a:cxn>
                    <a:cxn ang="0">
                      <a:pos x="0" y="3026"/>
                    </a:cxn>
                  </a:cxnLst>
                  <a:rect l="0" t="0" r="r" b="b"/>
                  <a:pathLst>
                    <a:path w="8" h="3026">
                      <a:moveTo>
                        <a:pt x="8" y="0"/>
                      </a:moveTo>
                      <a:lnTo>
                        <a:pt x="0" y="3026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6" name="Freeform 463"/>
                <p:cNvSpPr>
                  <a:spLocks/>
                </p:cNvSpPr>
                <p:nvPr/>
              </p:nvSpPr>
              <p:spPr bwMode="auto">
                <a:xfrm>
                  <a:off x="3198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7" name="Freeform 464"/>
                <p:cNvSpPr>
                  <a:spLocks/>
                </p:cNvSpPr>
                <p:nvPr/>
              </p:nvSpPr>
              <p:spPr bwMode="auto">
                <a:xfrm>
                  <a:off x="3470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8" name="Freeform 465"/>
                <p:cNvSpPr>
                  <a:spLocks/>
                </p:cNvSpPr>
                <p:nvPr/>
              </p:nvSpPr>
              <p:spPr bwMode="auto">
                <a:xfrm>
                  <a:off x="3707" y="219"/>
                  <a:ext cx="9" cy="3010"/>
                </a:xfrm>
                <a:custGeom>
                  <a:avLst/>
                  <a:gdLst/>
                  <a:ahLst/>
                  <a:cxnLst>
                    <a:cxn ang="0">
                      <a:pos x="9" y="0"/>
                    </a:cxn>
                    <a:cxn ang="0">
                      <a:pos x="0" y="3010"/>
                    </a:cxn>
                  </a:cxnLst>
                  <a:rect l="0" t="0" r="r" b="b"/>
                  <a:pathLst>
                    <a:path w="9" h="3010">
                      <a:moveTo>
                        <a:pt x="9" y="0"/>
                      </a:moveTo>
                      <a:lnTo>
                        <a:pt x="0" y="301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9" name="Freeform 466"/>
                <p:cNvSpPr>
                  <a:spLocks/>
                </p:cNvSpPr>
                <p:nvPr/>
              </p:nvSpPr>
              <p:spPr bwMode="auto">
                <a:xfrm>
                  <a:off x="4241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" name="Freeform 467"/>
                <p:cNvSpPr>
                  <a:spLocks/>
                </p:cNvSpPr>
                <p:nvPr/>
              </p:nvSpPr>
              <p:spPr bwMode="auto">
                <a:xfrm>
                  <a:off x="4494" y="203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" name="Freeform 468"/>
                <p:cNvSpPr>
                  <a:spLocks/>
                </p:cNvSpPr>
                <p:nvPr/>
              </p:nvSpPr>
              <p:spPr bwMode="auto">
                <a:xfrm>
                  <a:off x="4762" y="219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" name="Freeform 469"/>
                <p:cNvSpPr>
                  <a:spLocks/>
                </p:cNvSpPr>
                <p:nvPr/>
              </p:nvSpPr>
              <p:spPr bwMode="auto">
                <a:xfrm>
                  <a:off x="5012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" name="Freeform 470"/>
                <p:cNvSpPr>
                  <a:spLocks/>
                </p:cNvSpPr>
                <p:nvPr/>
              </p:nvSpPr>
              <p:spPr bwMode="auto">
                <a:xfrm>
                  <a:off x="5284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39" name="Text Box 471"/>
              <p:cNvSpPr txBox="1">
                <a:spLocks noChangeArrowheads="1"/>
              </p:cNvSpPr>
              <p:nvPr/>
            </p:nvSpPr>
            <p:spPr bwMode="auto">
              <a:xfrm>
                <a:off x="5420" y="1661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х</a:t>
                </a:r>
              </a:p>
            </p:txBody>
          </p:sp>
          <p:sp>
            <p:nvSpPr>
              <p:cNvPr id="40" name="Text Box 472"/>
              <p:cNvSpPr txBox="1">
                <a:spLocks noChangeArrowheads="1"/>
              </p:cNvSpPr>
              <p:nvPr/>
            </p:nvSpPr>
            <p:spPr bwMode="auto">
              <a:xfrm>
                <a:off x="3742" y="164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у</a:t>
                </a:r>
              </a:p>
            </p:txBody>
          </p:sp>
        </p:grpSp>
        <p:sp>
          <p:nvSpPr>
            <p:cNvPr id="36" name="Line 473"/>
            <p:cNvSpPr>
              <a:spLocks noChangeShapeType="1"/>
            </p:cNvSpPr>
            <p:nvPr/>
          </p:nvSpPr>
          <p:spPr bwMode="auto">
            <a:xfrm>
              <a:off x="2472" y="1706"/>
              <a:ext cx="30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" name="Line 474"/>
            <p:cNvSpPr>
              <a:spLocks noChangeShapeType="1"/>
            </p:cNvSpPr>
            <p:nvPr/>
          </p:nvSpPr>
          <p:spPr bwMode="auto">
            <a:xfrm flipH="1" flipV="1">
              <a:off x="3969" y="210"/>
              <a:ext cx="0" cy="29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79512" y="1124744"/>
          <a:ext cx="4481513" cy="479425"/>
        </p:xfrm>
        <a:graphic>
          <a:graphicData uri="http://schemas.openxmlformats.org/presentationml/2006/ole">
            <p:oleObj spid="_x0000_s2050" name="Формула" r:id="rId3" imgW="1942920" imgH="20304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103687" y="1700808"/>
          <a:ext cx="5040313" cy="908050"/>
        </p:xfrm>
        <a:graphic>
          <a:graphicData uri="http://schemas.openxmlformats.org/presentationml/2006/ole">
            <p:oleObj spid="_x0000_s2051" name="Формула" r:id="rId4" imgW="2184120" imgH="393480" progId="Equation.3">
              <p:embed/>
            </p:oleObj>
          </a:graphicData>
        </a:graphic>
      </p:graphicFrame>
      <p:sp>
        <p:nvSpPr>
          <p:cNvPr id="66" name="AutoShape 190"/>
          <p:cNvSpPr>
            <a:spLocks noChangeArrowheads="1"/>
          </p:cNvSpPr>
          <p:nvPr/>
        </p:nvSpPr>
        <p:spPr bwMode="auto">
          <a:xfrm>
            <a:off x="2267744" y="3501008"/>
            <a:ext cx="144462" cy="144462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" name="AutoShape 190"/>
          <p:cNvSpPr>
            <a:spLocks noChangeArrowheads="1"/>
          </p:cNvSpPr>
          <p:nvPr/>
        </p:nvSpPr>
        <p:spPr bwMode="auto">
          <a:xfrm>
            <a:off x="2627784" y="2564904"/>
            <a:ext cx="144462" cy="144462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 flipH="1">
            <a:off x="1691680" y="1772816"/>
            <a:ext cx="1368152" cy="3744416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AutoShape 190"/>
          <p:cNvSpPr>
            <a:spLocks noChangeArrowheads="1"/>
          </p:cNvSpPr>
          <p:nvPr/>
        </p:nvSpPr>
        <p:spPr bwMode="auto">
          <a:xfrm>
            <a:off x="2267744" y="2204864"/>
            <a:ext cx="144462" cy="144462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" name="AutoShape 190"/>
          <p:cNvSpPr>
            <a:spLocks noChangeArrowheads="1"/>
          </p:cNvSpPr>
          <p:nvPr/>
        </p:nvSpPr>
        <p:spPr bwMode="auto">
          <a:xfrm>
            <a:off x="1907704" y="3212976"/>
            <a:ext cx="144462" cy="144462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79" name="Прямая соединительная линия 78"/>
          <p:cNvCxnSpPr/>
          <p:nvPr/>
        </p:nvCxnSpPr>
        <p:spPr>
          <a:xfrm flipH="1">
            <a:off x="1115616" y="1700808"/>
            <a:ext cx="1440160" cy="3816424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051720" y="4869160"/>
          <a:ext cx="795337" cy="333375"/>
        </p:xfrm>
        <a:graphic>
          <a:graphicData uri="http://schemas.openxmlformats.org/presentationml/2006/ole">
            <p:oleObj spid="_x0000_s2052" name="Формула" r:id="rId5" imgW="495000" imgH="203040" progId="Equation.3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755576" y="2492896"/>
          <a:ext cx="960438" cy="307975"/>
        </p:xfrm>
        <a:graphic>
          <a:graphicData uri="http://schemas.openxmlformats.org/presentationml/2006/ole">
            <p:oleObj spid="_x0000_s2053" name="Формула" r:id="rId6" imgW="647640" imgH="203040" progId="Equation.3">
              <p:embed/>
            </p:oleObj>
          </a:graphicData>
        </a:graphic>
      </p:graphicFrame>
      <p:sp>
        <p:nvSpPr>
          <p:cNvPr id="88" name="Прямоугольник 87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Прямоугольник 88"/>
          <p:cNvSpPr/>
          <p:nvPr/>
        </p:nvSpPr>
        <p:spPr>
          <a:xfrm>
            <a:off x="611560" y="188640"/>
            <a:ext cx="8892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ПРОВЕРКА:</a:t>
            </a:r>
            <a:endParaRPr lang="ru-RU" sz="2800" b="1" i="1" dirty="0"/>
          </a:p>
        </p:txBody>
      </p:sp>
      <p:sp>
        <p:nvSpPr>
          <p:cNvPr id="90" name="AutoShape 190"/>
          <p:cNvSpPr>
            <a:spLocks noChangeArrowheads="1"/>
          </p:cNvSpPr>
          <p:nvPr/>
        </p:nvSpPr>
        <p:spPr bwMode="auto">
          <a:xfrm>
            <a:off x="6732240" y="4221088"/>
            <a:ext cx="144462" cy="144462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" name="AutoShape 190"/>
          <p:cNvSpPr>
            <a:spLocks noChangeArrowheads="1"/>
          </p:cNvSpPr>
          <p:nvPr/>
        </p:nvSpPr>
        <p:spPr bwMode="auto">
          <a:xfrm>
            <a:off x="7452320" y="3861048"/>
            <a:ext cx="144462" cy="144462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" name="AutoShape 190"/>
          <p:cNvSpPr>
            <a:spLocks noChangeArrowheads="1"/>
          </p:cNvSpPr>
          <p:nvPr/>
        </p:nvSpPr>
        <p:spPr bwMode="auto">
          <a:xfrm>
            <a:off x="6732240" y="5877272"/>
            <a:ext cx="144462" cy="144462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3" name="AutoShape 190"/>
          <p:cNvSpPr>
            <a:spLocks noChangeArrowheads="1"/>
          </p:cNvSpPr>
          <p:nvPr/>
        </p:nvSpPr>
        <p:spPr bwMode="auto">
          <a:xfrm>
            <a:off x="7452320" y="5517232"/>
            <a:ext cx="144462" cy="144462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95" name="Прямая соединительная линия 94"/>
          <p:cNvCxnSpPr/>
          <p:nvPr/>
        </p:nvCxnSpPr>
        <p:spPr>
          <a:xfrm flipH="1">
            <a:off x="4932040" y="3356992"/>
            <a:ext cx="3816424" cy="180020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 flipH="1">
            <a:off x="5796136" y="5013176"/>
            <a:ext cx="2808312" cy="1512168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148064" y="3789040"/>
          <a:ext cx="1224136" cy="665595"/>
        </p:xfrm>
        <a:graphic>
          <a:graphicData uri="http://schemas.openxmlformats.org/presentationml/2006/ole">
            <p:oleObj spid="_x0000_s2054" name="Формула" r:id="rId7" imgW="723600" imgH="393480" progId="Equation.3">
              <p:embed/>
            </p:oleObj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5292080" y="5373216"/>
          <a:ext cx="1339305" cy="754761"/>
        </p:xfrm>
        <a:graphic>
          <a:graphicData uri="http://schemas.openxmlformats.org/presentationml/2006/ole">
            <p:oleObj spid="_x0000_s2055" name="Формула" r:id="rId8" imgW="698400" imgH="393480" progId="Equation.3">
              <p:embed/>
            </p:oleObj>
          </a:graphicData>
        </a:graphic>
      </p:graphicFrame>
      <p:sp>
        <p:nvSpPr>
          <p:cNvPr id="108" name="Прямоугольник 107"/>
          <p:cNvSpPr/>
          <p:nvPr/>
        </p:nvSpPr>
        <p:spPr>
          <a:xfrm>
            <a:off x="251520" y="5877272"/>
            <a:ext cx="4104456" cy="5760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7" name="TextBox 106"/>
          <p:cNvSpPr txBox="1"/>
          <p:nvPr/>
        </p:nvSpPr>
        <p:spPr>
          <a:xfrm>
            <a:off x="251520" y="5949280"/>
            <a:ext cx="4320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Графики функций - параллельны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Прямоугольник 106"/>
          <p:cNvSpPr/>
          <p:nvPr/>
        </p:nvSpPr>
        <p:spPr>
          <a:xfrm>
            <a:off x="251520" y="5877272"/>
            <a:ext cx="4104456" cy="5760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Group 475"/>
          <p:cNvGrpSpPr>
            <a:grpSpLocks/>
          </p:cNvGrpSpPr>
          <p:nvPr/>
        </p:nvGrpSpPr>
        <p:grpSpPr bwMode="auto">
          <a:xfrm>
            <a:off x="323528" y="1556792"/>
            <a:ext cx="4176464" cy="4032448"/>
            <a:chOff x="2409" y="164"/>
            <a:chExt cx="3223" cy="3065"/>
          </a:xfrm>
        </p:grpSpPr>
        <p:grpSp>
          <p:nvGrpSpPr>
            <p:cNvPr id="3" name="Group 446"/>
            <p:cNvGrpSpPr>
              <a:grpSpLocks/>
            </p:cNvGrpSpPr>
            <p:nvPr/>
          </p:nvGrpSpPr>
          <p:grpSpPr bwMode="auto">
            <a:xfrm>
              <a:off x="2409" y="164"/>
              <a:ext cx="3223" cy="3065"/>
              <a:chOff x="2409" y="164"/>
              <a:chExt cx="3223" cy="3065"/>
            </a:xfrm>
          </p:grpSpPr>
          <p:grpSp>
            <p:nvGrpSpPr>
              <p:cNvPr id="4" name="Group 447"/>
              <p:cNvGrpSpPr>
                <a:grpSpLocks/>
              </p:cNvGrpSpPr>
              <p:nvPr/>
            </p:nvGrpSpPr>
            <p:grpSpPr bwMode="auto">
              <a:xfrm>
                <a:off x="2409" y="203"/>
                <a:ext cx="3148" cy="3026"/>
                <a:chOff x="2409" y="203"/>
                <a:chExt cx="3148" cy="3026"/>
              </a:xfrm>
            </p:grpSpPr>
            <p:sp>
              <p:nvSpPr>
                <p:cNvPr id="11" name="Freeform 448"/>
                <p:cNvSpPr>
                  <a:spLocks/>
                </p:cNvSpPr>
                <p:nvPr/>
              </p:nvSpPr>
              <p:spPr bwMode="auto">
                <a:xfrm>
                  <a:off x="2426" y="211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" name="Freeform 449"/>
                <p:cNvSpPr>
                  <a:spLocks/>
                </p:cNvSpPr>
                <p:nvPr/>
              </p:nvSpPr>
              <p:spPr bwMode="auto">
                <a:xfrm>
                  <a:off x="2409" y="2945"/>
                  <a:ext cx="3124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4" y="8"/>
                    </a:cxn>
                  </a:cxnLst>
                  <a:rect l="0" t="0" r="r" b="b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" name="Freeform 450"/>
                <p:cNvSpPr>
                  <a:spLocks/>
                </p:cNvSpPr>
                <p:nvPr/>
              </p:nvSpPr>
              <p:spPr bwMode="auto">
                <a:xfrm>
                  <a:off x="2677" y="211"/>
                  <a:ext cx="8" cy="299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8" y="2994"/>
                    </a:cxn>
                  </a:cxnLst>
                  <a:rect l="0" t="0" r="r" b="b"/>
                  <a:pathLst>
                    <a:path w="8" h="2994">
                      <a:moveTo>
                        <a:pt x="0" y="0"/>
                      </a:moveTo>
                      <a:lnTo>
                        <a:pt x="8" y="2994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" name="Line 451"/>
                <p:cNvSpPr>
                  <a:spLocks noChangeShapeType="1"/>
                </p:cNvSpPr>
                <p:nvPr/>
              </p:nvSpPr>
              <p:spPr bwMode="auto">
                <a:xfrm>
                  <a:off x="2426" y="2704"/>
                  <a:ext cx="313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" name="Freeform 452"/>
                <p:cNvSpPr>
                  <a:spLocks/>
                </p:cNvSpPr>
                <p:nvPr/>
              </p:nvSpPr>
              <p:spPr bwMode="auto">
                <a:xfrm>
                  <a:off x="2426" y="3203"/>
                  <a:ext cx="3124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4" y="8"/>
                    </a:cxn>
                  </a:cxnLst>
                  <a:rect l="0" t="0" r="r" b="b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" name="Freeform 453"/>
                <p:cNvSpPr>
                  <a:spLocks/>
                </p:cNvSpPr>
                <p:nvPr/>
              </p:nvSpPr>
              <p:spPr bwMode="auto">
                <a:xfrm>
                  <a:off x="2418" y="2450"/>
                  <a:ext cx="3131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31" y="0"/>
                    </a:cxn>
                  </a:cxnLst>
                  <a:rect l="0" t="0" r="r" b="b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" name="Freeform 454"/>
                <p:cNvSpPr>
                  <a:spLocks/>
                </p:cNvSpPr>
                <p:nvPr/>
              </p:nvSpPr>
              <p:spPr bwMode="auto">
                <a:xfrm>
                  <a:off x="2426" y="2205"/>
                  <a:ext cx="3131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31" y="0"/>
                    </a:cxn>
                  </a:cxnLst>
                  <a:rect l="0" t="0" r="r" b="b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" name="Freeform 455"/>
                <p:cNvSpPr>
                  <a:spLocks/>
                </p:cNvSpPr>
                <p:nvPr/>
              </p:nvSpPr>
              <p:spPr bwMode="auto">
                <a:xfrm>
                  <a:off x="2409" y="1955"/>
                  <a:ext cx="3132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32" y="8"/>
                    </a:cxn>
                  </a:cxnLst>
                  <a:rect l="0" t="0" r="r" b="b"/>
                  <a:pathLst>
                    <a:path w="3132" h="8">
                      <a:moveTo>
                        <a:pt x="0" y="0"/>
                      </a:moveTo>
                      <a:lnTo>
                        <a:pt x="3132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" name="Freeform 456"/>
                <p:cNvSpPr>
                  <a:spLocks/>
                </p:cNvSpPr>
                <p:nvPr/>
              </p:nvSpPr>
              <p:spPr bwMode="auto">
                <a:xfrm>
                  <a:off x="2434" y="1444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" name="Freeform 457"/>
                <p:cNvSpPr>
                  <a:spLocks/>
                </p:cNvSpPr>
                <p:nvPr/>
              </p:nvSpPr>
              <p:spPr bwMode="auto">
                <a:xfrm>
                  <a:off x="2426" y="1207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" name="Freeform 458"/>
                <p:cNvSpPr>
                  <a:spLocks/>
                </p:cNvSpPr>
                <p:nvPr/>
              </p:nvSpPr>
              <p:spPr bwMode="auto">
                <a:xfrm>
                  <a:off x="2426" y="949"/>
                  <a:ext cx="3123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3" y="8"/>
                    </a:cxn>
                  </a:cxnLst>
                  <a:rect l="0" t="0" r="r" b="b"/>
                  <a:pathLst>
                    <a:path w="3123" h="8">
                      <a:moveTo>
                        <a:pt x="0" y="0"/>
                      </a:moveTo>
                      <a:lnTo>
                        <a:pt x="3123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" name="Freeform 459"/>
                <p:cNvSpPr>
                  <a:spLocks/>
                </p:cNvSpPr>
                <p:nvPr/>
              </p:nvSpPr>
              <p:spPr bwMode="auto">
                <a:xfrm>
                  <a:off x="2426" y="708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" name="Freeform 460"/>
                <p:cNvSpPr>
                  <a:spLocks/>
                </p:cNvSpPr>
                <p:nvPr/>
              </p:nvSpPr>
              <p:spPr bwMode="auto">
                <a:xfrm>
                  <a:off x="2434" y="446"/>
                  <a:ext cx="3115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15" y="8"/>
                    </a:cxn>
                  </a:cxnLst>
                  <a:rect l="0" t="0" r="r" b="b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" name="Freeform 461"/>
                <p:cNvSpPr>
                  <a:spLocks/>
                </p:cNvSpPr>
                <p:nvPr/>
              </p:nvSpPr>
              <p:spPr bwMode="auto">
                <a:xfrm>
                  <a:off x="2426" y="210"/>
                  <a:ext cx="3115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15" y="8"/>
                    </a:cxn>
                  </a:cxnLst>
                  <a:rect l="0" t="0" r="r" b="b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" name="Freeform 462"/>
                <p:cNvSpPr>
                  <a:spLocks/>
                </p:cNvSpPr>
                <p:nvPr/>
              </p:nvSpPr>
              <p:spPr bwMode="auto">
                <a:xfrm>
                  <a:off x="2937" y="203"/>
                  <a:ext cx="8" cy="3026"/>
                </a:xfrm>
                <a:custGeom>
                  <a:avLst/>
                  <a:gdLst/>
                  <a:ahLst/>
                  <a:cxnLst>
                    <a:cxn ang="0">
                      <a:pos x="8" y="0"/>
                    </a:cxn>
                    <a:cxn ang="0">
                      <a:pos x="0" y="3026"/>
                    </a:cxn>
                  </a:cxnLst>
                  <a:rect l="0" t="0" r="r" b="b"/>
                  <a:pathLst>
                    <a:path w="8" h="3026">
                      <a:moveTo>
                        <a:pt x="8" y="0"/>
                      </a:moveTo>
                      <a:lnTo>
                        <a:pt x="0" y="3026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6" name="Freeform 463"/>
                <p:cNvSpPr>
                  <a:spLocks/>
                </p:cNvSpPr>
                <p:nvPr/>
              </p:nvSpPr>
              <p:spPr bwMode="auto">
                <a:xfrm>
                  <a:off x="3198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" name="Freeform 464"/>
                <p:cNvSpPr>
                  <a:spLocks/>
                </p:cNvSpPr>
                <p:nvPr/>
              </p:nvSpPr>
              <p:spPr bwMode="auto">
                <a:xfrm>
                  <a:off x="3470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" name="Freeform 465"/>
                <p:cNvSpPr>
                  <a:spLocks/>
                </p:cNvSpPr>
                <p:nvPr/>
              </p:nvSpPr>
              <p:spPr bwMode="auto">
                <a:xfrm>
                  <a:off x="3707" y="219"/>
                  <a:ext cx="9" cy="3010"/>
                </a:xfrm>
                <a:custGeom>
                  <a:avLst/>
                  <a:gdLst/>
                  <a:ahLst/>
                  <a:cxnLst>
                    <a:cxn ang="0">
                      <a:pos x="9" y="0"/>
                    </a:cxn>
                    <a:cxn ang="0">
                      <a:pos x="0" y="3010"/>
                    </a:cxn>
                  </a:cxnLst>
                  <a:rect l="0" t="0" r="r" b="b"/>
                  <a:pathLst>
                    <a:path w="9" h="3010">
                      <a:moveTo>
                        <a:pt x="9" y="0"/>
                      </a:moveTo>
                      <a:lnTo>
                        <a:pt x="0" y="301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9" name="Freeform 466"/>
                <p:cNvSpPr>
                  <a:spLocks/>
                </p:cNvSpPr>
                <p:nvPr/>
              </p:nvSpPr>
              <p:spPr bwMode="auto">
                <a:xfrm>
                  <a:off x="4241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" name="Freeform 467"/>
                <p:cNvSpPr>
                  <a:spLocks/>
                </p:cNvSpPr>
                <p:nvPr/>
              </p:nvSpPr>
              <p:spPr bwMode="auto">
                <a:xfrm>
                  <a:off x="4494" y="203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" name="Freeform 468"/>
                <p:cNvSpPr>
                  <a:spLocks/>
                </p:cNvSpPr>
                <p:nvPr/>
              </p:nvSpPr>
              <p:spPr bwMode="auto">
                <a:xfrm>
                  <a:off x="4762" y="219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2" name="Freeform 469"/>
                <p:cNvSpPr>
                  <a:spLocks/>
                </p:cNvSpPr>
                <p:nvPr/>
              </p:nvSpPr>
              <p:spPr bwMode="auto">
                <a:xfrm>
                  <a:off x="5012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" name="Freeform 470"/>
                <p:cNvSpPr>
                  <a:spLocks/>
                </p:cNvSpPr>
                <p:nvPr/>
              </p:nvSpPr>
              <p:spPr bwMode="auto">
                <a:xfrm>
                  <a:off x="5284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" name="Text Box 471"/>
              <p:cNvSpPr txBox="1">
                <a:spLocks noChangeArrowheads="1"/>
              </p:cNvSpPr>
              <p:nvPr/>
            </p:nvSpPr>
            <p:spPr bwMode="auto">
              <a:xfrm>
                <a:off x="5420" y="1661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х</a:t>
                </a:r>
              </a:p>
            </p:txBody>
          </p:sp>
          <p:sp>
            <p:nvSpPr>
              <p:cNvPr id="10" name="Text Box 472"/>
              <p:cNvSpPr txBox="1">
                <a:spLocks noChangeArrowheads="1"/>
              </p:cNvSpPr>
              <p:nvPr/>
            </p:nvSpPr>
            <p:spPr bwMode="auto">
              <a:xfrm>
                <a:off x="3742" y="164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у</a:t>
                </a:r>
              </a:p>
            </p:txBody>
          </p:sp>
        </p:grpSp>
        <p:sp>
          <p:nvSpPr>
            <p:cNvPr id="6" name="Line 473"/>
            <p:cNvSpPr>
              <a:spLocks noChangeShapeType="1"/>
            </p:cNvSpPr>
            <p:nvPr/>
          </p:nvSpPr>
          <p:spPr bwMode="auto">
            <a:xfrm>
              <a:off x="2472" y="1706"/>
              <a:ext cx="30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Line 474"/>
            <p:cNvSpPr>
              <a:spLocks noChangeShapeType="1"/>
            </p:cNvSpPr>
            <p:nvPr/>
          </p:nvSpPr>
          <p:spPr bwMode="auto">
            <a:xfrm flipH="1" flipV="1">
              <a:off x="3969" y="210"/>
              <a:ext cx="0" cy="29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475"/>
          <p:cNvGrpSpPr>
            <a:grpSpLocks/>
          </p:cNvGrpSpPr>
          <p:nvPr/>
        </p:nvGrpSpPr>
        <p:grpSpPr bwMode="auto">
          <a:xfrm>
            <a:off x="4860032" y="2564904"/>
            <a:ext cx="4067944" cy="4077072"/>
            <a:chOff x="2409" y="164"/>
            <a:chExt cx="3223" cy="3065"/>
          </a:xfrm>
        </p:grpSpPr>
        <p:grpSp>
          <p:nvGrpSpPr>
            <p:cNvPr id="8" name="Group 446"/>
            <p:cNvGrpSpPr>
              <a:grpSpLocks/>
            </p:cNvGrpSpPr>
            <p:nvPr/>
          </p:nvGrpSpPr>
          <p:grpSpPr bwMode="auto">
            <a:xfrm>
              <a:off x="2409" y="164"/>
              <a:ext cx="3223" cy="3065"/>
              <a:chOff x="2409" y="164"/>
              <a:chExt cx="3223" cy="3065"/>
            </a:xfrm>
          </p:grpSpPr>
          <p:grpSp>
            <p:nvGrpSpPr>
              <p:cNvPr id="2048" name="Group 447"/>
              <p:cNvGrpSpPr>
                <a:grpSpLocks/>
              </p:cNvGrpSpPr>
              <p:nvPr/>
            </p:nvGrpSpPr>
            <p:grpSpPr bwMode="auto">
              <a:xfrm>
                <a:off x="2409" y="203"/>
                <a:ext cx="3148" cy="3026"/>
                <a:chOff x="2409" y="203"/>
                <a:chExt cx="3148" cy="3026"/>
              </a:xfrm>
            </p:grpSpPr>
            <p:sp>
              <p:nvSpPr>
                <p:cNvPr id="41" name="Freeform 448"/>
                <p:cNvSpPr>
                  <a:spLocks/>
                </p:cNvSpPr>
                <p:nvPr/>
              </p:nvSpPr>
              <p:spPr bwMode="auto">
                <a:xfrm>
                  <a:off x="2426" y="211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2" name="Freeform 449"/>
                <p:cNvSpPr>
                  <a:spLocks/>
                </p:cNvSpPr>
                <p:nvPr/>
              </p:nvSpPr>
              <p:spPr bwMode="auto">
                <a:xfrm>
                  <a:off x="2409" y="2945"/>
                  <a:ext cx="3124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4" y="8"/>
                    </a:cxn>
                  </a:cxnLst>
                  <a:rect l="0" t="0" r="r" b="b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3" name="Freeform 450"/>
                <p:cNvSpPr>
                  <a:spLocks/>
                </p:cNvSpPr>
                <p:nvPr/>
              </p:nvSpPr>
              <p:spPr bwMode="auto">
                <a:xfrm>
                  <a:off x="2677" y="211"/>
                  <a:ext cx="8" cy="299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8" y="2994"/>
                    </a:cxn>
                  </a:cxnLst>
                  <a:rect l="0" t="0" r="r" b="b"/>
                  <a:pathLst>
                    <a:path w="8" h="2994">
                      <a:moveTo>
                        <a:pt x="0" y="0"/>
                      </a:moveTo>
                      <a:lnTo>
                        <a:pt x="8" y="2994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4" name="Line 451"/>
                <p:cNvSpPr>
                  <a:spLocks noChangeShapeType="1"/>
                </p:cNvSpPr>
                <p:nvPr/>
              </p:nvSpPr>
              <p:spPr bwMode="auto">
                <a:xfrm>
                  <a:off x="2426" y="2704"/>
                  <a:ext cx="313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5" name="Freeform 452"/>
                <p:cNvSpPr>
                  <a:spLocks/>
                </p:cNvSpPr>
                <p:nvPr/>
              </p:nvSpPr>
              <p:spPr bwMode="auto">
                <a:xfrm>
                  <a:off x="2426" y="3203"/>
                  <a:ext cx="3124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4" y="8"/>
                    </a:cxn>
                  </a:cxnLst>
                  <a:rect l="0" t="0" r="r" b="b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6" name="Freeform 453"/>
                <p:cNvSpPr>
                  <a:spLocks/>
                </p:cNvSpPr>
                <p:nvPr/>
              </p:nvSpPr>
              <p:spPr bwMode="auto">
                <a:xfrm>
                  <a:off x="2418" y="2450"/>
                  <a:ext cx="3131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31" y="0"/>
                    </a:cxn>
                  </a:cxnLst>
                  <a:rect l="0" t="0" r="r" b="b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7" name="Freeform 454"/>
                <p:cNvSpPr>
                  <a:spLocks/>
                </p:cNvSpPr>
                <p:nvPr/>
              </p:nvSpPr>
              <p:spPr bwMode="auto">
                <a:xfrm>
                  <a:off x="2426" y="2205"/>
                  <a:ext cx="3131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31" y="0"/>
                    </a:cxn>
                  </a:cxnLst>
                  <a:rect l="0" t="0" r="r" b="b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" name="Freeform 455"/>
                <p:cNvSpPr>
                  <a:spLocks/>
                </p:cNvSpPr>
                <p:nvPr/>
              </p:nvSpPr>
              <p:spPr bwMode="auto">
                <a:xfrm>
                  <a:off x="2409" y="1955"/>
                  <a:ext cx="3132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32" y="8"/>
                    </a:cxn>
                  </a:cxnLst>
                  <a:rect l="0" t="0" r="r" b="b"/>
                  <a:pathLst>
                    <a:path w="3132" h="8">
                      <a:moveTo>
                        <a:pt x="0" y="0"/>
                      </a:moveTo>
                      <a:lnTo>
                        <a:pt x="3132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9" name="Freeform 456"/>
                <p:cNvSpPr>
                  <a:spLocks/>
                </p:cNvSpPr>
                <p:nvPr/>
              </p:nvSpPr>
              <p:spPr bwMode="auto">
                <a:xfrm>
                  <a:off x="2434" y="1444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0" name="Freeform 457"/>
                <p:cNvSpPr>
                  <a:spLocks/>
                </p:cNvSpPr>
                <p:nvPr/>
              </p:nvSpPr>
              <p:spPr bwMode="auto">
                <a:xfrm>
                  <a:off x="2426" y="1207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" name="Freeform 458"/>
                <p:cNvSpPr>
                  <a:spLocks/>
                </p:cNvSpPr>
                <p:nvPr/>
              </p:nvSpPr>
              <p:spPr bwMode="auto">
                <a:xfrm>
                  <a:off x="2426" y="949"/>
                  <a:ext cx="3123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3" y="8"/>
                    </a:cxn>
                  </a:cxnLst>
                  <a:rect l="0" t="0" r="r" b="b"/>
                  <a:pathLst>
                    <a:path w="3123" h="8">
                      <a:moveTo>
                        <a:pt x="0" y="0"/>
                      </a:moveTo>
                      <a:lnTo>
                        <a:pt x="3123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" name="Freeform 459"/>
                <p:cNvSpPr>
                  <a:spLocks/>
                </p:cNvSpPr>
                <p:nvPr/>
              </p:nvSpPr>
              <p:spPr bwMode="auto">
                <a:xfrm>
                  <a:off x="2426" y="708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" name="Freeform 460"/>
                <p:cNvSpPr>
                  <a:spLocks/>
                </p:cNvSpPr>
                <p:nvPr/>
              </p:nvSpPr>
              <p:spPr bwMode="auto">
                <a:xfrm>
                  <a:off x="2434" y="446"/>
                  <a:ext cx="3115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15" y="8"/>
                    </a:cxn>
                  </a:cxnLst>
                  <a:rect l="0" t="0" r="r" b="b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4" name="Freeform 461"/>
                <p:cNvSpPr>
                  <a:spLocks/>
                </p:cNvSpPr>
                <p:nvPr/>
              </p:nvSpPr>
              <p:spPr bwMode="auto">
                <a:xfrm>
                  <a:off x="2426" y="210"/>
                  <a:ext cx="3115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15" y="8"/>
                    </a:cxn>
                  </a:cxnLst>
                  <a:rect l="0" t="0" r="r" b="b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" name="Freeform 462"/>
                <p:cNvSpPr>
                  <a:spLocks/>
                </p:cNvSpPr>
                <p:nvPr/>
              </p:nvSpPr>
              <p:spPr bwMode="auto">
                <a:xfrm>
                  <a:off x="2937" y="203"/>
                  <a:ext cx="8" cy="3026"/>
                </a:xfrm>
                <a:custGeom>
                  <a:avLst/>
                  <a:gdLst/>
                  <a:ahLst/>
                  <a:cxnLst>
                    <a:cxn ang="0">
                      <a:pos x="8" y="0"/>
                    </a:cxn>
                    <a:cxn ang="0">
                      <a:pos x="0" y="3026"/>
                    </a:cxn>
                  </a:cxnLst>
                  <a:rect l="0" t="0" r="r" b="b"/>
                  <a:pathLst>
                    <a:path w="8" h="3026">
                      <a:moveTo>
                        <a:pt x="8" y="0"/>
                      </a:moveTo>
                      <a:lnTo>
                        <a:pt x="0" y="3026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6" name="Freeform 463"/>
                <p:cNvSpPr>
                  <a:spLocks/>
                </p:cNvSpPr>
                <p:nvPr/>
              </p:nvSpPr>
              <p:spPr bwMode="auto">
                <a:xfrm>
                  <a:off x="3198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7" name="Freeform 464"/>
                <p:cNvSpPr>
                  <a:spLocks/>
                </p:cNvSpPr>
                <p:nvPr/>
              </p:nvSpPr>
              <p:spPr bwMode="auto">
                <a:xfrm>
                  <a:off x="3470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8" name="Freeform 465"/>
                <p:cNvSpPr>
                  <a:spLocks/>
                </p:cNvSpPr>
                <p:nvPr/>
              </p:nvSpPr>
              <p:spPr bwMode="auto">
                <a:xfrm>
                  <a:off x="3707" y="219"/>
                  <a:ext cx="9" cy="3010"/>
                </a:xfrm>
                <a:custGeom>
                  <a:avLst/>
                  <a:gdLst/>
                  <a:ahLst/>
                  <a:cxnLst>
                    <a:cxn ang="0">
                      <a:pos x="9" y="0"/>
                    </a:cxn>
                    <a:cxn ang="0">
                      <a:pos x="0" y="3010"/>
                    </a:cxn>
                  </a:cxnLst>
                  <a:rect l="0" t="0" r="r" b="b"/>
                  <a:pathLst>
                    <a:path w="9" h="3010">
                      <a:moveTo>
                        <a:pt x="9" y="0"/>
                      </a:moveTo>
                      <a:lnTo>
                        <a:pt x="0" y="301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9" name="Freeform 466"/>
                <p:cNvSpPr>
                  <a:spLocks/>
                </p:cNvSpPr>
                <p:nvPr/>
              </p:nvSpPr>
              <p:spPr bwMode="auto">
                <a:xfrm>
                  <a:off x="4241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" name="Freeform 467"/>
                <p:cNvSpPr>
                  <a:spLocks/>
                </p:cNvSpPr>
                <p:nvPr/>
              </p:nvSpPr>
              <p:spPr bwMode="auto">
                <a:xfrm>
                  <a:off x="4494" y="203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" name="Freeform 468"/>
                <p:cNvSpPr>
                  <a:spLocks/>
                </p:cNvSpPr>
                <p:nvPr/>
              </p:nvSpPr>
              <p:spPr bwMode="auto">
                <a:xfrm>
                  <a:off x="4762" y="219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" name="Freeform 469"/>
                <p:cNvSpPr>
                  <a:spLocks/>
                </p:cNvSpPr>
                <p:nvPr/>
              </p:nvSpPr>
              <p:spPr bwMode="auto">
                <a:xfrm>
                  <a:off x="5012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" name="Freeform 470"/>
                <p:cNvSpPr>
                  <a:spLocks/>
                </p:cNvSpPr>
                <p:nvPr/>
              </p:nvSpPr>
              <p:spPr bwMode="auto">
                <a:xfrm>
                  <a:off x="5284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39" name="Text Box 471"/>
              <p:cNvSpPr txBox="1">
                <a:spLocks noChangeArrowheads="1"/>
              </p:cNvSpPr>
              <p:nvPr/>
            </p:nvSpPr>
            <p:spPr bwMode="auto">
              <a:xfrm>
                <a:off x="5420" y="1661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х</a:t>
                </a:r>
              </a:p>
            </p:txBody>
          </p:sp>
          <p:sp>
            <p:nvSpPr>
              <p:cNvPr id="40" name="Text Box 472"/>
              <p:cNvSpPr txBox="1">
                <a:spLocks noChangeArrowheads="1"/>
              </p:cNvSpPr>
              <p:nvPr/>
            </p:nvSpPr>
            <p:spPr bwMode="auto">
              <a:xfrm>
                <a:off x="3742" y="164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у</a:t>
                </a:r>
              </a:p>
            </p:txBody>
          </p:sp>
        </p:grpSp>
        <p:sp>
          <p:nvSpPr>
            <p:cNvPr id="36" name="Line 473"/>
            <p:cNvSpPr>
              <a:spLocks noChangeShapeType="1"/>
            </p:cNvSpPr>
            <p:nvPr/>
          </p:nvSpPr>
          <p:spPr bwMode="auto">
            <a:xfrm>
              <a:off x="2472" y="1706"/>
              <a:ext cx="30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" name="Line 474"/>
            <p:cNvSpPr>
              <a:spLocks noChangeShapeType="1"/>
            </p:cNvSpPr>
            <p:nvPr/>
          </p:nvSpPr>
          <p:spPr bwMode="auto">
            <a:xfrm flipH="1" flipV="1">
              <a:off x="3969" y="210"/>
              <a:ext cx="0" cy="29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50813" y="1125538"/>
          <a:ext cx="4540250" cy="479425"/>
        </p:xfrm>
        <a:graphic>
          <a:graphicData uri="http://schemas.openxmlformats.org/presentationml/2006/ole">
            <p:oleObj spid="_x0000_s3074" name="Формула" r:id="rId3" imgW="1968480" imgH="20304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162425" y="1700213"/>
          <a:ext cx="4924425" cy="908050"/>
        </p:xfrm>
        <a:graphic>
          <a:graphicData uri="http://schemas.openxmlformats.org/presentationml/2006/ole">
            <p:oleObj spid="_x0000_s3075" name="Формула" r:id="rId4" imgW="2133360" imgH="393480" progId="Equation.3">
              <p:embed/>
            </p:oleObj>
          </a:graphicData>
        </a:graphic>
      </p:graphicFrame>
      <p:sp>
        <p:nvSpPr>
          <p:cNvPr id="66" name="AutoShape 190"/>
          <p:cNvSpPr>
            <a:spLocks noChangeArrowheads="1"/>
          </p:cNvSpPr>
          <p:nvPr/>
        </p:nvSpPr>
        <p:spPr bwMode="auto">
          <a:xfrm>
            <a:off x="2267744" y="3501008"/>
            <a:ext cx="144462" cy="144462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" name="AutoShape 190"/>
          <p:cNvSpPr>
            <a:spLocks noChangeArrowheads="1"/>
          </p:cNvSpPr>
          <p:nvPr/>
        </p:nvSpPr>
        <p:spPr bwMode="auto">
          <a:xfrm>
            <a:off x="2627784" y="2852936"/>
            <a:ext cx="144462" cy="144462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71" name="Прямая соединительная линия 70"/>
          <p:cNvCxnSpPr>
            <a:stCxn id="31" idx="1"/>
          </p:cNvCxnSpPr>
          <p:nvPr/>
        </p:nvCxnSpPr>
        <p:spPr>
          <a:xfrm flipH="1">
            <a:off x="1331640" y="1632154"/>
            <a:ext cx="2040979" cy="3957086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AutoShape 190"/>
          <p:cNvSpPr>
            <a:spLocks noChangeArrowheads="1"/>
          </p:cNvSpPr>
          <p:nvPr/>
        </p:nvSpPr>
        <p:spPr bwMode="auto">
          <a:xfrm>
            <a:off x="2267744" y="3140968"/>
            <a:ext cx="144462" cy="144462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" name="AutoShape 190"/>
          <p:cNvSpPr>
            <a:spLocks noChangeArrowheads="1"/>
          </p:cNvSpPr>
          <p:nvPr/>
        </p:nvSpPr>
        <p:spPr bwMode="auto">
          <a:xfrm>
            <a:off x="2627784" y="1628800"/>
            <a:ext cx="144462" cy="144462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79" name="Прямая соединительная линия 78"/>
          <p:cNvCxnSpPr/>
          <p:nvPr/>
        </p:nvCxnSpPr>
        <p:spPr>
          <a:xfrm flipH="1">
            <a:off x="1691680" y="1556792"/>
            <a:ext cx="1080120" cy="4032448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979712" y="4797152"/>
          <a:ext cx="795337" cy="333375"/>
        </p:xfrm>
        <a:graphic>
          <a:graphicData uri="http://schemas.openxmlformats.org/presentationml/2006/ole">
            <p:oleObj spid="_x0000_s3076" name="Формула" r:id="rId5" imgW="495000" imgH="203040" progId="Equation.3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773113" y="2492375"/>
          <a:ext cx="923925" cy="307975"/>
        </p:xfrm>
        <a:graphic>
          <a:graphicData uri="http://schemas.openxmlformats.org/presentationml/2006/ole">
            <p:oleObj spid="_x0000_s3077" name="Формула" r:id="rId6" imgW="622080" imgH="203040" progId="Equation.3">
              <p:embed/>
            </p:oleObj>
          </a:graphicData>
        </a:graphic>
      </p:graphicFrame>
      <p:sp>
        <p:nvSpPr>
          <p:cNvPr id="88" name="Прямоугольник 87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Прямоугольник 88"/>
          <p:cNvSpPr/>
          <p:nvPr/>
        </p:nvSpPr>
        <p:spPr>
          <a:xfrm>
            <a:off x="611560" y="188640"/>
            <a:ext cx="8892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ПРОВЕРКА:</a:t>
            </a:r>
            <a:endParaRPr lang="ru-RU" sz="2800" b="1" i="1" dirty="0"/>
          </a:p>
        </p:txBody>
      </p:sp>
      <p:sp>
        <p:nvSpPr>
          <p:cNvPr id="90" name="AutoShape 190"/>
          <p:cNvSpPr>
            <a:spLocks noChangeArrowheads="1"/>
          </p:cNvSpPr>
          <p:nvPr/>
        </p:nvSpPr>
        <p:spPr bwMode="auto">
          <a:xfrm>
            <a:off x="6732240" y="4869160"/>
            <a:ext cx="144462" cy="144462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" name="AutoShape 190"/>
          <p:cNvSpPr>
            <a:spLocks noChangeArrowheads="1"/>
          </p:cNvSpPr>
          <p:nvPr/>
        </p:nvSpPr>
        <p:spPr bwMode="auto">
          <a:xfrm>
            <a:off x="7740352" y="4509120"/>
            <a:ext cx="144462" cy="144462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" name="AutoShape 190"/>
          <p:cNvSpPr>
            <a:spLocks noChangeArrowheads="1"/>
          </p:cNvSpPr>
          <p:nvPr/>
        </p:nvSpPr>
        <p:spPr bwMode="auto">
          <a:xfrm>
            <a:off x="6732240" y="5229200"/>
            <a:ext cx="144462" cy="144462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3" name="AutoShape 190"/>
          <p:cNvSpPr>
            <a:spLocks noChangeArrowheads="1"/>
          </p:cNvSpPr>
          <p:nvPr/>
        </p:nvSpPr>
        <p:spPr bwMode="auto">
          <a:xfrm>
            <a:off x="8100392" y="4149080"/>
            <a:ext cx="144462" cy="144462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95" name="Прямая соединительная линия 94"/>
          <p:cNvCxnSpPr/>
          <p:nvPr/>
        </p:nvCxnSpPr>
        <p:spPr>
          <a:xfrm flipH="1">
            <a:off x="5004048" y="4149080"/>
            <a:ext cx="3888432" cy="151216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148064" y="3789040"/>
          <a:ext cx="1224136" cy="665595"/>
        </p:xfrm>
        <a:graphic>
          <a:graphicData uri="http://schemas.openxmlformats.org/presentationml/2006/ole">
            <p:oleObj spid="_x0000_s3078" name="Формула" r:id="rId7" imgW="723600" imgH="393480" progId="Equation.3">
              <p:embed/>
            </p:oleObj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7236296" y="5373216"/>
          <a:ext cx="1339305" cy="754761"/>
        </p:xfrm>
        <a:graphic>
          <a:graphicData uri="http://schemas.openxmlformats.org/presentationml/2006/ole">
            <p:oleObj spid="_x0000_s3079" name="Формула" r:id="rId8" imgW="698400" imgH="393480" progId="Equation.3">
              <p:embed/>
            </p:oleObj>
          </a:graphicData>
        </a:graphic>
      </p:graphicFrame>
      <p:sp>
        <p:nvSpPr>
          <p:cNvPr id="87" name="AutoShape 190"/>
          <p:cNvSpPr>
            <a:spLocks noChangeArrowheads="1"/>
          </p:cNvSpPr>
          <p:nvPr/>
        </p:nvSpPr>
        <p:spPr bwMode="auto">
          <a:xfrm>
            <a:off x="1979712" y="4005064"/>
            <a:ext cx="216024" cy="216470"/>
          </a:xfrm>
          <a:prstGeom prst="flowChartConnector">
            <a:avLst/>
          </a:prstGeom>
          <a:solidFill>
            <a:schemeClr val="tx1">
              <a:lumMod val="85000"/>
              <a:lumOff val="1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 flipV="1">
            <a:off x="5148064" y="3645024"/>
            <a:ext cx="3744416" cy="295232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AutoShape 190"/>
          <p:cNvSpPr>
            <a:spLocks noChangeArrowheads="1"/>
          </p:cNvSpPr>
          <p:nvPr/>
        </p:nvSpPr>
        <p:spPr bwMode="auto">
          <a:xfrm>
            <a:off x="7452320" y="4509120"/>
            <a:ext cx="216024" cy="216470"/>
          </a:xfrm>
          <a:prstGeom prst="flowChartConnector">
            <a:avLst/>
          </a:prstGeom>
          <a:solidFill>
            <a:schemeClr val="tx1">
              <a:lumMod val="85000"/>
              <a:lumOff val="1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6" name="TextBox 105"/>
          <p:cNvSpPr txBox="1"/>
          <p:nvPr/>
        </p:nvSpPr>
        <p:spPr>
          <a:xfrm>
            <a:off x="251520" y="5949280"/>
            <a:ext cx="4320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Графики функций - пересекаются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40"/>
          <p:cNvSpPr/>
          <p:nvPr/>
        </p:nvSpPr>
        <p:spPr>
          <a:xfrm>
            <a:off x="755576" y="1772816"/>
            <a:ext cx="7344816" cy="43924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2699792" y="188640"/>
            <a:ext cx="3528392" cy="115212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dirty="0" smtClean="0"/>
              <a:t>ВЫВОД: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206084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Функции :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arenR"/>
            </a:pPr>
            <a:endParaRPr lang="ru-RU" i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arenR"/>
            </a:pPr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параллельны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если</a:t>
            </a:r>
          </a:p>
          <a:p>
            <a:pPr marL="514350" indent="-514350">
              <a:buAutoNum type="arabicParenR"/>
            </a:pPr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пересекаются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если</a:t>
            </a:r>
          </a:p>
          <a:p>
            <a:pPr marL="514350" indent="-514350">
              <a:buAutoNum type="arabicParenR"/>
            </a:pPr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совпадают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если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3419872" y="2060848"/>
          <a:ext cx="2280507" cy="1224136"/>
        </p:xfrm>
        <a:graphic>
          <a:graphicData uri="http://schemas.openxmlformats.org/presentationml/2006/ole">
            <p:oleObj spid="_x0000_s4098" name="Формула" r:id="rId3" imgW="850680" imgH="457200" progId="Equation.3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4860032" y="3933056"/>
          <a:ext cx="2016223" cy="444522"/>
        </p:xfrm>
        <a:graphic>
          <a:graphicData uri="http://schemas.openxmlformats.org/presentationml/2006/ole">
            <p:oleObj spid="_x0000_s4099" name="Формула" r:id="rId4" imgW="977760" imgH="215640" progId="Equation.3">
              <p:embed/>
            </p:oleObj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004048" y="4509120"/>
          <a:ext cx="1008111" cy="462739"/>
        </p:xfrm>
        <a:graphic>
          <a:graphicData uri="http://schemas.openxmlformats.org/presentationml/2006/ole">
            <p:oleObj spid="_x0000_s4100" name="Формула" r:id="rId5" imgW="469800" imgH="215640" progId="Equation.3">
              <p:embed/>
            </p:oleObj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4572000" y="5085184"/>
          <a:ext cx="2016224" cy="444522"/>
        </p:xfrm>
        <a:graphic>
          <a:graphicData uri="http://schemas.openxmlformats.org/presentationml/2006/ole">
            <p:oleObj spid="_x0000_s4101" name="Формула" r:id="rId6" imgW="97776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34"/>
          <p:cNvSpPr/>
          <p:nvPr/>
        </p:nvSpPr>
        <p:spPr>
          <a:xfrm>
            <a:off x="2339752" y="188640"/>
            <a:ext cx="4320480" cy="10801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Проверь себя!!!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4" name="Таблица 33"/>
          <p:cNvGraphicFramePr>
            <a:graphicFrameLocks noGrp="1"/>
          </p:cNvGraphicFramePr>
          <p:nvPr/>
        </p:nvGraphicFramePr>
        <p:xfrm>
          <a:off x="395536" y="1628800"/>
          <a:ext cx="8424936" cy="45866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4212468"/>
                <a:gridCol w="4212468"/>
              </a:tblGrid>
              <a:tr h="60209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Вариант 1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Вариант 2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89948"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Укажите при каком значении </a:t>
                      </a:r>
                      <a:r>
                        <a:rPr lang="ru-RU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</a:t>
                      </a:r>
                      <a:r>
                        <a:rPr lang="ru-RU" sz="2400" b="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прямые </a:t>
                      </a:r>
                    </a:p>
                    <a:p>
                      <a:pPr algn="ctr"/>
                      <a:r>
                        <a:rPr lang="ru-RU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</a:t>
                      </a:r>
                      <a:r>
                        <a:rPr lang="ru-RU" sz="2400" b="1" i="1" kern="1200" baseline="-25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lang="ru-RU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= 2х + 3 </a:t>
                      </a:r>
                      <a:r>
                        <a:rPr lang="ru-RU" sz="2400" b="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 </a:t>
                      </a:r>
                      <a:r>
                        <a:rPr lang="ru-RU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</a:t>
                      </a:r>
                      <a:r>
                        <a:rPr lang="ru-RU" sz="2400" b="1" i="1" kern="1200" baseline="-25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lang="ru-RU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= </a:t>
                      </a:r>
                      <a:r>
                        <a:rPr lang="ru-RU" sz="24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кх</a:t>
                      </a:r>
                      <a:r>
                        <a:rPr lang="ru-RU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– 1 </a:t>
                      </a:r>
                      <a:r>
                        <a:rPr lang="ru-RU" sz="2400" b="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будут параллельны?</a:t>
                      </a:r>
                      <a:endParaRPr lang="ru-RU" sz="32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Укажите при каком значении </a:t>
                      </a:r>
                      <a:r>
                        <a:rPr lang="ru-RU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</a:t>
                      </a:r>
                      <a:r>
                        <a:rPr lang="ru-RU" sz="2400" b="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прямые 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</a:t>
                      </a:r>
                      <a:r>
                        <a:rPr lang="ru-RU" sz="2400" b="1" i="1" kern="1200" baseline="-25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lang="ru-RU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= -3х - 6 </a:t>
                      </a:r>
                      <a:r>
                        <a:rPr lang="ru-RU" sz="2400" b="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 </a:t>
                      </a:r>
                      <a:r>
                        <a:rPr lang="ru-RU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</a:t>
                      </a:r>
                      <a:r>
                        <a:rPr lang="ru-RU" sz="2400" b="1" i="1" kern="1200" baseline="-25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lang="ru-RU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= </a:t>
                      </a:r>
                      <a:r>
                        <a:rPr lang="ru-RU" sz="24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кх</a:t>
                      </a:r>
                      <a:r>
                        <a:rPr lang="ru-RU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– 1 </a:t>
                      </a:r>
                      <a:r>
                        <a:rPr lang="ru-RU" sz="2400" b="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будут параллельны?</a:t>
                      </a:r>
                      <a:endParaRPr lang="ru-RU" sz="32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70967">
                <a:tc>
                  <a:txBody>
                    <a:bodyPr/>
                    <a:lstStyle/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-3;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4;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2;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3; 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0.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-3;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4;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2;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3; 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0.</a:t>
                      </a:r>
                      <a:endParaRPr lang="ru-RU" sz="3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8-конечная звезда 4"/>
          <p:cNvSpPr/>
          <p:nvPr/>
        </p:nvSpPr>
        <p:spPr>
          <a:xfrm>
            <a:off x="0" y="692696"/>
            <a:ext cx="1691680" cy="1512168"/>
          </a:xfrm>
          <a:prstGeom prst="star8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39552" y="908720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6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34"/>
          <p:cNvSpPr/>
          <p:nvPr/>
        </p:nvSpPr>
        <p:spPr>
          <a:xfrm>
            <a:off x="2339752" y="188640"/>
            <a:ext cx="4320480" cy="10801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Проверь себя!!!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4" name="Таблица 33"/>
          <p:cNvGraphicFramePr>
            <a:graphicFrameLocks noGrp="1"/>
          </p:cNvGraphicFramePr>
          <p:nvPr/>
        </p:nvGraphicFramePr>
        <p:xfrm>
          <a:off x="395536" y="1628800"/>
          <a:ext cx="8424936" cy="5021692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4212468"/>
                <a:gridCol w="4212468"/>
              </a:tblGrid>
              <a:tr h="60209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Вариант 1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Вариант 2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89948"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 каком значении </a:t>
                      </a:r>
                      <a:r>
                        <a:rPr lang="ru-RU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</a:t>
                      </a:r>
                      <a:r>
                        <a:rPr lang="ru-RU" sz="2400" b="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прямые будут параллельны или совпадать </a:t>
                      </a:r>
                    </a:p>
                    <a:p>
                      <a:pPr algn="ctr"/>
                      <a:r>
                        <a:rPr lang="ru-RU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</a:t>
                      </a:r>
                      <a:r>
                        <a:rPr lang="ru-RU" sz="2400" b="1" i="1" kern="1200" baseline="-25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lang="ru-RU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= – 3х + 3 </a:t>
                      </a:r>
                      <a:r>
                        <a:rPr lang="ru-RU" sz="2400" b="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 </a:t>
                      </a:r>
                      <a:r>
                        <a:rPr lang="ru-RU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</a:t>
                      </a:r>
                      <a:r>
                        <a:rPr lang="ru-RU" sz="2400" b="1" i="1" kern="1200" baseline="-25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lang="ru-RU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= – 3х + в</a:t>
                      </a:r>
                      <a:r>
                        <a:rPr lang="ru-RU" sz="2400" b="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?</a:t>
                      </a:r>
                      <a:endParaRPr lang="ru-RU" sz="32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 каком значении </a:t>
                      </a:r>
                      <a:r>
                        <a:rPr lang="ru-RU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</a:t>
                      </a:r>
                      <a:r>
                        <a:rPr lang="ru-RU" sz="2400" b="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прямые будут параллельны или совпадать </a:t>
                      </a:r>
                    </a:p>
                    <a:p>
                      <a:pPr algn="ctr"/>
                      <a:r>
                        <a:rPr lang="ru-RU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</a:t>
                      </a:r>
                      <a:r>
                        <a:rPr lang="ru-RU" sz="2400" b="1" i="1" kern="1200" baseline="-25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lang="ru-RU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= 6х - 5 </a:t>
                      </a:r>
                      <a:r>
                        <a:rPr lang="ru-RU" sz="2400" b="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 </a:t>
                      </a:r>
                      <a:r>
                        <a:rPr lang="ru-RU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</a:t>
                      </a:r>
                      <a:r>
                        <a:rPr lang="ru-RU" sz="2400" b="1" i="1" kern="1200" baseline="-25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lang="ru-RU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= 6х + в</a:t>
                      </a:r>
                      <a:r>
                        <a:rPr lang="ru-RU" sz="2400" b="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?</a:t>
                      </a:r>
                      <a:endParaRPr lang="ru-RU" sz="3200" b="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70967">
                <a:tc>
                  <a:txBody>
                    <a:bodyPr/>
                    <a:lstStyle/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2;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4;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–5;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3;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 всех значениях.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2;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4;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–5;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3;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 всех значениях.</a:t>
                      </a:r>
                      <a:endParaRPr lang="ru-RU" sz="4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8-конечная звезда 4"/>
          <p:cNvSpPr/>
          <p:nvPr/>
        </p:nvSpPr>
        <p:spPr>
          <a:xfrm>
            <a:off x="0" y="692696"/>
            <a:ext cx="1691680" cy="1512168"/>
          </a:xfrm>
          <a:prstGeom prst="star8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39552" y="908720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6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34"/>
          <p:cNvSpPr/>
          <p:nvPr/>
        </p:nvSpPr>
        <p:spPr>
          <a:xfrm>
            <a:off x="2339752" y="188640"/>
            <a:ext cx="4320480" cy="10801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Проверь себя!!!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4" name="Таблица 33"/>
          <p:cNvGraphicFramePr>
            <a:graphicFrameLocks noGrp="1"/>
          </p:cNvGraphicFramePr>
          <p:nvPr/>
        </p:nvGraphicFramePr>
        <p:xfrm>
          <a:off x="395536" y="1628800"/>
          <a:ext cx="8424936" cy="4015852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4212468"/>
                <a:gridCol w="4212468"/>
              </a:tblGrid>
              <a:tr h="60209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Вариант 1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Вариант 2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26100"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Какие графики функций пересекаются 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Какие графики функций пересекаются ?</a:t>
                      </a:r>
                    </a:p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70967">
                <a:tc>
                  <a:txBody>
                    <a:bodyPr/>
                    <a:lstStyle/>
                    <a:p>
                      <a:pPr marL="514350" indent="-514350" algn="l">
                        <a:buFont typeface="+mj-lt"/>
                        <a:buAutoNum type="alphaUcPeriod"/>
                      </a:pPr>
                      <a:endParaRPr lang="ru-RU" sz="2800" b="0" i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 = – 3х + 3 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 = – 3х  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 = – 6х + 3 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endParaRPr lang="ru-RU" sz="2800" b="0" i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dirty="0" smtClean="0"/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 = – 6х + 3 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 = 5х  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 = 5х - 7 </a:t>
                      </a:r>
                    </a:p>
                    <a:p>
                      <a:pPr algn="l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8-конечная звезда 4"/>
          <p:cNvSpPr/>
          <p:nvPr/>
        </p:nvSpPr>
        <p:spPr>
          <a:xfrm>
            <a:off x="0" y="692696"/>
            <a:ext cx="1691680" cy="1512168"/>
          </a:xfrm>
          <a:prstGeom prst="star8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39552" y="908720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6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34"/>
          <p:cNvSpPr/>
          <p:nvPr/>
        </p:nvSpPr>
        <p:spPr>
          <a:xfrm>
            <a:off x="2339752" y="188640"/>
            <a:ext cx="4320480" cy="10801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Проверь себя!!!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4" name="Таблица 33"/>
          <p:cNvGraphicFramePr>
            <a:graphicFrameLocks noGrp="1"/>
          </p:cNvGraphicFramePr>
          <p:nvPr/>
        </p:nvGraphicFramePr>
        <p:xfrm>
          <a:off x="395536" y="1628800"/>
          <a:ext cx="8424936" cy="3711052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4212468"/>
                <a:gridCol w="4212468"/>
              </a:tblGrid>
              <a:tr h="60209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Вариант 1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Вариант 2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26100"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Какие графики функций пересекаются 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Какие графики функций пересекаются ?</a:t>
                      </a:r>
                    </a:p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70967">
                <a:tc>
                  <a:txBody>
                    <a:bodyPr/>
                    <a:lstStyle/>
                    <a:p>
                      <a:pPr marL="514350" indent="-514350" algn="l">
                        <a:buFont typeface="+mj-lt"/>
                        <a:buNone/>
                      </a:pPr>
                      <a:endParaRPr lang="ru-RU" sz="2800" b="0" i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es-ES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y=2-7x и y=-7x-3; </a:t>
                      </a:r>
                      <a:endParaRPr lang="ru-RU" sz="2800" b="0" i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es-ES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y=2x+5 и  y=3-4x; </a:t>
                      </a:r>
                      <a:endParaRPr lang="ru-RU" sz="2800" b="0" i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es-ES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y=3x и  y=-5+3x.</a:t>
                      </a:r>
                      <a:endParaRPr lang="ru-RU" sz="4000" b="0" i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dirty="0" smtClean="0"/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es-ES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y=</a:t>
                      </a: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lang="es-ES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lang="es-ES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 и y=-</a:t>
                      </a: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lang="es-ES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</a:t>
                      </a: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+4</a:t>
                      </a:r>
                      <a:r>
                        <a:rPr lang="es-ES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 </a:t>
                      </a:r>
                      <a:endParaRPr lang="ru-RU" sz="2800" b="0" i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es-ES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y=</a:t>
                      </a: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-3</a:t>
                      </a:r>
                      <a:r>
                        <a:rPr lang="es-ES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</a:t>
                      </a: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-7</a:t>
                      </a:r>
                      <a:r>
                        <a:rPr lang="es-ES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  y=</a:t>
                      </a: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lang="es-ES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  <a:r>
                        <a:rPr lang="es-ES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x; </a:t>
                      </a:r>
                      <a:endParaRPr lang="ru-RU" sz="2800" b="0" i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es-ES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y=</a:t>
                      </a: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  <a:r>
                        <a:rPr lang="es-ES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 и  y=</a:t>
                      </a: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</a:t>
                      </a:r>
                      <a:r>
                        <a:rPr lang="es-ES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</a:t>
                      </a: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  <a:r>
                        <a:rPr lang="es-ES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x.</a:t>
                      </a:r>
                      <a:endParaRPr lang="ru-RU" sz="4000" b="0" i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l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8-конечная звезда 4"/>
          <p:cNvSpPr/>
          <p:nvPr/>
        </p:nvSpPr>
        <p:spPr>
          <a:xfrm>
            <a:off x="0" y="692696"/>
            <a:ext cx="1691680" cy="1512168"/>
          </a:xfrm>
          <a:prstGeom prst="star8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39552" y="908720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6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34"/>
          <p:cNvSpPr/>
          <p:nvPr/>
        </p:nvSpPr>
        <p:spPr>
          <a:xfrm>
            <a:off x="2339752" y="188640"/>
            <a:ext cx="4320480" cy="10801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Проверь себя!!!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4" name="Таблица 33"/>
          <p:cNvGraphicFramePr>
            <a:graphicFrameLocks noGrp="1"/>
          </p:cNvGraphicFramePr>
          <p:nvPr/>
        </p:nvGraphicFramePr>
        <p:xfrm>
          <a:off x="395536" y="1628800"/>
          <a:ext cx="8424936" cy="4594972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4212468"/>
                <a:gridCol w="4212468"/>
              </a:tblGrid>
              <a:tr h="60209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Вариант 1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Вариант 2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89948"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График какой из перечисленных линейных функций параллелен графику функции у = -15х - 7</a:t>
                      </a:r>
                      <a:endParaRPr lang="ru-RU" sz="24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График какой из перечисленных линейных функций параллелен графику функции у = 15х + 9</a:t>
                      </a:r>
                      <a:endParaRPr lang="ru-RU" sz="2400" b="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70967">
                <a:tc>
                  <a:txBody>
                    <a:bodyPr/>
                    <a:lstStyle/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 = 15х – 7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 = -7х - 15.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 = -15х + 7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 = </a:t>
                      </a:r>
                      <a:r>
                        <a:rPr lang="ru-RU" sz="28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</a:t>
                      </a: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- 7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 = -15х + 10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 = -9х + 15.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 = 15х </a:t>
                      </a:r>
                    </a:p>
                    <a:p>
                      <a:pPr marL="514350" indent="-514350" algn="l">
                        <a:buFont typeface="+mj-lt"/>
                        <a:buAutoNum type="alphaUcPeriod"/>
                      </a:pPr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 = 3х +</a:t>
                      </a:r>
                      <a:r>
                        <a:rPr lang="ru-RU" sz="2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5</a:t>
                      </a:r>
                      <a:endParaRPr lang="ru-RU" sz="2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" name="8-конечная звезда 35"/>
          <p:cNvSpPr/>
          <p:nvPr/>
        </p:nvSpPr>
        <p:spPr>
          <a:xfrm>
            <a:off x="0" y="692696"/>
            <a:ext cx="1691680" cy="1512168"/>
          </a:xfrm>
          <a:prstGeom prst="star8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539552" y="908720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6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34"/>
          <p:cNvSpPr/>
          <p:nvPr/>
        </p:nvSpPr>
        <p:spPr>
          <a:xfrm>
            <a:off x="2339752" y="188640"/>
            <a:ext cx="4320480" cy="10801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ОТВЕТЫ: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4" name="Таблица 33"/>
          <p:cNvGraphicFramePr>
            <a:graphicFrameLocks noGrp="1"/>
          </p:cNvGraphicFramePr>
          <p:nvPr/>
        </p:nvGraphicFramePr>
        <p:xfrm>
          <a:off x="395536" y="1628800"/>
          <a:ext cx="8424936" cy="4412092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4212468"/>
                <a:gridCol w="4212468"/>
              </a:tblGrid>
              <a:tr h="60209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Вариант 1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Вариант 2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89948">
                <a:tc>
                  <a:txBody>
                    <a:bodyPr/>
                    <a:lstStyle/>
                    <a:p>
                      <a:pPr marL="457200" indent="-457200" algn="ctr">
                        <a:buAutoNum type="arabicPeriod"/>
                      </a:pPr>
                      <a:r>
                        <a:rPr lang="ru-RU" sz="4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</a:p>
                    <a:p>
                      <a:pPr marL="457200" indent="-457200" algn="ctr">
                        <a:buAutoNum type="arabicPeriod"/>
                      </a:pPr>
                      <a:r>
                        <a:rPr lang="en-US" sz="4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</a:p>
                    <a:p>
                      <a:pPr marL="457200" indent="-457200" algn="ctr">
                        <a:buAutoNum type="arabicPeriod"/>
                      </a:pPr>
                      <a:r>
                        <a:rPr lang="en-US" sz="4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AC</a:t>
                      </a:r>
                      <a:r>
                        <a:rPr lang="en-US" sz="44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44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или</a:t>
                      </a:r>
                      <a:r>
                        <a:rPr lang="en-US" sz="44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BC</a:t>
                      </a:r>
                    </a:p>
                    <a:p>
                      <a:pPr marL="457200" indent="-457200" algn="ctr">
                        <a:buAutoNum type="arabicPeriod"/>
                      </a:pPr>
                      <a:r>
                        <a:rPr lang="en-US" sz="44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  <a:p>
                      <a:pPr marL="457200" indent="-457200" algn="ctr">
                        <a:buAutoNum type="arabicPeriod"/>
                      </a:pPr>
                      <a:r>
                        <a:rPr lang="en-US" sz="44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44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 algn="ctr">
                        <a:buAutoNum type="arabicPeriod"/>
                      </a:pPr>
                      <a:r>
                        <a:rPr lang="en-US" sz="4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4400" b="0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indent="-457200" algn="ctr">
                        <a:buAutoNum type="arabicPeriod"/>
                      </a:pPr>
                      <a:r>
                        <a:rPr lang="en-US" sz="4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</a:p>
                    <a:p>
                      <a:pPr marL="457200" indent="-457200" algn="ctr">
                        <a:buAutoNum type="arabicPeriod"/>
                      </a:pPr>
                      <a:r>
                        <a:rPr lang="en-US" sz="4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AB</a:t>
                      </a:r>
                      <a:r>
                        <a:rPr lang="en-US" sz="44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44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или</a:t>
                      </a:r>
                      <a:r>
                        <a:rPr lang="en-US" sz="4400" b="0" i="0" baseline="0" smtClean="0">
                          <a:latin typeface="Times New Roman" pitchFamily="18" charset="0"/>
                          <a:cs typeface="Times New Roman" pitchFamily="18" charset="0"/>
                        </a:rPr>
                        <a:t> AC</a:t>
                      </a:r>
                      <a:endParaRPr lang="en-US" sz="4400" b="0" i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indent="-457200" algn="ctr">
                        <a:buAutoNum type="arabicPeriod"/>
                      </a:pPr>
                      <a:r>
                        <a:rPr lang="en-US" sz="44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  <a:p>
                      <a:pPr marL="457200" indent="-457200" algn="ctr">
                        <a:buAutoNum type="arabicPeriod"/>
                      </a:pPr>
                      <a:r>
                        <a:rPr lang="en-US" sz="44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4400" b="0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5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123728" y="1556792"/>
            <a:ext cx="6840760" cy="374441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1700808"/>
            <a:ext cx="6480720" cy="316835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Century Schoolbook" pitchFamily="18" charset="0"/>
              </a:rPr>
              <a:t>« …В математике мыслить творчески, значит находить более лаконичные способы решения задач…»</a:t>
            </a:r>
            <a:endParaRPr lang="ru-RU" b="1" dirty="0">
              <a:latin typeface="Century Schoolbook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691680" y="-24340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7 класс Алгебра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980728"/>
            <a:ext cx="9144000" cy="21602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Стрелка вниз 50"/>
          <p:cNvSpPr/>
          <p:nvPr/>
        </p:nvSpPr>
        <p:spPr>
          <a:xfrm rot="18259866">
            <a:off x="5625931" y="1129352"/>
            <a:ext cx="648072" cy="2197129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трелка вниз 49"/>
          <p:cNvSpPr/>
          <p:nvPr/>
        </p:nvSpPr>
        <p:spPr>
          <a:xfrm rot="3512415">
            <a:off x="2559903" y="1076052"/>
            <a:ext cx="648072" cy="2263630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9144000" cy="836711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сколько групп можно распределить данные функции и почему:  </a:t>
            </a:r>
            <a:endParaRPr lang="ru-RU" b="1" dirty="0"/>
          </a:p>
        </p:txBody>
      </p:sp>
      <p:graphicFrame>
        <p:nvGraphicFramePr>
          <p:cNvPr id="46" name="Объект 45"/>
          <p:cNvGraphicFramePr>
            <a:graphicFrameLocks noChangeAspect="1"/>
          </p:cNvGraphicFramePr>
          <p:nvPr/>
        </p:nvGraphicFramePr>
        <p:xfrm>
          <a:off x="467544" y="1052736"/>
          <a:ext cx="8416940" cy="576064"/>
        </p:xfrm>
        <a:graphic>
          <a:graphicData uri="http://schemas.openxmlformats.org/presentationml/2006/ole">
            <p:oleObj spid="_x0000_s27650" name="Формула" r:id="rId3" imgW="3340080" imgH="228600" progId="Equation.3">
              <p:embed/>
            </p:oleObj>
          </a:graphicData>
        </a:graphic>
      </p:graphicFrame>
      <p:pic>
        <p:nvPicPr>
          <p:cNvPr id="27652" name="Picture 4" descr="http://www.clker.com/cliparts/Y/K/1/J/s/s/brown-rope-sack-hi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2924944"/>
            <a:ext cx="2920196" cy="3933056"/>
          </a:xfrm>
          <a:prstGeom prst="rect">
            <a:avLst/>
          </a:prstGeom>
          <a:noFill/>
        </p:spPr>
      </p:pic>
      <p:pic>
        <p:nvPicPr>
          <p:cNvPr id="49" name="Picture 4" descr="http://www.clker.com/cliparts/Y/K/1/J/s/s/brown-rope-sack-hi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2924944"/>
            <a:ext cx="2920196" cy="3933056"/>
          </a:xfrm>
          <a:prstGeom prst="rect">
            <a:avLst/>
          </a:prstGeom>
          <a:noFill/>
        </p:spPr>
      </p:pic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1115616" y="4509120"/>
          <a:ext cx="1152525" cy="512762"/>
        </p:xfrm>
        <a:graphic>
          <a:graphicData uri="http://schemas.openxmlformats.org/presentationml/2006/ole">
            <p:oleObj spid="_x0000_s27653" name="Формула" r:id="rId5" imgW="457200" imgH="203040" progId="Equation.3">
              <p:embed/>
            </p:oleObj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6156176" y="4509120"/>
          <a:ext cx="1025525" cy="576262"/>
        </p:xfrm>
        <a:graphic>
          <a:graphicData uri="http://schemas.openxmlformats.org/presentationml/2006/ole">
            <p:oleObj spid="_x0000_s27654" name="Формула" r:id="rId6" imgW="406080" imgH="228600" progId="Equation.3">
              <p:embed/>
            </p:oleObj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827584" y="5229200"/>
          <a:ext cx="1473200" cy="512762"/>
        </p:xfrm>
        <a:graphic>
          <a:graphicData uri="http://schemas.openxmlformats.org/presentationml/2006/ole">
            <p:oleObj spid="_x0000_s27655" name="Формула" r:id="rId7" imgW="583920" imgH="203040" progId="Equation.3">
              <p:embed/>
            </p:oleObj>
          </a:graphicData>
        </a:graphic>
      </p:graphicFrame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1331640" y="5805264"/>
          <a:ext cx="1695450" cy="512762"/>
        </p:xfrm>
        <a:graphic>
          <a:graphicData uri="http://schemas.openxmlformats.org/presentationml/2006/ole">
            <p:oleObj spid="_x0000_s27656" name="Формула" r:id="rId8" imgW="672840" imgH="203040" progId="Equation.3">
              <p:embed/>
            </p:oleObj>
          </a:graphicData>
        </a:graphic>
      </p:graphicFrame>
      <p:graphicFrame>
        <p:nvGraphicFramePr>
          <p:cNvPr id="27657" name="Object 9"/>
          <p:cNvGraphicFramePr>
            <a:graphicFrameLocks noChangeAspect="1"/>
          </p:cNvGraphicFramePr>
          <p:nvPr/>
        </p:nvGraphicFramePr>
        <p:xfrm>
          <a:off x="6876256" y="5949280"/>
          <a:ext cx="1055687" cy="576262"/>
        </p:xfrm>
        <a:graphic>
          <a:graphicData uri="http://schemas.openxmlformats.org/presentationml/2006/ole">
            <p:oleObj spid="_x0000_s27657" name="Формула" r:id="rId9" imgW="419040" imgH="228600" progId="Equation.3">
              <p:embed/>
            </p:oleObj>
          </a:graphicData>
        </a:graphic>
      </p:graphicFrame>
      <p:graphicFrame>
        <p:nvGraphicFramePr>
          <p:cNvPr id="27658" name="Object 10"/>
          <p:cNvGraphicFramePr>
            <a:graphicFrameLocks noChangeAspect="1"/>
          </p:cNvGraphicFramePr>
          <p:nvPr/>
        </p:nvGraphicFramePr>
        <p:xfrm>
          <a:off x="6372200" y="5157192"/>
          <a:ext cx="1568450" cy="576262"/>
        </p:xfrm>
        <a:graphic>
          <a:graphicData uri="http://schemas.openxmlformats.org/presentationml/2006/ole">
            <p:oleObj spid="_x0000_s27658" name="Формула" r:id="rId10" imgW="6220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Скругленный прямоугольник 22"/>
          <p:cNvSpPr/>
          <p:nvPr/>
        </p:nvSpPr>
        <p:spPr>
          <a:xfrm>
            <a:off x="251520" y="1772816"/>
            <a:ext cx="3096344" cy="3717032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156176" y="3140968"/>
            <a:ext cx="2808312" cy="3717032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652" name="Picture 4" descr="http://www.clker.com/cliparts/Y/K/1/J/s/s/brown-rope-sack-h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188640"/>
            <a:ext cx="3064212" cy="3933056"/>
          </a:xfrm>
          <a:prstGeom prst="rect">
            <a:avLst/>
          </a:prstGeom>
          <a:noFill/>
        </p:spPr>
      </p:pic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3923928" y="1700808"/>
          <a:ext cx="1152525" cy="512762"/>
        </p:xfrm>
        <a:graphic>
          <a:graphicData uri="http://schemas.openxmlformats.org/presentationml/2006/ole">
            <p:oleObj spid="_x0000_s28675" name="Формула" r:id="rId4" imgW="457200" imgH="203040" progId="Equation.3">
              <p:embed/>
            </p:oleObj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4499992" y="2348880"/>
          <a:ext cx="1473200" cy="512762"/>
        </p:xfrm>
        <a:graphic>
          <a:graphicData uri="http://schemas.openxmlformats.org/presentationml/2006/ole">
            <p:oleObj spid="_x0000_s28677" name="Формула" r:id="rId5" imgW="583920" imgH="203040" progId="Equation.3">
              <p:embed/>
            </p:oleObj>
          </a:graphicData>
        </a:graphic>
      </p:graphicFrame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3707904" y="3068960"/>
          <a:ext cx="1695450" cy="512762"/>
        </p:xfrm>
        <a:graphic>
          <a:graphicData uri="http://schemas.openxmlformats.org/presentationml/2006/ole">
            <p:oleObj spid="_x0000_s28678" name="Формула" r:id="rId6" imgW="672840" imgH="20304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516216" y="3429000"/>
            <a:ext cx="20882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Линейные функция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5536" y="1988840"/>
            <a:ext cx="27363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Функция прямой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пропорциональ-ности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8681" name="Object 7"/>
          <p:cNvGraphicFramePr>
            <a:graphicFrameLocks noChangeAspect="1"/>
          </p:cNvGraphicFramePr>
          <p:nvPr/>
        </p:nvGraphicFramePr>
        <p:xfrm>
          <a:off x="6516216" y="4581128"/>
          <a:ext cx="1473200" cy="512763"/>
        </p:xfrm>
        <a:graphic>
          <a:graphicData uri="http://schemas.openxmlformats.org/presentationml/2006/ole">
            <p:oleObj spid="_x0000_s28681" name="Формула" r:id="rId7" imgW="583920" imgH="203040" progId="Equation.3">
              <p:embed/>
            </p:oleObj>
          </a:graphicData>
        </a:graphic>
      </p:graphicFrame>
      <p:graphicFrame>
        <p:nvGraphicFramePr>
          <p:cNvPr id="28682" name="Object 8"/>
          <p:cNvGraphicFramePr>
            <a:graphicFrameLocks noChangeAspect="1"/>
          </p:cNvGraphicFramePr>
          <p:nvPr/>
        </p:nvGraphicFramePr>
        <p:xfrm>
          <a:off x="6948264" y="5445224"/>
          <a:ext cx="1695450" cy="512762"/>
        </p:xfrm>
        <a:graphic>
          <a:graphicData uri="http://schemas.openxmlformats.org/presentationml/2006/ole">
            <p:oleObj spid="_x0000_s28682" name="Формула" r:id="rId8" imgW="672840" imgH="203040" progId="Equation.3">
              <p:embed/>
            </p:oleObj>
          </a:graphicData>
        </a:graphic>
      </p:graphicFrame>
      <p:graphicFrame>
        <p:nvGraphicFramePr>
          <p:cNvPr id="28683" name="Object 5"/>
          <p:cNvGraphicFramePr>
            <a:graphicFrameLocks noChangeAspect="1"/>
          </p:cNvGraphicFramePr>
          <p:nvPr/>
        </p:nvGraphicFramePr>
        <p:xfrm>
          <a:off x="1259632" y="4221088"/>
          <a:ext cx="1152525" cy="512762"/>
        </p:xfrm>
        <a:graphic>
          <a:graphicData uri="http://schemas.openxmlformats.org/presentationml/2006/ole">
            <p:oleObj spid="_x0000_s28683" name="Формула" r:id="rId9" imgW="45720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1" grpId="0" animBg="1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Содержимое 45"/>
          <p:cNvGraphicFramePr>
            <a:graphicFrameLocks noGrp="1"/>
          </p:cNvGraphicFramePr>
          <p:nvPr>
            <p:ph idx="1"/>
          </p:nvPr>
        </p:nvGraphicFramePr>
        <p:xfrm>
          <a:off x="179388" y="260350"/>
          <a:ext cx="8713092" cy="632986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356546"/>
                <a:gridCol w="4356546"/>
              </a:tblGrid>
              <a:tr h="504354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Линейная функция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Функция прямой пропорциональности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61690">
                <a:tc gridSpan="2"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1. Общий вид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73008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lang="ru-RU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График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944216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327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ru-RU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Количество точек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21762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1763688" y="1988840"/>
            <a:ext cx="17281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y =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kx+b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/>
          </a:p>
        </p:txBody>
      </p:sp>
      <p:sp>
        <p:nvSpPr>
          <p:cNvPr id="50" name="TextBox 49"/>
          <p:cNvSpPr txBox="1"/>
          <p:nvPr/>
        </p:nvSpPr>
        <p:spPr>
          <a:xfrm>
            <a:off x="5940152" y="1988840"/>
            <a:ext cx="17281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y =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kx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/>
          </a:p>
        </p:txBody>
      </p:sp>
      <p:sp>
        <p:nvSpPr>
          <p:cNvPr id="51" name="TextBox 50"/>
          <p:cNvSpPr txBox="1"/>
          <p:nvPr/>
        </p:nvSpPr>
        <p:spPr>
          <a:xfrm>
            <a:off x="395536" y="3212976"/>
            <a:ext cx="40324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Прямая, если</a:t>
            </a: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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возрастает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      k &lt;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0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 убывает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/>
          </a:p>
        </p:txBody>
      </p:sp>
      <p:sp>
        <p:nvSpPr>
          <p:cNvPr id="54" name="TextBox 53"/>
          <p:cNvSpPr txBox="1"/>
          <p:nvPr/>
        </p:nvSpPr>
        <p:spPr>
          <a:xfrm>
            <a:off x="4644008" y="3212976"/>
            <a:ext cx="403244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Прямая,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проходящая через (0;0)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если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k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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возрастает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      k &lt;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0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 убывает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1763688" y="5733256"/>
            <a:ext cx="20162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Две точки</a:t>
            </a:r>
          </a:p>
          <a:p>
            <a:endParaRPr lang="ru-RU" sz="2800" dirty="0"/>
          </a:p>
        </p:txBody>
      </p:sp>
      <p:sp>
        <p:nvSpPr>
          <p:cNvPr id="57" name="TextBox 56"/>
          <p:cNvSpPr txBox="1"/>
          <p:nvPr/>
        </p:nvSpPr>
        <p:spPr>
          <a:xfrm>
            <a:off x="4860032" y="5626894"/>
            <a:ext cx="309634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Одна точка и точка (0;0)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4" grpId="0"/>
      <p:bldP spid="56" grpId="0"/>
      <p:bldP spid="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9144000" cy="836711"/>
          </a:xfrm>
        </p:spPr>
        <p:txBody>
          <a:bodyPr/>
          <a:lstStyle/>
          <a:p>
            <a:pPr>
              <a:buNone/>
            </a:pPr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Постройте графики функций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у = 2</a:t>
            </a:r>
            <a:r>
              <a:rPr 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x </a:t>
            </a: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и</a:t>
            </a:r>
            <a:r>
              <a:rPr lang="ru-RU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у = -3</a:t>
            </a:r>
            <a:r>
              <a:rPr 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x + </a:t>
            </a:r>
            <a:r>
              <a:rPr lang="ru-RU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</a:t>
            </a:r>
            <a:endParaRPr lang="ru-RU" dirty="0"/>
          </a:p>
        </p:txBody>
      </p:sp>
      <p:grpSp>
        <p:nvGrpSpPr>
          <p:cNvPr id="2" name="Group 475"/>
          <p:cNvGrpSpPr>
            <a:grpSpLocks/>
          </p:cNvGrpSpPr>
          <p:nvPr/>
        </p:nvGrpSpPr>
        <p:grpSpPr bwMode="auto">
          <a:xfrm>
            <a:off x="4283968" y="1772816"/>
            <a:ext cx="4608512" cy="4608512"/>
            <a:chOff x="2409" y="164"/>
            <a:chExt cx="3223" cy="3065"/>
          </a:xfrm>
        </p:grpSpPr>
        <p:grpSp>
          <p:nvGrpSpPr>
            <p:cNvPr id="4" name="Group 446"/>
            <p:cNvGrpSpPr>
              <a:grpSpLocks/>
            </p:cNvGrpSpPr>
            <p:nvPr/>
          </p:nvGrpSpPr>
          <p:grpSpPr bwMode="auto">
            <a:xfrm>
              <a:off x="2409" y="164"/>
              <a:ext cx="3223" cy="3065"/>
              <a:chOff x="2409" y="164"/>
              <a:chExt cx="3223" cy="3065"/>
            </a:xfrm>
          </p:grpSpPr>
          <p:grpSp>
            <p:nvGrpSpPr>
              <p:cNvPr id="5" name="Group 447"/>
              <p:cNvGrpSpPr>
                <a:grpSpLocks/>
              </p:cNvGrpSpPr>
              <p:nvPr/>
            </p:nvGrpSpPr>
            <p:grpSpPr bwMode="auto">
              <a:xfrm>
                <a:off x="2409" y="203"/>
                <a:ext cx="3148" cy="3026"/>
                <a:chOff x="2409" y="203"/>
                <a:chExt cx="3148" cy="3026"/>
              </a:xfrm>
            </p:grpSpPr>
            <p:sp>
              <p:nvSpPr>
                <p:cNvPr id="11" name="Freeform 448"/>
                <p:cNvSpPr>
                  <a:spLocks/>
                </p:cNvSpPr>
                <p:nvPr/>
              </p:nvSpPr>
              <p:spPr bwMode="auto">
                <a:xfrm>
                  <a:off x="2426" y="211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" name="Freeform 449"/>
                <p:cNvSpPr>
                  <a:spLocks/>
                </p:cNvSpPr>
                <p:nvPr/>
              </p:nvSpPr>
              <p:spPr bwMode="auto">
                <a:xfrm>
                  <a:off x="2409" y="2945"/>
                  <a:ext cx="3124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4" y="8"/>
                    </a:cxn>
                  </a:cxnLst>
                  <a:rect l="0" t="0" r="r" b="b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" name="Freeform 450"/>
                <p:cNvSpPr>
                  <a:spLocks/>
                </p:cNvSpPr>
                <p:nvPr/>
              </p:nvSpPr>
              <p:spPr bwMode="auto">
                <a:xfrm>
                  <a:off x="2677" y="211"/>
                  <a:ext cx="8" cy="299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8" y="2994"/>
                    </a:cxn>
                  </a:cxnLst>
                  <a:rect l="0" t="0" r="r" b="b"/>
                  <a:pathLst>
                    <a:path w="8" h="2994">
                      <a:moveTo>
                        <a:pt x="0" y="0"/>
                      </a:moveTo>
                      <a:lnTo>
                        <a:pt x="8" y="2994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" name="Line 451"/>
                <p:cNvSpPr>
                  <a:spLocks noChangeShapeType="1"/>
                </p:cNvSpPr>
                <p:nvPr/>
              </p:nvSpPr>
              <p:spPr bwMode="auto">
                <a:xfrm>
                  <a:off x="2426" y="2704"/>
                  <a:ext cx="313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" name="Freeform 452"/>
                <p:cNvSpPr>
                  <a:spLocks/>
                </p:cNvSpPr>
                <p:nvPr/>
              </p:nvSpPr>
              <p:spPr bwMode="auto">
                <a:xfrm>
                  <a:off x="2426" y="3203"/>
                  <a:ext cx="3124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4" y="8"/>
                    </a:cxn>
                  </a:cxnLst>
                  <a:rect l="0" t="0" r="r" b="b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" name="Freeform 453"/>
                <p:cNvSpPr>
                  <a:spLocks/>
                </p:cNvSpPr>
                <p:nvPr/>
              </p:nvSpPr>
              <p:spPr bwMode="auto">
                <a:xfrm>
                  <a:off x="2418" y="2450"/>
                  <a:ext cx="3131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31" y="0"/>
                    </a:cxn>
                  </a:cxnLst>
                  <a:rect l="0" t="0" r="r" b="b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" name="Freeform 454"/>
                <p:cNvSpPr>
                  <a:spLocks/>
                </p:cNvSpPr>
                <p:nvPr/>
              </p:nvSpPr>
              <p:spPr bwMode="auto">
                <a:xfrm>
                  <a:off x="2426" y="2205"/>
                  <a:ext cx="3131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31" y="0"/>
                    </a:cxn>
                  </a:cxnLst>
                  <a:rect l="0" t="0" r="r" b="b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" name="Freeform 455"/>
                <p:cNvSpPr>
                  <a:spLocks/>
                </p:cNvSpPr>
                <p:nvPr/>
              </p:nvSpPr>
              <p:spPr bwMode="auto">
                <a:xfrm>
                  <a:off x="2409" y="1955"/>
                  <a:ext cx="3132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32" y="8"/>
                    </a:cxn>
                  </a:cxnLst>
                  <a:rect l="0" t="0" r="r" b="b"/>
                  <a:pathLst>
                    <a:path w="3132" h="8">
                      <a:moveTo>
                        <a:pt x="0" y="0"/>
                      </a:moveTo>
                      <a:lnTo>
                        <a:pt x="3132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" name="Freeform 456"/>
                <p:cNvSpPr>
                  <a:spLocks/>
                </p:cNvSpPr>
                <p:nvPr/>
              </p:nvSpPr>
              <p:spPr bwMode="auto">
                <a:xfrm>
                  <a:off x="2434" y="1444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" name="Freeform 457"/>
                <p:cNvSpPr>
                  <a:spLocks/>
                </p:cNvSpPr>
                <p:nvPr/>
              </p:nvSpPr>
              <p:spPr bwMode="auto">
                <a:xfrm>
                  <a:off x="2426" y="1207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" name="Freeform 458"/>
                <p:cNvSpPr>
                  <a:spLocks/>
                </p:cNvSpPr>
                <p:nvPr/>
              </p:nvSpPr>
              <p:spPr bwMode="auto">
                <a:xfrm>
                  <a:off x="2426" y="949"/>
                  <a:ext cx="3123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3" y="8"/>
                    </a:cxn>
                  </a:cxnLst>
                  <a:rect l="0" t="0" r="r" b="b"/>
                  <a:pathLst>
                    <a:path w="3123" h="8">
                      <a:moveTo>
                        <a:pt x="0" y="0"/>
                      </a:moveTo>
                      <a:lnTo>
                        <a:pt x="3123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" name="Freeform 459"/>
                <p:cNvSpPr>
                  <a:spLocks/>
                </p:cNvSpPr>
                <p:nvPr/>
              </p:nvSpPr>
              <p:spPr bwMode="auto">
                <a:xfrm>
                  <a:off x="2426" y="708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" name="Freeform 460"/>
                <p:cNvSpPr>
                  <a:spLocks/>
                </p:cNvSpPr>
                <p:nvPr/>
              </p:nvSpPr>
              <p:spPr bwMode="auto">
                <a:xfrm>
                  <a:off x="2434" y="446"/>
                  <a:ext cx="3115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15" y="8"/>
                    </a:cxn>
                  </a:cxnLst>
                  <a:rect l="0" t="0" r="r" b="b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" name="Freeform 461"/>
                <p:cNvSpPr>
                  <a:spLocks/>
                </p:cNvSpPr>
                <p:nvPr/>
              </p:nvSpPr>
              <p:spPr bwMode="auto">
                <a:xfrm>
                  <a:off x="2426" y="210"/>
                  <a:ext cx="3115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15" y="8"/>
                    </a:cxn>
                  </a:cxnLst>
                  <a:rect l="0" t="0" r="r" b="b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" name="Freeform 462"/>
                <p:cNvSpPr>
                  <a:spLocks/>
                </p:cNvSpPr>
                <p:nvPr/>
              </p:nvSpPr>
              <p:spPr bwMode="auto">
                <a:xfrm>
                  <a:off x="2937" y="203"/>
                  <a:ext cx="8" cy="3026"/>
                </a:xfrm>
                <a:custGeom>
                  <a:avLst/>
                  <a:gdLst/>
                  <a:ahLst/>
                  <a:cxnLst>
                    <a:cxn ang="0">
                      <a:pos x="8" y="0"/>
                    </a:cxn>
                    <a:cxn ang="0">
                      <a:pos x="0" y="3026"/>
                    </a:cxn>
                  </a:cxnLst>
                  <a:rect l="0" t="0" r="r" b="b"/>
                  <a:pathLst>
                    <a:path w="8" h="3026">
                      <a:moveTo>
                        <a:pt x="8" y="0"/>
                      </a:moveTo>
                      <a:lnTo>
                        <a:pt x="0" y="3026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6" name="Freeform 463"/>
                <p:cNvSpPr>
                  <a:spLocks/>
                </p:cNvSpPr>
                <p:nvPr/>
              </p:nvSpPr>
              <p:spPr bwMode="auto">
                <a:xfrm>
                  <a:off x="3198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" name="Freeform 464"/>
                <p:cNvSpPr>
                  <a:spLocks/>
                </p:cNvSpPr>
                <p:nvPr/>
              </p:nvSpPr>
              <p:spPr bwMode="auto">
                <a:xfrm>
                  <a:off x="3470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" name="Freeform 465"/>
                <p:cNvSpPr>
                  <a:spLocks/>
                </p:cNvSpPr>
                <p:nvPr/>
              </p:nvSpPr>
              <p:spPr bwMode="auto">
                <a:xfrm>
                  <a:off x="3707" y="219"/>
                  <a:ext cx="9" cy="3010"/>
                </a:xfrm>
                <a:custGeom>
                  <a:avLst/>
                  <a:gdLst/>
                  <a:ahLst/>
                  <a:cxnLst>
                    <a:cxn ang="0">
                      <a:pos x="9" y="0"/>
                    </a:cxn>
                    <a:cxn ang="0">
                      <a:pos x="0" y="3010"/>
                    </a:cxn>
                  </a:cxnLst>
                  <a:rect l="0" t="0" r="r" b="b"/>
                  <a:pathLst>
                    <a:path w="9" h="3010">
                      <a:moveTo>
                        <a:pt x="9" y="0"/>
                      </a:moveTo>
                      <a:lnTo>
                        <a:pt x="0" y="301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9" name="Freeform 466"/>
                <p:cNvSpPr>
                  <a:spLocks/>
                </p:cNvSpPr>
                <p:nvPr/>
              </p:nvSpPr>
              <p:spPr bwMode="auto">
                <a:xfrm>
                  <a:off x="4241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" name="Freeform 467"/>
                <p:cNvSpPr>
                  <a:spLocks/>
                </p:cNvSpPr>
                <p:nvPr/>
              </p:nvSpPr>
              <p:spPr bwMode="auto">
                <a:xfrm>
                  <a:off x="4494" y="203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" name="Freeform 468"/>
                <p:cNvSpPr>
                  <a:spLocks/>
                </p:cNvSpPr>
                <p:nvPr/>
              </p:nvSpPr>
              <p:spPr bwMode="auto">
                <a:xfrm>
                  <a:off x="4762" y="219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2" name="Freeform 469"/>
                <p:cNvSpPr>
                  <a:spLocks/>
                </p:cNvSpPr>
                <p:nvPr/>
              </p:nvSpPr>
              <p:spPr bwMode="auto">
                <a:xfrm>
                  <a:off x="5012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" name="Freeform 470"/>
                <p:cNvSpPr>
                  <a:spLocks/>
                </p:cNvSpPr>
                <p:nvPr/>
              </p:nvSpPr>
              <p:spPr bwMode="auto">
                <a:xfrm>
                  <a:off x="5284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" name="Text Box 471"/>
              <p:cNvSpPr txBox="1">
                <a:spLocks noChangeArrowheads="1"/>
              </p:cNvSpPr>
              <p:nvPr/>
            </p:nvSpPr>
            <p:spPr bwMode="auto">
              <a:xfrm>
                <a:off x="5420" y="1661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х</a:t>
                </a:r>
              </a:p>
            </p:txBody>
          </p:sp>
          <p:sp>
            <p:nvSpPr>
              <p:cNvPr id="10" name="Text Box 472"/>
              <p:cNvSpPr txBox="1">
                <a:spLocks noChangeArrowheads="1"/>
              </p:cNvSpPr>
              <p:nvPr/>
            </p:nvSpPr>
            <p:spPr bwMode="auto">
              <a:xfrm>
                <a:off x="3742" y="164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sz="2400"/>
                  <a:t>у</a:t>
                </a:r>
              </a:p>
            </p:txBody>
          </p:sp>
        </p:grpSp>
        <p:sp>
          <p:nvSpPr>
            <p:cNvPr id="6" name="Line 473"/>
            <p:cNvSpPr>
              <a:spLocks noChangeShapeType="1"/>
            </p:cNvSpPr>
            <p:nvPr/>
          </p:nvSpPr>
          <p:spPr bwMode="auto">
            <a:xfrm>
              <a:off x="2472" y="1706"/>
              <a:ext cx="30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Line 474"/>
            <p:cNvSpPr>
              <a:spLocks noChangeShapeType="1"/>
            </p:cNvSpPr>
            <p:nvPr/>
          </p:nvSpPr>
          <p:spPr bwMode="auto">
            <a:xfrm flipH="1" flipV="1">
              <a:off x="3969" y="210"/>
              <a:ext cx="0" cy="29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5" name="Содержимое 2"/>
          <p:cNvSpPr txBox="1">
            <a:spLocks/>
          </p:cNvSpPr>
          <p:nvPr/>
        </p:nvSpPr>
        <p:spPr>
          <a:xfrm>
            <a:off x="179512" y="1628800"/>
            <a:ext cx="3851920" cy="13681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Times New Roman" pitchFamily="18" charset="0"/>
                <a:ea typeface="+mn-ea"/>
                <a:cs typeface="+mn-cs"/>
              </a:rPr>
              <a:t>у = 2</a:t>
            </a: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2000" b="1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20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Times New Roman" pitchFamily="18" charset="0"/>
                <a:ea typeface="+mn-ea"/>
                <a:cs typeface="+mn-cs"/>
              </a:rPr>
              <a:t>функций прямой пропорциональности, график прямая, проходящая через (0;0), </a:t>
            </a: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Times New Roman" pitchFamily="18" charset="0"/>
                <a:ea typeface="+mn-ea"/>
                <a:cs typeface="+mn-cs"/>
              </a:rPr>
              <a:t>к=2&gt;</a:t>
            </a:r>
            <a:r>
              <a:rPr lang="ru-RU" sz="2000" b="1" i="1" dirty="0" smtClean="0">
                <a:latin typeface="Times New Roman" pitchFamily="18" charset="0"/>
              </a:rPr>
              <a:t>0</a:t>
            </a:r>
            <a:r>
              <a:rPr lang="ru-RU" sz="2000" i="1" dirty="0" smtClean="0">
                <a:latin typeface="Times New Roman" pitchFamily="18" charset="0"/>
              </a:rPr>
              <a:t>, возрастает</a:t>
            </a:r>
            <a:r>
              <a:rPr kumimoji="0" lang="en-US" sz="20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endParaRPr kumimoji="0" lang="ru-RU" sz="2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Содержимое 2"/>
          <p:cNvSpPr txBox="1">
            <a:spLocks/>
          </p:cNvSpPr>
          <p:nvPr/>
        </p:nvSpPr>
        <p:spPr>
          <a:xfrm>
            <a:off x="251520" y="4293096"/>
            <a:ext cx="3851920" cy="10801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Times New Roman" pitchFamily="18" charset="0"/>
                <a:ea typeface="+mn-ea"/>
                <a:cs typeface="+mn-cs"/>
              </a:rPr>
              <a:t>у = -3</a:t>
            </a: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Times New Roman" pitchFamily="18" charset="0"/>
                <a:ea typeface="+mn-ea"/>
                <a:cs typeface="+mn-cs"/>
              </a:rPr>
              <a:t>+1 </a:t>
            </a:r>
            <a:r>
              <a:rPr kumimoji="0" lang="ru-RU" sz="2000" b="1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Times New Roman" pitchFamily="18" charset="0"/>
                <a:ea typeface="+mn-ea"/>
                <a:cs typeface="+mn-cs"/>
              </a:rPr>
              <a:t> линейная </a:t>
            </a:r>
            <a:r>
              <a:rPr kumimoji="0" lang="ru-RU" sz="20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Times New Roman" pitchFamily="18" charset="0"/>
                <a:ea typeface="+mn-ea"/>
                <a:cs typeface="+mn-cs"/>
              </a:rPr>
              <a:t>функция график прямая, </a:t>
            </a: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Times New Roman" pitchFamily="18" charset="0"/>
                <a:ea typeface="+mn-ea"/>
                <a:cs typeface="+mn-cs"/>
              </a:rPr>
              <a:t>к=-3&lt;</a:t>
            </a:r>
            <a:r>
              <a:rPr lang="ru-RU" sz="2000" b="1" i="1" dirty="0" smtClean="0">
                <a:latin typeface="Times New Roman" pitchFamily="18" charset="0"/>
              </a:rPr>
              <a:t>0</a:t>
            </a:r>
            <a:r>
              <a:rPr lang="ru-RU" sz="2000" i="1" dirty="0" smtClean="0">
                <a:latin typeface="Times New Roman" pitchFamily="18" charset="0"/>
              </a:rPr>
              <a:t>, убывает</a:t>
            </a:r>
            <a:endParaRPr kumimoji="0" lang="ru-RU" sz="2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8" name="Таблица 37"/>
          <p:cNvGraphicFramePr>
            <a:graphicFrameLocks noGrp="1"/>
          </p:cNvGraphicFramePr>
          <p:nvPr/>
        </p:nvGraphicFramePr>
        <p:xfrm>
          <a:off x="2195736" y="3212976"/>
          <a:ext cx="1512168" cy="792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04056"/>
                <a:gridCol w="504056"/>
                <a:gridCol w="504056"/>
              </a:tblGrid>
              <a:tr h="396044">
                <a:tc>
                  <a:txBody>
                    <a:bodyPr/>
                    <a:lstStyle/>
                    <a:p>
                      <a:r>
                        <a:rPr kumimoji="0" lang="en-US" sz="20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kumimoji="0" lang="ru-RU" sz="20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9" name="Таблица 38"/>
          <p:cNvGraphicFramePr>
            <a:graphicFrameLocks noGrp="1"/>
          </p:cNvGraphicFramePr>
          <p:nvPr/>
        </p:nvGraphicFramePr>
        <p:xfrm>
          <a:off x="2339752" y="5589240"/>
          <a:ext cx="1512168" cy="792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04056"/>
                <a:gridCol w="504056"/>
                <a:gridCol w="504056"/>
              </a:tblGrid>
              <a:tr h="396044">
                <a:tc>
                  <a:txBody>
                    <a:bodyPr/>
                    <a:lstStyle/>
                    <a:p>
                      <a:r>
                        <a:rPr kumimoji="0" lang="en-US" sz="20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20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0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kumimoji="0" lang="ru-RU" sz="20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20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- 2</a:t>
                      </a:r>
                      <a:endParaRPr lang="ru-RU" sz="20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0" name="AutoShape 190"/>
          <p:cNvSpPr>
            <a:spLocks noChangeArrowheads="1"/>
          </p:cNvSpPr>
          <p:nvPr/>
        </p:nvSpPr>
        <p:spPr bwMode="auto">
          <a:xfrm>
            <a:off x="6444208" y="4005064"/>
            <a:ext cx="144462" cy="144462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" name="AutoShape 190"/>
          <p:cNvSpPr>
            <a:spLocks noChangeArrowheads="1"/>
          </p:cNvSpPr>
          <p:nvPr/>
        </p:nvSpPr>
        <p:spPr bwMode="auto">
          <a:xfrm>
            <a:off x="6804248" y="3284984"/>
            <a:ext cx="144462" cy="144462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2" name="Line 184"/>
          <p:cNvSpPr>
            <a:spLocks noChangeShapeType="1"/>
          </p:cNvSpPr>
          <p:nvPr/>
        </p:nvSpPr>
        <p:spPr bwMode="auto">
          <a:xfrm flipH="1">
            <a:off x="5508104" y="1916832"/>
            <a:ext cx="2160240" cy="4105226"/>
          </a:xfrm>
          <a:prstGeom prst="line">
            <a:avLst/>
          </a:prstGeom>
          <a:noFill/>
          <a:ln w="28575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4" name="AutoShape 190"/>
          <p:cNvSpPr>
            <a:spLocks noChangeArrowheads="1"/>
          </p:cNvSpPr>
          <p:nvPr/>
        </p:nvSpPr>
        <p:spPr bwMode="auto">
          <a:xfrm>
            <a:off x="6444208" y="3645024"/>
            <a:ext cx="144462" cy="144462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5" name="AutoShape 190"/>
          <p:cNvSpPr>
            <a:spLocks noChangeArrowheads="1"/>
          </p:cNvSpPr>
          <p:nvPr/>
        </p:nvSpPr>
        <p:spPr bwMode="auto">
          <a:xfrm>
            <a:off x="6804248" y="4797152"/>
            <a:ext cx="144462" cy="144462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5940152" y="1988840"/>
            <a:ext cx="1440160" cy="432048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 Box 37"/>
          <p:cNvSpPr txBox="1">
            <a:spLocks noChangeArrowheads="1"/>
          </p:cNvSpPr>
          <p:nvPr/>
        </p:nvSpPr>
        <p:spPr bwMode="auto">
          <a:xfrm rot="18108504">
            <a:off x="6630787" y="2468665"/>
            <a:ext cx="84350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y =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 Box 37"/>
          <p:cNvSpPr txBox="1">
            <a:spLocks noChangeArrowheads="1"/>
          </p:cNvSpPr>
          <p:nvPr/>
        </p:nvSpPr>
        <p:spPr bwMode="auto">
          <a:xfrm rot="4310238">
            <a:off x="6812548" y="5348227"/>
            <a:ext cx="12025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y =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+1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7" grpId="0" animBg="1"/>
      <p:bldP spid="40" grpId="0" animBg="1"/>
      <p:bldP spid="41" grpId="0" animBg="1"/>
      <p:bldP spid="42" grpId="0" animBg="1"/>
      <p:bldP spid="44" grpId="0" animBg="1"/>
      <p:bldP spid="45" grpId="0" animBg="1"/>
      <p:bldP spid="52" grpId="0"/>
      <p:bldP spid="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Стрелка вниз 53"/>
          <p:cNvSpPr/>
          <p:nvPr/>
        </p:nvSpPr>
        <p:spPr>
          <a:xfrm>
            <a:off x="4716016" y="620688"/>
            <a:ext cx="360040" cy="1872208"/>
          </a:xfrm>
          <a:prstGeom prst="down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трелка вниз 49"/>
          <p:cNvSpPr/>
          <p:nvPr/>
        </p:nvSpPr>
        <p:spPr>
          <a:xfrm rot="1672950">
            <a:off x="2075733" y="899092"/>
            <a:ext cx="360040" cy="2856770"/>
          </a:xfrm>
          <a:prstGeom prst="down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трелка вниз 50"/>
          <p:cNvSpPr/>
          <p:nvPr/>
        </p:nvSpPr>
        <p:spPr>
          <a:xfrm rot="19489402">
            <a:off x="6793670" y="826283"/>
            <a:ext cx="360040" cy="2827237"/>
          </a:xfrm>
          <a:prstGeom prst="down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9144000" cy="836711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Расположение прямых на плоскости</a:t>
            </a:r>
            <a:endParaRPr lang="ru-RU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251520" y="3645024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Пересекаются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563888" y="2708920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Параллельны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479704" y="3573016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Совпадают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467544" y="4437112"/>
            <a:ext cx="2448272" cy="1224136"/>
            <a:chOff x="467544" y="4437112"/>
            <a:chExt cx="2448272" cy="1224136"/>
          </a:xfrm>
        </p:grpSpPr>
        <p:sp>
          <p:nvSpPr>
            <p:cNvPr id="66" name="TextBox 65"/>
            <p:cNvSpPr txBox="1"/>
            <p:nvPr/>
          </p:nvSpPr>
          <p:spPr>
            <a:xfrm>
              <a:off x="2411760" y="4437112"/>
              <a:ext cx="2160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5" name="Группа 24"/>
            <p:cNvGrpSpPr/>
            <p:nvPr/>
          </p:nvGrpSpPr>
          <p:grpSpPr>
            <a:xfrm>
              <a:off x="467544" y="4653136"/>
              <a:ext cx="2448272" cy="1008112"/>
              <a:chOff x="467544" y="4437112"/>
              <a:chExt cx="2448272" cy="1008112"/>
            </a:xfrm>
          </p:grpSpPr>
          <p:cxnSp>
            <p:nvCxnSpPr>
              <p:cNvPr id="56" name="Прямая соединительная линия 55"/>
              <p:cNvCxnSpPr/>
              <p:nvPr/>
            </p:nvCxnSpPr>
            <p:spPr>
              <a:xfrm>
                <a:off x="539552" y="4797152"/>
                <a:ext cx="2376264" cy="57606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Прямая соединительная линия 57"/>
              <p:cNvCxnSpPr/>
              <p:nvPr/>
            </p:nvCxnSpPr>
            <p:spPr>
              <a:xfrm flipH="1">
                <a:off x="467544" y="4509120"/>
                <a:ext cx="2016224" cy="9361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TextBox 67"/>
              <p:cNvSpPr txBox="1"/>
              <p:nvPr/>
            </p:nvSpPr>
            <p:spPr>
              <a:xfrm>
                <a:off x="467544" y="4437112"/>
                <a:ext cx="21602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b</a:t>
                </a:r>
                <a:endParaRPr lang="ru-RU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1259632" y="4653136"/>
                <a:ext cx="21602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O</a:t>
                </a:r>
                <a:endParaRPr lang="ru-RU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27" name="Группа 26"/>
          <p:cNvGrpSpPr/>
          <p:nvPr/>
        </p:nvGrpSpPr>
        <p:grpSpPr>
          <a:xfrm>
            <a:off x="3923928" y="3501008"/>
            <a:ext cx="2016224" cy="976174"/>
            <a:chOff x="3923928" y="3501008"/>
            <a:chExt cx="2016224" cy="976174"/>
          </a:xfrm>
        </p:grpSpPr>
        <p:cxnSp>
          <p:nvCxnSpPr>
            <p:cNvPr id="61" name="Прямая соединительная линия 60"/>
            <p:cNvCxnSpPr/>
            <p:nvPr/>
          </p:nvCxnSpPr>
          <p:spPr>
            <a:xfrm>
              <a:off x="3923928" y="3861048"/>
              <a:ext cx="1944216" cy="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/>
            <p:nvPr/>
          </p:nvCxnSpPr>
          <p:spPr>
            <a:xfrm>
              <a:off x="3995936" y="4437112"/>
              <a:ext cx="1944216" cy="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/>
            <p:nvPr/>
          </p:nvSpPr>
          <p:spPr>
            <a:xfrm>
              <a:off x="3923928" y="3501008"/>
              <a:ext cx="2160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923928" y="4077072"/>
              <a:ext cx="2160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6876256" y="4437112"/>
            <a:ext cx="2016224" cy="400110"/>
            <a:chOff x="6876256" y="4437112"/>
            <a:chExt cx="2016224" cy="400110"/>
          </a:xfrm>
        </p:grpSpPr>
        <p:cxnSp>
          <p:nvCxnSpPr>
            <p:cNvPr id="63" name="Прямая соединительная линия 62"/>
            <p:cNvCxnSpPr/>
            <p:nvPr/>
          </p:nvCxnSpPr>
          <p:spPr>
            <a:xfrm>
              <a:off x="6948264" y="4797152"/>
              <a:ext cx="1944216" cy="0"/>
            </a:xfrm>
            <a:prstGeom prst="line">
              <a:avLst/>
            </a:prstGeom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6876256" y="4437112"/>
              <a:ext cx="2160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8676456" y="4437112"/>
              <a:ext cx="2160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74" name="Объект 73"/>
          <p:cNvGraphicFramePr>
            <a:graphicFrameLocks noChangeAspect="1"/>
          </p:cNvGraphicFramePr>
          <p:nvPr/>
        </p:nvGraphicFramePr>
        <p:xfrm>
          <a:off x="683568" y="4077072"/>
          <a:ext cx="1600945" cy="500295"/>
        </p:xfrm>
        <a:graphic>
          <a:graphicData uri="http://schemas.openxmlformats.org/presentationml/2006/ole">
            <p:oleObj spid="_x0000_s29698" name="Формула" r:id="rId3" imgW="609480" imgH="190440" progId="Equation.3">
              <p:embed/>
            </p:oleObj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4384675" y="3124200"/>
          <a:ext cx="966788" cy="533400"/>
        </p:xfrm>
        <a:graphic>
          <a:graphicData uri="http://schemas.openxmlformats.org/presentationml/2006/ole">
            <p:oleObj spid="_x0000_s29699" name="Формула" r:id="rId4" imgW="368280" imgH="203040" progId="Equation.3">
              <p:embed/>
            </p:oleObj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7426325" y="4092575"/>
          <a:ext cx="933450" cy="466725"/>
        </p:xfrm>
        <a:graphic>
          <a:graphicData uri="http://schemas.openxmlformats.org/presentationml/2006/ole">
            <p:oleObj spid="_x0000_s29700" name="Формула" r:id="rId5" imgW="35532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0" grpId="0" animBg="1"/>
      <p:bldP spid="51" grpId="0" animBg="1"/>
      <p:bldP spid="59" grpId="0"/>
      <p:bldP spid="64" grpId="0"/>
      <p:bldP spid="6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484784"/>
            <a:ext cx="8280920" cy="17281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9512" y="1556792"/>
            <a:ext cx="8564488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Тема урока: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Взаимное расположение графиков функций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691680" y="-24340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7 класс Алгебра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980728"/>
            <a:ext cx="9144000" cy="21602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34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611560" y="188640"/>
            <a:ext cx="8892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Задание 1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Выполните задание в группах</a:t>
            </a:r>
            <a:endParaRPr lang="ru-RU" sz="2800" b="1" i="1" dirty="0"/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/>
        </p:nvGraphicFramePr>
        <p:xfrm>
          <a:off x="683568" y="1556792"/>
          <a:ext cx="8064896" cy="4402949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016224"/>
                <a:gridCol w="2016224"/>
                <a:gridCol w="2016224"/>
                <a:gridCol w="2016224"/>
              </a:tblGrid>
              <a:tr h="1008112">
                <a:tc gridSpan="4"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Постройте на</a:t>
                      </a:r>
                      <a:r>
                        <a:rPr lang="ru-RU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одной координатной плоскости графики функций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34517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 группа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 группа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 группа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 группа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4298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i="1" dirty="0" smtClean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8" name="Объект 37"/>
          <p:cNvGraphicFramePr>
            <a:graphicFrameLocks noChangeAspect="1"/>
          </p:cNvGraphicFramePr>
          <p:nvPr/>
        </p:nvGraphicFramePr>
        <p:xfrm>
          <a:off x="2843808" y="3501008"/>
          <a:ext cx="1728192" cy="1874649"/>
        </p:xfrm>
        <a:graphic>
          <a:graphicData uri="http://schemas.openxmlformats.org/presentationml/2006/ole">
            <p:oleObj spid="_x0000_s1026" name="Формула" r:id="rId3" imgW="749160" imgH="81252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6804248" y="3429000"/>
          <a:ext cx="1700212" cy="1874837"/>
        </p:xfrm>
        <a:graphic>
          <a:graphicData uri="http://schemas.openxmlformats.org/presentationml/2006/ole">
            <p:oleObj spid="_x0000_s1027" name="Формула" r:id="rId4" imgW="736560" imgH="81252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005388" y="3821113"/>
          <a:ext cx="1435100" cy="1522412"/>
        </p:xfrm>
        <a:graphic>
          <a:graphicData uri="http://schemas.openxmlformats.org/presentationml/2006/ole">
            <p:oleObj spid="_x0000_s1028" name="Формула" r:id="rId5" imgW="622080" imgH="66024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871538" y="3716338"/>
          <a:ext cx="1493837" cy="1555750"/>
        </p:xfrm>
        <a:graphic>
          <a:graphicData uri="http://schemas.openxmlformats.org/presentationml/2006/ole">
            <p:oleObj spid="_x0000_s1029" name="Формула" r:id="rId6" imgW="647640" imgH="660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485</Words>
  <Application>Microsoft Office PowerPoint</Application>
  <PresentationFormat>Экран (4:3)</PresentationFormat>
  <Paragraphs>181</Paragraphs>
  <Slides>18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Тема Office</vt:lpstr>
      <vt:lpstr>Формула</vt:lpstr>
      <vt:lpstr>Взаимное расположение графиков функций</vt:lpstr>
      <vt:lpstr>« …В математике мыслить творчески, значит находить более лаконичные способы решения задач…»</vt:lpstr>
      <vt:lpstr>Слайд 3</vt:lpstr>
      <vt:lpstr>Слайд 4</vt:lpstr>
      <vt:lpstr>Слайд 5</vt:lpstr>
      <vt:lpstr>Слайд 6</vt:lpstr>
      <vt:lpstr>Слайд 7</vt:lpstr>
      <vt:lpstr>Тема урока:  Взаимное расположение графиков функций</vt:lpstr>
      <vt:lpstr>Слайд 9</vt:lpstr>
      <vt:lpstr>Слайд 10</vt:lpstr>
      <vt:lpstr>Слайд 11</vt:lpstr>
      <vt:lpstr>ВЫВОД:</vt:lpstr>
      <vt:lpstr>Проверь себя!!!</vt:lpstr>
      <vt:lpstr>Проверь себя!!!</vt:lpstr>
      <vt:lpstr>Проверь себя!!!</vt:lpstr>
      <vt:lpstr>Проверь себя!!!</vt:lpstr>
      <vt:lpstr>Проверь себя!!!</vt:lpstr>
      <vt:lpstr>ОТВЕТЫ: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Взаимное расположение графиков функций</dc:title>
  <dc:creator>карина</dc:creator>
  <cp:lastModifiedBy>карина</cp:lastModifiedBy>
  <cp:revision>31</cp:revision>
  <dcterms:created xsi:type="dcterms:W3CDTF">2015-03-01T15:49:51Z</dcterms:created>
  <dcterms:modified xsi:type="dcterms:W3CDTF">2016-02-25T21:09:11Z</dcterms:modified>
</cp:coreProperties>
</file>