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E4A"/>
    <a:srgbClr val="7F411B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578891-5B26-4EA6-90FE-C1E9BF4AB763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D3432C-2A3B-4385-A99C-2144F86D9A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Обучение английскому языку в начальной школе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Организация образовательного процесса в соответствии с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Ф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ГОС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E:\для през картинки\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666837"/>
            <a:ext cx="3563888" cy="2222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1 класс – с чего начинать?</a:t>
            </a:r>
            <a:br>
              <a:rPr lang="ru-RU" dirty="0" smtClean="0">
                <a:solidFill>
                  <a:schemeClr val="accent2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Вопрос – зачем вообще изучать английский язык?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Где вы можете применить знания английского языка в повседневной жизни?</a:t>
            </a:r>
          </a:p>
          <a:p>
            <a:r>
              <a:rPr lang="ru-RU" u="sng" dirty="0" smtClean="0">
                <a:solidFill>
                  <a:schemeClr val="accent3">
                    <a:lumMod val="75000"/>
                  </a:schemeClr>
                </a:solidFill>
              </a:rPr>
              <a:t>Диалоги знакомства: разыгрываются между учениками 1 класса. По возможности охватить всех учеников в классе.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Hello. What is your name?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Hello. My name is …And what is your name?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My name is…Nice to meet you.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Nice to meet you too. How are you?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I am fine, thank you. And you?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I am fine too. Ok. See you later. Goodbye.</a:t>
            </a:r>
          </a:p>
          <a:p>
            <a:r>
              <a:rPr lang="en-US" sz="1900" dirty="0" smtClean="0">
                <a:solidFill>
                  <a:srgbClr val="C00000"/>
                </a:solidFill>
              </a:rPr>
              <a:t>Bye. </a:t>
            </a:r>
            <a:endParaRPr lang="ru-RU" sz="1900" dirty="0">
              <a:solidFill>
                <a:srgbClr val="C00000"/>
              </a:solidFill>
            </a:endParaRPr>
          </a:p>
        </p:txBody>
      </p:sp>
      <p:pic>
        <p:nvPicPr>
          <p:cNvPr id="3074" name="Picture 2" descr="E:\для през картинки\дев и мал цел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717032"/>
            <a:ext cx="2118360" cy="255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для през картинки\дев откр рот от анг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20688"/>
            <a:ext cx="167867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Изучаем стандартную лексику – фразы приветствия и прощания.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I like the word thank you</a:t>
            </a:r>
          </a:p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Тебя благодарю.</a:t>
            </a:r>
          </a:p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I like the word thank you</a:t>
            </a:r>
            <a:endParaRPr lang="ru-RU" sz="2800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Спасибо говорю.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Hello</a:t>
            </a:r>
            <a:r>
              <a:rPr lang="ru-RU" dirty="0" smtClean="0"/>
              <a:t> - здравствуй,</a:t>
            </a:r>
            <a:endParaRPr lang="en-US" dirty="0" smtClean="0"/>
          </a:p>
          <a:p>
            <a:r>
              <a:rPr lang="en-US" dirty="0" smtClean="0"/>
              <a:t> Hi</a:t>
            </a:r>
            <a:r>
              <a:rPr lang="ru-RU" dirty="0" smtClean="0"/>
              <a:t> – привет.</a:t>
            </a:r>
          </a:p>
          <a:p>
            <a:r>
              <a:rPr lang="ru-RU" dirty="0" smtClean="0"/>
              <a:t>А что же мне сказать в ответ?</a:t>
            </a:r>
          </a:p>
          <a:p>
            <a:r>
              <a:rPr lang="ru-RU" dirty="0" smtClean="0"/>
              <a:t>Пожалуй буду вежлив я.</a:t>
            </a:r>
            <a:endParaRPr lang="en-US" dirty="0" smtClean="0"/>
          </a:p>
          <a:p>
            <a:r>
              <a:rPr lang="en-US" dirty="0" smtClean="0"/>
              <a:t> Good morning </a:t>
            </a:r>
            <a:r>
              <a:rPr lang="ru-RU" dirty="0" smtClean="0"/>
              <a:t>, милые друзья!</a:t>
            </a:r>
            <a:endParaRPr lang="ru-RU" dirty="0"/>
          </a:p>
        </p:txBody>
      </p:sp>
      <p:pic>
        <p:nvPicPr>
          <p:cNvPr id="2050" name="Picture 2" descr="E:\для през картинки\i2W5JBPF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068960"/>
            <a:ext cx="4644904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Изучаем цвета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У меня сомнений нет:</a:t>
            </a:r>
          </a:p>
          <a:p>
            <a:r>
              <a:rPr lang="ru-RU" sz="1800" dirty="0" smtClean="0"/>
              <a:t>Красный цвет, конечно, </a:t>
            </a:r>
            <a:r>
              <a:rPr lang="en-US" sz="1800" dirty="0" smtClean="0">
                <a:solidFill>
                  <a:srgbClr val="C00000"/>
                </a:solidFill>
              </a:rPr>
              <a:t>Red </a:t>
            </a:r>
            <a:endParaRPr lang="ru-RU" sz="1800" dirty="0" smtClean="0">
              <a:solidFill>
                <a:srgbClr val="C00000"/>
              </a:solidFill>
            </a:endParaRPr>
          </a:p>
          <a:p>
            <a:r>
              <a:rPr lang="ru-RU" sz="1800" dirty="0" smtClean="0"/>
              <a:t>Я тону, иду ко дну,</a:t>
            </a:r>
          </a:p>
          <a:p>
            <a:r>
              <a:rPr lang="ru-RU" sz="1800" dirty="0" smtClean="0"/>
              <a:t>Синий цвет, конечно, </a:t>
            </a:r>
            <a:r>
              <a:rPr lang="en-US" sz="1800" dirty="0" smtClean="0">
                <a:solidFill>
                  <a:srgbClr val="00B0F0"/>
                </a:solidFill>
              </a:rPr>
              <a:t>blue</a:t>
            </a:r>
            <a:r>
              <a:rPr lang="ru-RU" sz="1800" dirty="0" smtClean="0">
                <a:solidFill>
                  <a:srgbClr val="00B0F0"/>
                </a:solidFill>
              </a:rPr>
              <a:t>.</a:t>
            </a:r>
            <a:r>
              <a:rPr lang="en-US" sz="1800" dirty="0" smtClean="0"/>
              <a:t> </a:t>
            </a:r>
            <a:endParaRPr lang="ru-RU" sz="1800" dirty="0" smtClean="0"/>
          </a:p>
          <a:p>
            <a:r>
              <a:rPr lang="ru-RU" sz="1800" dirty="0" smtClean="0"/>
              <a:t>На заборе кошка мяу,</a:t>
            </a:r>
          </a:p>
          <a:p>
            <a:r>
              <a:rPr lang="ru-RU" sz="1800" dirty="0" smtClean="0"/>
              <a:t>Эта кошка </a:t>
            </a:r>
            <a:r>
              <a:rPr lang="en-US" sz="1800" dirty="0" smtClean="0">
                <a:solidFill>
                  <a:srgbClr val="7F411B"/>
                </a:solidFill>
              </a:rPr>
              <a:t>brown</a:t>
            </a:r>
            <a:r>
              <a:rPr lang="ru-RU" sz="1800" dirty="0" smtClean="0">
                <a:solidFill>
                  <a:srgbClr val="7F411B"/>
                </a:solidFill>
              </a:rPr>
              <a:t>.</a:t>
            </a:r>
          </a:p>
          <a:p>
            <a:r>
              <a:rPr lang="ru-RU" sz="1800" dirty="0" smtClean="0"/>
              <a:t>Борец выходит на ринг,</a:t>
            </a:r>
          </a:p>
          <a:p>
            <a:r>
              <a:rPr lang="ru-RU" sz="1800" dirty="0" smtClean="0"/>
              <a:t>Трико у него цвета</a:t>
            </a:r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EA4E4A"/>
                </a:solidFill>
              </a:rPr>
              <a:t>pink</a:t>
            </a:r>
            <a:r>
              <a:rPr lang="ru-RU" sz="1800" dirty="0" smtClean="0">
                <a:solidFill>
                  <a:srgbClr val="EA4E4A"/>
                </a:solidFill>
              </a:rPr>
              <a:t>.</a:t>
            </a:r>
            <a:endParaRPr lang="ru-RU" sz="1800" dirty="0">
              <a:solidFill>
                <a:srgbClr val="EA4E4A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Учить цвета я стала, цвет по-английски </a:t>
            </a:r>
            <a:r>
              <a:rPr lang="en-US" dirty="0" err="1" smtClean="0">
                <a:solidFill>
                  <a:srgbClr val="7030A0"/>
                </a:solidFill>
              </a:rPr>
              <a:t>colour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r>
              <a:rPr lang="ru-RU" dirty="0" smtClean="0"/>
              <a:t>Захожу я в магазин,</a:t>
            </a:r>
          </a:p>
          <a:p>
            <a:r>
              <a:rPr lang="ru-RU" dirty="0" smtClean="0"/>
              <a:t>Там лежит арбуз, он -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green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Облизнувшись, кошка съела желток жёлтый,</a:t>
            </a:r>
          </a:p>
          <a:p>
            <a:r>
              <a:rPr lang="ru-RU" dirty="0" smtClean="0"/>
              <a:t>Жёлтый </a:t>
            </a:r>
            <a:r>
              <a:rPr lang="ru-RU" dirty="0" smtClean="0">
                <a:solidFill>
                  <a:srgbClr val="FFFF00"/>
                </a:solidFill>
              </a:rPr>
              <a:t>-</a:t>
            </a:r>
            <a:r>
              <a:rPr lang="en-US" dirty="0" smtClean="0">
                <a:solidFill>
                  <a:srgbClr val="FFFF00"/>
                </a:solidFill>
              </a:rPr>
              <a:t> yellow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.</a:t>
            </a:r>
          </a:p>
          <a:p>
            <a:r>
              <a:rPr lang="ru-RU" dirty="0" smtClean="0"/>
              <a:t>Чёрный –</a:t>
            </a:r>
            <a:r>
              <a:rPr lang="ru-RU" dirty="0" err="1" smtClean="0"/>
              <a:t>чёрный</a:t>
            </a:r>
            <a:r>
              <a:rPr lang="en-US" dirty="0" smtClean="0"/>
              <a:t>,</a:t>
            </a:r>
            <a:r>
              <a:rPr lang="ru-RU" dirty="0" smtClean="0"/>
              <a:t> чёрный кот,</a:t>
            </a:r>
          </a:p>
          <a:p>
            <a:r>
              <a:rPr lang="ru-RU" dirty="0" smtClean="0"/>
              <a:t>Он залез к нам в огород. </a:t>
            </a:r>
          </a:p>
          <a:p>
            <a:r>
              <a:rPr lang="ru-RU" dirty="0" smtClean="0"/>
              <a:t>А потом с забора бряк,</a:t>
            </a:r>
          </a:p>
          <a:p>
            <a:r>
              <a:rPr lang="ru-RU" dirty="0" smtClean="0"/>
              <a:t>Чёрный цвет конечно </a:t>
            </a:r>
            <a:r>
              <a:rPr lang="en-US" b="1" dirty="0" smtClean="0">
                <a:solidFill>
                  <a:schemeClr val="bg1"/>
                </a:solidFill>
              </a:rPr>
              <a:t>black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 smtClean="0"/>
              <a:t>Белый-белый белый снег.</a:t>
            </a:r>
          </a:p>
          <a:p>
            <a:r>
              <a:rPr lang="ru-RU" dirty="0" smtClean="0"/>
              <a:t>Белый день и белый хлеб.</a:t>
            </a:r>
          </a:p>
          <a:p>
            <a:r>
              <a:rPr lang="ru-RU" dirty="0" smtClean="0"/>
              <a:t>Белый кот, а яркий </a:t>
            </a:r>
            <a:r>
              <a:rPr lang="en-US" dirty="0" smtClean="0">
                <a:solidFill>
                  <a:srgbClr val="66FFFF"/>
                </a:solidFill>
              </a:rPr>
              <a:t>bright</a:t>
            </a:r>
            <a:r>
              <a:rPr lang="ru-RU" dirty="0" smtClean="0">
                <a:solidFill>
                  <a:srgbClr val="66FFFF"/>
                </a:solidFill>
              </a:rPr>
              <a:t>,</a:t>
            </a:r>
          </a:p>
          <a:p>
            <a:r>
              <a:rPr lang="ru-RU" dirty="0" smtClean="0"/>
              <a:t>И, конечно, белый </a:t>
            </a:r>
            <a:r>
              <a:rPr lang="en-US" dirty="0" smtClean="0"/>
              <a:t>white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Изучаем животных.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Жила-была собачка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 имени </a:t>
            </a:r>
            <a:r>
              <a:rPr lang="en-US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 dog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Пришёл к ней в гости петушок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 имени</a:t>
            </a:r>
            <a:r>
              <a:rPr lang="en-US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 cock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.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Потом явилась свинка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 имени</a:t>
            </a:r>
            <a:r>
              <a:rPr lang="en-US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 pig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.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Она была большая,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 значит </a:t>
            </a:r>
            <a:r>
              <a:rPr lang="en-US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very big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Потом пришёл к ним мишка,</a:t>
            </a:r>
            <a:endParaRPr lang="en-US" sz="1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 big and brown bear.</a:t>
            </a:r>
            <a:endParaRPr lang="ru-RU" sz="1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Позвал к себе зайчишку:</a:t>
            </a:r>
          </a:p>
          <a:p>
            <a:pPr algn="ctr"/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</a:t>
            </a:r>
            <a:r>
              <a:rPr lang="en-US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Come here, little hare!</a:t>
            </a:r>
            <a:r>
              <a:rPr lang="ru-RU" sz="1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»</a:t>
            </a:r>
            <a:endParaRPr lang="ru-RU" sz="1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3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E:\для през картинки\дев и кот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92696"/>
            <a:ext cx="2448272" cy="19442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4099" name="Picture 3" descr="E:\для през картинки\дев и соб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996952"/>
            <a:ext cx="4824536" cy="29523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класс – начинаем изучать звуки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Перед тем как начать знакомить учеников со звуками, я спрашиваю детей: «А знают ли они вообще что такое звук, как он образуется, какие части тела нам помогают воспроизводить звук, какие звуки мы можем слышать в природе, дома, в школе и т.д.»</a:t>
            </a:r>
          </a:p>
          <a:p>
            <a:r>
              <a:rPr lang="ru-RU" dirty="0" smtClean="0"/>
              <a:t>Затем я знакомлю детей с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Tongue, Mr. Letter and Mr. Sound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122" name="Picture 2" descr="E:\для през картинки\звук с и з межзуб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725144"/>
            <a:ext cx="4211960" cy="18722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26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684076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Затем рассказываем детям сказку о том, что все звуки в английском языке «живут» в квадратных домиках в городе «</a:t>
            </a:r>
            <a:r>
              <a:rPr lang="en-US" sz="1400" dirty="0" smtClean="0">
                <a:solidFill>
                  <a:schemeClr val="bg1"/>
                </a:solidFill>
              </a:rPr>
              <a:t>Sound town</a:t>
            </a:r>
            <a:r>
              <a:rPr lang="ru-RU" sz="1400" dirty="0" smtClean="0">
                <a:solidFill>
                  <a:schemeClr val="bg1"/>
                </a:solidFill>
              </a:rPr>
              <a:t>». Мэр города </a:t>
            </a:r>
            <a:r>
              <a:rPr lang="en-US" sz="1400" dirty="0" smtClean="0">
                <a:solidFill>
                  <a:srgbClr val="FF0000"/>
                </a:solidFill>
              </a:rPr>
              <a:t>Mr. Tongue</a:t>
            </a:r>
            <a:r>
              <a:rPr lang="en-US" sz="1400" dirty="0" smtClean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Мэр очень любит приглашать звуки к себе в гости. Перед приёмом гостей </a:t>
            </a:r>
            <a:r>
              <a:rPr lang="en-US" sz="1400" dirty="0">
                <a:solidFill>
                  <a:srgbClr val="FF0000"/>
                </a:solidFill>
              </a:rPr>
              <a:t>Mr. </a:t>
            </a:r>
            <a:r>
              <a:rPr lang="en-US" sz="1400" dirty="0" smtClean="0">
                <a:solidFill>
                  <a:srgbClr val="FF0000"/>
                </a:solidFill>
              </a:rPr>
              <a:t>Tongue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прибирается. Сначала он выбивает пыль из дивана. (предлагаем детям найти бугорочек  за верхними зубами и представить, что язычок – это лопатка для выбивания и произносим звук </a:t>
            </a:r>
            <a:r>
              <a:rPr lang="en-US" sz="1400" dirty="0" smtClean="0">
                <a:solidFill>
                  <a:schemeClr val="bg1"/>
                </a:solidFill>
              </a:rPr>
              <a:t>[d]</a:t>
            </a:r>
            <a:r>
              <a:rPr lang="ru-RU" sz="1400" dirty="0" smtClean="0">
                <a:solidFill>
                  <a:schemeClr val="bg1"/>
                </a:solidFill>
              </a:rPr>
              <a:t> ). Затем </a:t>
            </a:r>
            <a:r>
              <a:rPr lang="en-US" sz="1400" dirty="0">
                <a:solidFill>
                  <a:srgbClr val="FF0000"/>
                </a:solidFill>
              </a:rPr>
              <a:t>Mr. </a:t>
            </a:r>
            <a:r>
              <a:rPr lang="en-US" sz="1400" dirty="0" smtClean="0">
                <a:solidFill>
                  <a:srgbClr val="FF0000"/>
                </a:solidFill>
              </a:rPr>
              <a:t>Tongue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выбивает пыль из ковра, звук получается тихий, потому что палочка для выбивания как клюшка </a:t>
            </a:r>
            <a:r>
              <a:rPr lang="en-US" sz="1400" dirty="0" smtClean="0">
                <a:solidFill>
                  <a:schemeClr val="bg1"/>
                </a:solidFill>
              </a:rPr>
              <a:t>[t]</a:t>
            </a:r>
            <a:r>
              <a:rPr lang="ru-RU" sz="1400" dirty="0" smtClean="0">
                <a:solidFill>
                  <a:schemeClr val="bg1"/>
                </a:solidFill>
              </a:rPr>
              <a:t>. Потом он сдувает пыль с полок </a:t>
            </a:r>
            <a:r>
              <a:rPr lang="en-US" sz="1400" dirty="0" smtClean="0">
                <a:solidFill>
                  <a:schemeClr val="bg1"/>
                </a:solidFill>
              </a:rPr>
              <a:t>[p]</a:t>
            </a:r>
            <a:r>
              <a:rPr lang="ru-RU" sz="1400" dirty="0" smtClean="0">
                <a:solidFill>
                  <a:schemeClr val="bg1"/>
                </a:solidFill>
              </a:rPr>
              <a:t>, и от пыли начинает кашлять </a:t>
            </a:r>
            <a:r>
              <a:rPr lang="en-US" sz="1400" dirty="0" smtClean="0">
                <a:solidFill>
                  <a:schemeClr val="bg1"/>
                </a:solidFill>
              </a:rPr>
              <a:t> [k]</a:t>
            </a:r>
            <a:r>
              <a:rPr lang="ru-RU" sz="1400" dirty="0" smtClean="0">
                <a:solidFill>
                  <a:schemeClr val="bg1"/>
                </a:solidFill>
              </a:rPr>
              <a:t>. От кашля мэра его кошечка начинает фырчать </a:t>
            </a:r>
            <a:r>
              <a:rPr lang="en-US" sz="1400" dirty="0" smtClean="0">
                <a:solidFill>
                  <a:schemeClr val="bg1"/>
                </a:solidFill>
              </a:rPr>
              <a:t>[f]. </a:t>
            </a:r>
            <a:r>
              <a:rPr lang="en-US" sz="1400" dirty="0">
                <a:solidFill>
                  <a:schemeClr val="bg1"/>
                </a:solidFill>
              </a:rPr>
              <a:t>Mr. </a:t>
            </a:r>
            <a:r>
              <a:rPr lang="en-US" sz="1400" dirty="0" smtClean="0">
                <a:solidFill>
                  <a:schemeClr val="bg1"/>
                </a:solidFill>
              </a:rPr>
              <a:t>Tongue</a:t>
            </a:r>
            <a:r>
              <a:rPr lang="ru-RU" sz="1400" dirty="0" smtClean="0">
                <a:solidFill>
                  <a:schemeClr val="bg1"/>
                </a:solidFill>
              </a:rPr>
              <a:t> возмущается</a:t>
            </a:r>
            <a:r>
              <a:rPr lang="en-US" sz="1400" dirty="0" smtClean="0">
                <a:solidFill>
                  <a:schemeClr val="bg1"/>
                </a:solidFill>
              </a:rPr>
              <a:t> [æ]</a:t>
            </a:r>
            <a:r>
              <a:rPr lang="ru-RU" sz="1400" dirty="0" smtClean="0">
                <a:solidFill>
                  <a:schemeClr val="bg1"/>
                </a:solidFill>
              </a:rPr>
              <a:t>. И просит кошечку помолчать</a:t>
            </a:r>
            <a:r>
              <a:rPr lang="en-US" sz="1400" dirty="0" smtClean="0">
                <a:solidFill>
                  <a:schemeClr val="bg1"/>
                </a:solidFill>
              </a:rPr>
              <a:t> [s-s-s]. </a:t>
            </a:r>
            <a:r>
              <a:rPr lang="ru-RU" sz="1400" dirty="0" smtClean="0">
                <a:solidFill>
                  <a:schemeClr val="bg1"/>
                </a:solidFill>
              </a:rPr>
              <a:t>Наконец-то пришли гости и позвонили в дверь </a:t>
            </a:r>
            <a:r>
              <a:rPr lang="en-US" sz="1400" dirty="0" smtClean="0">
                <a:solidFill>
                  <a:schemeClr val="bg1"/>
                </a:solidFill>
              </a:rPr>
              <a:t>[</a:t>
            </a:r>
            <a:r>
              <a:rPr lang="en-US" sz="1400" dirty="0" err="1" smtClean="0">
                <a:solidFill>
                  <a:schemeClr val="bg1"/>
                </a:solidFill>
              </a:rPr>
              <a:t>ni</a:t>
            </a:r>
            <a:r>
              <a:rPr lang="el-GR" sz="1400" dirty="0" smtClean="0">
                <a:solidFill>
                  <a:schemeClr val="bg1"/>
                </a:solidFill>
              </a:rPr>
              <a:t>η</a:t>
            </a:r>
            <a:r>
              <a:rPr lang="ru-RU" sz="1400" dirty="0" smtClean="0">
                <a:solidFill>
                  <a:schemeClr val="bg1"/>
                </a:solidFill>
              </a:rPr>
              <a:t>-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ni</a:t>
            </a:r>
            <a:r>
              <a:rPr lang="el-GR" sz="1400" dirty="0">
                <a:solidFill>
                  <a:schemeClr val="bg1"/>
                </a:solidFill>
              </a:rPr>
              <a:t>η</a:t>
            </a:r>
            <a:r>
              <a:rPr lang="en-US" sz="1400" dirty="0" smtClean="0">
                <a:solidFill>
                  <a:schemeClr val="bg1"/>
                </a:solidFill>
              </a:rPr>
              <a:t>]</a:t>
            </a:r>
            <a:r>
              <a:rPr lang="ru-RU" sz="1400" dirty="0" smtClean="0">
                <a:solidFill>
                  <a:schemeClr val="bg1"/>
                </a:solidFill>
              </a:rPr>
              <a:t>. 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Гости веселились и пели песни </a:t>
            </a:r>
            <a:r>
              <a:rPr lang="en-US" sz="1400" dirty="0">
                <a:solidFill>
                  <a:schemeClr val="bg1"/>
                </a:solidFill>
              </a:rPr>
              <a:t>[</a:t>
            </a:r>
            <a:r>
              <a:rPr lang="en-US" sz="1400" dirty="0" smtClean="0">
                <a:solidFill>
                  <a:schemeClr val="bg1"/>
                </a:solidFill>
              </a:rPr>
              <a:t>l</a:t>
            </a:r>
            <a:r>
              <a:rPr lang="ru-RU" sz="1400" dirty="0" smtClean="0">
                <a:solidFill>
                  <a:schemeClr val="bg1"/>
                </a:solidFill>
              </a:rPr>
              <a:t>а:а:а:</a:t>
            </a:r>
            <a:r>
              <a:rPr lang="en-US" sz="1400" dirty="0" smtClean="0">
                <a:solidFill>
                  <a:schemeClr val="bg1"/>
                </a:solidFill>
              </a:rPr>
              <a:t>]</a:t>
            </a:r>
            <a:r>
              <a:rPr lang="ru-RU" sz="1400" dirty="0" smtClean="0">
                <a:solidFill>
                  <a:schemeClr val="bg1"/>
                </a:solidFill>
              </a:rPr>
              <a:t>. Гостям очень нравится </a:t>
            </a:r>
            <a:r>
              <a:rPr lang="en-US" sz="1400" dirty="0">
                <a:solidFill>
                  <a:schemeClr val="bg1"/>
                </a:solidFill>
              </a:rPr>
              <a:t>Mr. </a:t>
            </a:r>
            <a:r>
              <a:rPr lang="en-US" sz="1400" dirty="0" smtClean="0">
                <a:solidFill>
                  <a:schemeClr val="bg1"/>
                </a:solidFill>
              </a:rPr>
              <a:t>Tongue′s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cat </a:t>
            </a:r>
            <a:r>
              <a:rPr lang="ru-RU" sz="1400" dirty="0" smtClean="0">
                <a:solidFill>
                  <a:schemeClr val="bg1"/>
                </a:solidFill>
              </a:rPr>
              <a:t>и они её зовут </a:t>
            </a:r>
            <a:r>
              <a:rPr lang="en-US" sz="1400" dirty="0" smtClean="0">
                <a:solidFill>
                  <a:schemeClr val="bg1"/>
                </a:solidFill>
              </a:rPr>
              <a:t>[</a:t>
            </a:r>
            <a:r>
              <a:rPr lang="en-US" sz="1400" dirty="0" err="1" smtClean="0">
                <a:solidFill>
                  <a:schemeClr val="bg1"/>
                </a:solidFill>
              </a:rPr>
              <a:t>ks</a:t>
            </a:r>
            <a:r>
              <a:rPr lang="en-US" sz="1400" dirty="0" smtClean="0">
                <a:solidFill>
                  <a:schemeClr val="bg1"/>
                </a:solidFill>
              </a:rPr>
              <a:t>]</a:t>
            </a:r>
            <a:r>
              <a:rPr lang="ru-RU" sz="1400" dirty="0" smtClean="0">
                <a:solidFill>
                  <a:schemeClr val="bg1"/>
                </a:solidFill>
              </a:rPr>
              <a:t>. А собачке  мэра не нравится это и она рычит </a:t>
            </a:r>
            <a:r>
              <a:rPr lang="en-US" sz="1400" dirty="0" smtClean="0">
                <a:solidFill>
                  <a:schemeClr val="bg1"/>
                </a:solidFill>
              </a:rPr>
              <a:t>[</a:t>
            </a:r>
            <a:r>
              <a:rPr lang="en-US" sz="1400" dirty="0">
                <a:solidFill>
                  <a:schemeClr val="bg1"/>
                </a:solidFill>
              </a:rPr>
              <a:t>r</a:t>
            </a:r>
            <a:r>
              <a:rPr lang="en-US" sz="1400" dirty="0" smtClean="0">
                <a:solidFill>
                  <a:schemeClr val="bg1"/>
                </a:solidFill>
              </a:rPr>
              <a:t>]</a:t>
            </a:r>
            <a:r>
              <a:rPr lang="ru-RU" sz="1400" dirty="0" smtClean="0">
                <a:solidFill>
                  <a:schemeClr val="bg1"/>
                </a:solidFill>
              </a:rPr>
              <a:t>. Вдруг налетели комары и зажужжали  </a:t>
            </a:r>
            <a:r>
              <a:rPr lang="en-US" sz="1400" dirty="0" smtClean="0">
                <a:solidFill>
                  <a:schemeClr val="bg1"/>
                </a:solidFill>
              </a:rPr>
              <a:t>[z-z-z-z].</a:t>
            </a:r>
            <a:r>
              <a:rPr lang="ru-RU" sz="1400" dirty="0" smtClean="0">
                <a:solidFill>
                  <a:schemeClr val="bg1"/>
                </a:solidFill>
              </a:rPr>
              <a:t> Гости выбежали на улицу на крылечко и вдруг налетели пчёлы. (рисуем на доске пчёлок, показываем жало и высовываем жало между зубов).  Гости замахали руками и закричали </a:t>
            </a:r>
            <a:r>
              <a:rPr lang="en-US" sz="1400" dirty="0" smtClean="0">
                <a:solidFill>
                  <a:schemeClr val="bg1"/>
                </a:solidFill>
              </a:rPr>
              <a:t>[</a:t>
            </a:r>
            <a:r>
              <a:rPr lang="en-US" sz="1400" dirty="0" err="1" smtClean="0">
                <a:solidFill>
                  <a:schemeClr val="bg1"/>
                </a:solidFill>
              </a:rPr>
              <a:t>ai</a:t>
            </a:r>
            <a:r>
              <a:rPr lang="en-US" sz="1400" dirty="0" smtClean="0">
                <a:solidFill>
                  <a:schemeClr val="bg1"/>
                </a:solidFill>
              </a:rPr>
              <a:t>], [oi], [e-e-e-e]. </a:t>
            </a:r>
            <a:r>
              <a:rPr lang="ru-RU" sz="1400" dirty="0" smtClean="0">
                <a:solidFill>
                  <a:schemeClr val="bg1"/>
                </a:solidFill>
              </a:rPr>
              <a:t>В траве от крика проснулись змеи и зашипели  </a:t>
            </a:r>
            <a:r>
              <a:rPr lang="en-US" sz="1400" dirty="0" smtClean="0">
                <a:solidFill>
                  <a:schemeClr val="bg1"/>
                </a:solidFill>
              </a:rPr>
              <a:t>[]</a:t>
            </a:r>
            <a:r>
              <a:rPr lang="ru-RU" sz="1400" dirty="0" smtClean="0">
                <a:solidFill>
                  <a:schemeClr val="bg1"/>
                </a:solidFill>
              </a:rPr>
              <a:t>. Гости устали, у них замёрзли руки, они их грели </a:t>
            </a:r>
            <a:r>
              <a:rPr lang="en-US" sz="1400" dirty="0" smtClean="0">
                <a:solidFill>
                  <a:schemeClr val="bg1"/>
                </a:solidFill>
              </a:rPr>
              <a:t>[h-h-h]</a:t>
            </a:r>
            <a:r>
              <a:rPr lang="ru-RU" sz="1400" dirty="0" smtClean="0">
                <a:solidFill>
                  <a:schemeClr val="bg1"/>
                </a:solidFill>
              </a:rPr>
              <a:t> и ушли домой. Уставший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rgbClr val="FF0000"/>
                </a:solidFill>
              </a:rPr>
              <a:t>Mr. </a:t>
            </a:r>
            <a:r>
              <a:rPr lang="en-US" sz="1400" dirty="0" smtClean="0">
                <a:solidFill>
                  <a:srgbClr val="FF0000"/>
                </a:solidFill>
              </a:rPr>
              <a:t>Tongue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задул свечи </a:t>
            </a:r>
            <a:r>
              <a:rPr lang="en-US" sz="1400" dirty="0" smtClean="0">
                <a:solidFill>
                  <a:schemeClr val="bg1"/>
                </a:solidFill>
              </a:rPr>
              <a:t>[w]</a:t>
            </a:r>
            <a:r>
              <a:rPr lang="ru-RU" sz="1400" dirty="0" smtClean="0">
                <a:solidFill>
                  <a:schemeClr val="bg1"/>
                </a:solidFill>
              </a:rPr>
              <a:t> и лёг спать.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E:\для през картинки\camomi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509120"/>
            <a:ext cx="2160240" cy="1617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для през картинки\img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27257"/>
            <a:ext cx="3096344" cy="218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7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17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1187624" y="1124744"/>
            <a:ext cx="1872208" cy="158417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344938" y="2708920"/>
            <a:ext cx="1584176" cy="21602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ональная полоса 3"/>
          <p:cNvSpPr/>
          <p:nvPr/>
        </p:nvSpPr>
        <p:spPr>
          <a:xfrm rot="20805790">
            <a:off x="2396252" y="2828709"/>
            <a:ext cx="1224136" cy="936104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475895" y="1572044"/>
            <a:ext cx="144016" cy="2088232"/>
          </a:xfrm>
          <a:prstGeom prst="straightConnector1">
            <a:avLst/>
          </a:prstGeom>
          <a:ln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Улыбающееся лицо 6"/>
          <p:cNvSpPr/>
          <p:nvPr/>
        </p:nvSpPr>
        <p:spPr>
          <a:xfrm>
            <a:off x="4483921" y="1176000"/>
            <a:ext cx="1872208" cy="144016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699945" y="2708920"/>
            <a:ext cx="1440160" cy="22016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носка-облако 8"/>
          <p:cNvSpPr/>
          <p:nvPr/>
        </p:nvSpPr>
        <p:spPr>
          <a:xfrm>
            <a:off x="6394630" y="1071244"/>
            <a:ext cx="1656184" cy="11521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иагональная полоса 9"/>
          <p:cNvSpPr/>
          <p:nvPr/>
        </p:nvSpPr>
        <p:spPr>
          <a:xfrm rot="21053370">
            <a:off x="5616117" y="3040405"/>
            <a:ext cx="1224136" cy="504056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5373" y="603212"/>
            <a:ext cx="2899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Mr. Letter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28626" y="33265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Mr. Sound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9252" y="925713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 pencil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31840" y="3789040"/>
            <a:ext cx="101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Bb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04248" y="157204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[ b ]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5157192"/>
            <a:ext cx="2971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Name the letter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02651" y="5219412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Spell the letter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5923" y="108338"/>
            <a:ext cx="2936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Знакомим детей с </a:t>
            </a:r>
            <a:r>
              <a:rPr lang="en-US" dirty="0" smtClean="0">
                <a:solidFill>
                  <a:schemeClr val="bg1"/>
                </a:solidFill>
              </a:rPr>
              <a:t>Mr. Letter and Mr. Sound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41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78621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sz="1800" dirty="0" smtClean="0">
                <a:solidFill>
                  <a:srgbClr val="002060"/>
                </a:solidFill>
              </a:rPr>
              <a:t>Когда дети отработают произношение звуков, знакомим их с написанием звуков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sz="1800" dirty="0" smtClean="0">
                <a:solidFill>
                  <a:srgbClr val="002060"/>
                </a:solidFill>
              </a:rPr>
              <a:t>Для каждого звука мы придумываем своё название, то с чем у детей ассоциируется изображение звука. Например </a:t>
            </a:r>
            <a:r>
              <a:rPr lang="en-US" sz="2200" dirty="0" smtClean="0">
                <a:solidFill>
                  <a:srgbClr val="002060"/>
                </a:solidFill>
              </a:rPr>
              <a:t>[</a:t>
            </a:r>
            <a:r>
              <a:rPr lang="el-GR" sz="2200" b="0" dirty="0" smtClean="0">
                <a:solidFill>
                  <a:srgbClr val="002060"/>
                </a:solidFill>
                <a:effectLst/>
                <a:latin typeface="Book Antiqua"/>
              </a:rPr>
              <a:t>θ</a:t>
            </a:r>
            <a:r>
              <a:rPr lang="en-US" sz="2200" b="0" dirty="0" smtClean="0">
                <a:solidFill>
                  <a:srgbClr val="002060"/>
                </a:solidFill>
                <a:effectLst/>
                <a:latin typeface="Book Antiqua"/>
              </a:rPr>
              <a:t>]</a:t>
            </a:r>
            <a:r>
              <a:rPr lang="ru-RU" sz="1800" dirty="0" smtClean="0">
                <a:solidFill>
                  <a:srgbClr val="002060"/>
                </a:solidFill>
              </a:rPr>
              <a:t>похоже</a:t>
            </a:r>
            <a:r>
              <a:rPr lang="ru-RU" sz="1800" b="0" dirty="0">
                <a:solidFill>
                  <a:srgbClr val="002060"/>
                </a:solidFill>
                <a:effectLst/>
              </a:rPr>
              <a:t/>
            </a:r>
            <a:br>
              <a:rPr lang="ru-RU" sz="1800" b="0" dirty="0">
                <a:solidFill>
                  <a:srgbClr val="002060"/>
                </a:solidFill>
                <a:effectLst/>
              </a:rPr>
            </a:br>
            <a:r>
              <a:rPr lang="ru-RU" sz="1800" dirty="0" smtClean="0">
                <a:solidFill>
                  <a:srgbClr val="002060"/>
                </a:solidFill>
              </a:rPr>
              <a:t>на разбитое яйцо, а звук </a:t>
            </a:r>
            <a:r>
              <a:rPr lang="en-US" sz="1800" dirty="0" smtClean="0">
                <a:solidFill>
                  <a:srgbClr val="002060"/>
                </a:solidFill>
              </a:rPr>
              <a:t>[</a:t>
            </a:r>
            <a:r>
              <a:rPr lang="en-US" sz="2200" b="0" dirty="0" smtClean="0">
                <a:solidFill>
                  <a:srgbClr val="002060"/>
                </a:solidFill>
                <a:effectLst/>
                <a:latin typeface="Book Antiqua"/>
              </a:rPr>
              <a:t>ð]</a:t>
            </a:r>
            <a:r>
              <a:rPr lang="ru-RU" sz="1600" b="0" dirty="0">
                <a:solidFill>
                  <a:srgbClr val="002060"/>
                </a:solidFill>
                <a:effectLst/>
              </a:rPr>
              <a:t/>
            </a:r>
            <a:br>
              <a:rPr lang="ru-RU" sz="1600" b="0" dirty="0">
                <a:solidFill>
                  <a:srgbClr val="002060"/>
                </a:solidFill>
                <a:effectLst/>
              </a:rPr>
            </a:br>
            <a:r>
              <a:rPr lang="ru-RU" sz="1800" dirty="0" smtClean="0">
                <a:solidFill>
                  <a:srgbClr val="002060"/>
                </a:solidFill>
              </a:rPr>
              <a:t>на газонокосилку.</a:t>
            </a:r>
            <a:endParaRPr lang="ru-RU" sz="1800" dirty="0">
              <a:solidFill>
                <a:srgbClr val="002060"/>
              </a:solidFill>
            </a:endParaRPr>
          </a:p>
        </p:txBody>
      </p:sp>
      <p:pic>
        <p:nvPicPr>
          <p:cNvPr id="2049" name="Picture 1" descr="E:\для през картинки\звук с и з межзуб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88096"/>
            <a:ext cx="5076056" cy="35451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Righ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61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247</TotalTime>
  <Words>792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Обучение английскому языку в начальной школе</vt:lpstr>
      <vt:lpstr>1 класс – с чего начинать? </vt:lpstr>
      <vt:lpstr>Изучаем стандартную лексику – фразы приветствия и прощания.</vt:lpstr>
      <vt:lpstr>Изучаем цвета</vt:lpstr>
      <vt:lpstr>Изучаем животных.</vt:lpstr>
      <vt:lpstr>2 класс – начинаем изучать звуки</vt:lpstr>
      <vt:lpstr>Презентация PowerPoint</vt:lpstr>
      <vt:lpstr>Презентация PowerPoint</vt:lpstr>
      <vt:lpstr>Когда дети отработают произношение звуков, знакомим их с написанием звуков. Для каждого звука мы придумываем своё название, то с чем у детей ассоциируется изображение звука. Например [θ]похоже на разбитое яйцо, а звук [ð] на газонокосилку.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английскому языку в начальной школе</dc:title>
  <dc:creator>катя</dc:creator>
  <cp:lastModifiedBy>User</cp:lastModifiedBy>
  <cp:revision>34</cp:revision>
  <dcterms:created xsi:type="dcterms:W3CDTF">2015-10-05T06:56:54Z</dcterms:created>
  <dcterms:modified xsi:type="dcterms:W3CDTF">2015-10-08T09:07:32Z</dcterms:modified>
</cp:coreProperties>
</file>