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26" r:id="rId2"/>
    <p:sldId id="283" r:id="rId3"/>
    <p:sldId id="256" r:id="rId4"/>
    <p:sldId id="284" r:id="rId5"/>
    <p:sldId id="314" r:id="rId6"/>
    <p:sldId id="285" r:id="rId7"/>
    <p:sldId id="290" r:id="rId8"/>
    <p:sldId id="286" r:id="rId9"/>
    <p:sldId id="289" r:id="rId10"/>
    <p:sldId id="288" r:id="rId11"/>
    <p:sldId id="291" r:id="rId12"/>
    <p:sldId id="317" r:id="rId13"/>
    <p:sldId id="299" r:id="rId14"/>
    <p:sldId id="300" r:id="rId15"/>
    <p:sldId id="303" r:id="rId16"/>
    <p:sldId id="304" r:id="rId17"/>
    <p:sldId id="301" r:id="rId18"/>
    <p:sldId id="302" r:id="rId19"/>
    <p:sldId id="318" r:id="rId20"/>
    <p:sldId id="305" r:id="rId21"/>
    <p:sldId id="308" r:id="rId22"/>
    <p:sldId id="309" r:id="rId23"/>
    <p:sldId id="312" r:id="rId24"/>
    <p:sldId id="311" r:id="rId25"/>
    <p:sldId id="313" r:id="rId26"/>
    <p:sldId id="320" r:id="rId27"/>
    <p:sldId id="292" r:id="rId28"/>
    <p:sldId id="294" r:id="rId29"/>
    <p:sldId id="293" r:id="rId30"/>
    <p:sldId id="296" r:id="rId31"/>
    <p:sldId id="295" r:id="rId32"/>
    <p:sldId id="298" r:id="rId33"/>
    <p:sldId id="306" r:id="rId34"/>
    <p:sldId id="307" r:id="rId35"/>
    <p:sldId id="321" r:id="rId36"/>
    <p:sldId id="287" r:id="rId37"/>
    <p:sldId id="327" r:id="rId38"/>
    <p:sldId id="322" r:id="rId39"/>
    <p:sldId id="323" r:id="rId40"/>
    <p:sldId id="32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66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352CA-3EB5-47A9-8DEE-7416105BF84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78D972-FFE5-4122-8E18-7599FE2C66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egnum.ru/news/343499.html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regnum.ru/" TargetMode="Externa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umir.ru/photos/aHR0cDovL3d3dy5wZW9wbGVzLnJ1L3NjaWVuY2Uvc2VhZmFyZXJzL2FsZWtzZXlfY2hpcmlrb3YvY2hpcmlrb3ZfY2hpcmlrb3YyLmpwZw==/aleksej-chirikov.jpg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omlev.chat.ru/Elagin.JPG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-_PhaC8b3NJ4/Uix6FDRnJmI/AAAAAAAAC9w/4_uloUmDxFw/s1600/opisaniye-kamchatki_6u7hsjkl889.jpg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Шаньков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"Командор </a:t>
            </a:r>
            <a:r>
              <a:rPr lang="ru-RU" sz="1200" b="1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Витус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Беринг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 </a:t>
            </a:r>
          </a:p>
          <a:p>
            <a:r>
              <a:rPr lang="en-US" dirty="0" smtClean="0"/>
              <a:t>http://ruscanvas.com/upload/iblock/3ae/BIG-KomandorVitusBering2009-160a200-Shankov%20copy.jpg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http://www.fishmuseum.ru/?d=history&amp;con=mpub&amp;linkid=370&amp;id_cont=157&amp;t_name=museum_pub&amp;n=157&amp;id=370&amp;title=%D2.+%CC.+%CA%D0%C8%C2%CE%CD%CE%C3%CE%C2,+%CB%FE%E4%E8+%E8+%F1%F3%E4%FC%E1%FB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http://www.piragis.ru/images/stories/taranec.jpg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Подробности: </a:t>
            </a:r>
            <a:r>
              <a:rPr lang="ru-RU" sz="1200" dirty="0" smtClean="0">
                <a:hlinkClick r:id="rId3"/>
              </a:rPr>
              <a:t>http://regnum.ru/news/343499.html</a:t>
            </a:r>
            <a:r>
              <a:rPr lang="ru-RU" sz="1200" dirty="0" smtClean="0"/>
              <a:t> Любое использование материалов допускается только при наличии гиперссылки на </a:t>
            </a:r>
            <a:r>
              <a:rPr lang="ru-RU" sz="1200" dirty="0" smtClean="0">
                <a:hlinkClick r:id="rId4"/>
              </a:rPr>
              <a:t>ИА REGNUM</a:t>
            </a:r>
            <a:r>
              <a:rPr lang="ru-RU" sz="120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http://bagira.guru/images/joomgallery/originals/_4/04_42/____20140923_1995638768.jpg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http://bagira.guru/images/joomgallery/originals/_4/04_42/____20140923_1995638768.jpg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http://www.piragis.ru/images/stories/makarov.jpg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http://cumir.ru/photos/aHR0cDovL3d3dy5wZW9wbGVzLnJ1L3NjaWVuY2Uvc2VhZmFyZXJzL2FsZWtzZXlfY2hpcmlrb3YvY2hpcmlrb3ZfY2hpcmlrb3YyLmpwZw==/aleksej-chirikov.jpg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Иван Фомич Елагин.</a:t>
            </a:r>
            <a:br>
              <a:rPr lang="ru-RU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</a:br>
            <a:r>
              <a:rPr lang="ru-RU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Картина художника В. </a:t>
            </a:r>
            <a:r>
              <a:rPr lang="ru-RU" sz="1200" b="0" i="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Соколова-Ширшова</a:t>
            </a:r>
            <a:r>
              <a:rPr lang="ru-RU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dirty="0" smtClean="0"/>
              <a:t>http://romlev.chat.ru/Elagin.JPG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Фото с самолета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кальдерного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вулкана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Узон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его окрестностей.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 из монографии Леонова В.Л. и Гриб Е.Н.)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http://www.kscnet.ru/ivs/memory/piipbi/images/photo2.jpg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http://www.pharmocean.ru/sites/default/files/imce/krasheninnikov.jpg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http://labirint.favoritmarket.com/?p=img&amp;id=247892</a:t>
            </a:r>
            <a:r>
              <a:rPr lang="ru-RU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http://4.bp.blogspot.com/-_PhaC8b3NJ4/Uix6FDRnJmI/AAAAAAAAC9w/4_uloUmDxFw/s1600/opisaniye-kamchatki_6u7hsjkl889.jpg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http://2.bp.blogspot.com/-oSdQXg5tzUg/Ue6p7LvnflI/AAAAAAAACPs/WOjMx7Qw8N4/s1600/466effge4567wt7tt46.bmp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http://www.kamipkpk.ru/images/DUSHRLEVSKIE_CHTENIYA.jpg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http://www.piragis.ru/images/stories/staricyn.jpg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8D972-FFE5-4122-8E18-7599FE2C669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F4BF2-55EE-4B58-927B-D81003EBA3E4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F85B5-F72D-4C7D-8739-DBA324E91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slide" Target="slide5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slide" Target="slide5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slide" Target="slide5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slide" Target="slide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46;&#1077;&#1083;&#1090;&#1099;&#1081;%20&#1076;&#1080;&#1089;&#1082;\&#1052;&#1077;&#1090;&#1086;&#1076;&#1080;&#1095;&#1077;&#1089;&#1082;&#1072;&#1103;%20&#1082;&#1086;&#1084;&#1085;&#1072;&#1090;&#1072;\&#1082;&#1086;&#1085;&#1082;&#1091;&#1088;&#1089;&#1099;\2015%202016\&#1060;&#1077;&#1089;&#1090;&#1080;&#1074;&#1072;&#1083;&#1100;%20&#1086;&#1090;&#1082;&#1088;&#1099;&#1090;&#1099;&#1081;%20&#1091;&#1088;&#1086;&#1082;\&#1085;&#1072;%20&#1076;&#1080;&#1089;&#1082;%20&#1075;&#1086;&#1090;&#1086;&#1074;&#1086;&#1077;\&#1055;&#1088;&#1077;&#1079;&#1077;&#1085;&#1090;&#1072;&#1094;&#1080;&#1103;\&#1052;&#1091;&#1079;&#1099;&#1082;&#1072;&#1083;&#1100;&#1085;&#1072;&#1103;%20&#1079;&#1072;&#1089;&#1090;&#1072;&#1074;&#1082;&#1072;.wma" TargetMode="Externa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slide" Target="slide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12" Type="http://schemas.openxmlformats.org/officeDocument/2006/relationships/slide" Target="slide3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11" Type="http://schemas.openxmlformats.org/officeDocument/2006/relationships/image" Target="../media/image43.png"/><Relationship Id="rId5" Type="http://schemas.openxmlformats.org/officeDocument/2006/relationships/image" Target="../media/image40.png"/><Relationship Id="rId10" Type="http://schemas.openxmlformats.org/officeDocument/2006/relationships/slide" Target="slide31.xml"/><Relationship Id="rId4" Type="http://schemas.openxmlformats.org/officeDocument/2006/relationships/slide" Target="slide2.xml"/><Relationship Id="rId9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5.insales.ru/images/products/1/1589/27846197/import_files_29_29170fc004e911e181e10022155685ce_d460c37c0a5611e38edd00259069d4e7.jpeg" TargetMode="External"/><Relationship Id="rId13" Type="http://schemas.openxmlformats.org/officeDocument/2006/relationships/hyperlink" Target="http://apk-dl.com/detail/screenshot/j_Ah06EZjjQizv2tq7_f2V0PBquieeAmj4lcmV6bxOek8WTmX9GcB8PTtsgBU1M9tIYk=h500.png" TargetMode="External"/><Relationship Id="rId3" Type="http://schemas.openxmlformats.org/officeDocument/2006/relationships/hyperlink" Target="http://doc4web.ru/go.html?href=http://www.uchportal.ru/load/53-1-0-9375" TargetMode="External"/><Relationship Id="rId7" Type="http://schemas.openxmlformats.org/officeDocument/2006/relationships/hyperlink" Target="http://2.firepic.org/2/images/2012-10/04/cbdpva90socq.jpg" TargetMode="External"/><Relationship Id="rId12" Type="http://schemas.openxmlformats.org/officeDocument/2006/relationships/hyperlink" Target="https://im1-tub-ru.yandex.net/i?id=5e0f0371f1115584d01486e268736e4f&amp;n=33&amp;h=190&amp;w=304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nfokava.com/uploads/posts/2014-10/1412689238_ibvwyyc3vyu.jpg" TargetMode="External"/><Relationship Id="rId11" Type="http://schemas.openxmlformats.org/officeDocument/2006/relationships/hyperlink" Target="http://s017.radikal.ru/i435/1303/59/43a139a7809e.jpg" TargetMode="External"/><Relationship Id="rId5" Type="http://schemas.openxmlformats.org/officeDocument/2006/relationships/hyperlink" Target="http://i158.ru/img/rssnews/9ee1931a.jpg" TargetMode="External"/><Relationship Id="rId10" Type="http://schemas.openxmlformats.org/officeDocument/2006/relationships/hyperlink" Target="http://orig10.deviantart.net/3472/f/2011/162/e/f/pole_chudes_1990_by_designerboy7-d3im214.png" TargetMode="External"/><Relationship Id="rId4" Type="http://schemas.openxmlformats.org/officeDocument/2006/relationships/hyperlink" Target="http://skoljarik.ucoz.ua/load/0-0-0-274-20" TargetMode="External"/><Relationship Id="rId9" Type="http://schemas.openxmlformats.org/officeDocument/2006/relationships/hyperlink" Target="https://ru.toluna.com/dpolls_images/2015/07/22/498c77a3-22fb-4a14-9bc1-148be3a4784f.jpg" TargetMode="External"/><Relationship Id="rId14" Type="http://schemas.openxmlformats.org/officeDocument/2006/relationships/hyperlink" Target="http://skoljarik.ucoz.ua/shablon_gri_pole_chudes_001.jpg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shturman-tof.ru/History/History_4/History_4_4.htm" TargetMode="External"/><Relationship Id="rId13" Type="http://schemas.openxmlformats.org/officeDocument/2006/relationships/hyperlink" Target="http://www.kscnet.ru/ivs/memory/piipbi/images/photo1.jpg" TargetMode="External"/><Relationship Id="rId3" Type="http://schemas.openxmlformats.org/officeDocument/2006/relationships/hyperlink" Target="https://lh5.ggpht.com/F3Q36F4Bjp7DpJvgQkODjJ9faewAOGE23zUiTilpZAdp-TianN4LaNAV_asa0_HX8fA" TargetMode="External"/><Relationship Id="rId7" Type="http://schemas.openxmlformats.org/officeDocument/2006/relationships/hyperlink" Target="http://romlev.chat.ru/Elagin.JPG" TargetMode="External"/><Relationship Id="rId12" Type="http://schemas.openxmlformats.org/officeDocument/2006/relationships/hyperlink" Target="http://www.kscnet.ru/ivs/memory/piipbi/images/photo2.jpg" TargetMode="External"/><Relationship Id="rId17" Type="http://schemas.openxmlformats.org/officeDocument/2006/relationships/hyperlink" Target="http://ganjobio.blogspot.ru/2013/07/blog-post_3892.html" TargetMode="External"/><Relationship Id="rId2" Type="http://schemas.openxmlformats.org/officeDocument/2006/relationships/image" Target="../media/image45.png"/><Relationship Id="rId16" Type="http://schemas.openxmlformats.org/officeDocument/2006/relationships/hyperlink" Target="http://2.bp.blogspot.com/-oSdQXg5tzUg/Ue6p7LvnflI/AAAAAAAACPs/WOjMx7Qw8N4/s1600/466effge4567wt7tt46.bm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c-rgo-sfo.com/other/interesnye-fakty/355-chirikov-aleksej-ilich" TargetMode="External"/><Relationship Id="rId11" Type="http://schemas.openxmlformats.org/officeDocument/2006/relationships/hyperlink" Target="http://www.piragis.ru/images/stories/makarov.jpg" TargetMode="External"/><Relationship Id="rId5" Type="http://schemas.openxmlformats.org/officeDocument/2006/relationships/hyperlink" Target="http://cumir.ru/photos/aHR0cDovL3d3dy5wZW9wbGVzLnJ1L3NjaWVuY2Uvc2VhZmFyZXJzL2FsZWtzZXlfY2hpcmlrb3YvY2hpcmlrb3ZfY2hpcmlrb3YyLmpwZw==/aleksej-chirikov.jpg" TargetMode="External"/><Relationship Id="rId15" Type="http://schemas.openxmlformats.org/officeDocument/2006/relationships/hyperlink" Target="http://1.bp.blogspot.com/-SbtWnDBbkKQ/Ue6aZTKWlvI/AAAAAAAACPE/yXG2YEsjhyU/s1600/atlas35799684hyjttru5634tu8.jpg" TargetMode="External"/><Relationship Id="rId10" Type="http://schemas.openxmlformats.org/officeDocument/2006/relationships/hyperlink" Target="http://www.piragis.ru/images/stories/shelihov2.jpg" TargetMode="External"/><Relationship Id="rId4" Type="http://schemas.openxmlformats.org/officeDocument/2006/relationships/hyperlink" Target="http://www.piragis.ru/images/stories/bering.jpg" TargetMode="External"/><Relationship Id="rId9" Type="http://schemas.openxmlformats.org/officeDocument/2006/relationships/hyperlink" Target="http://bagira.guru/images/joomgallery/originals/_4/04_42/____20140923_1995638768.jpg" TargetMode="External"/><Relationship Id="rId14" Type="http://schemas.openxmlformats.org/officeDocument/2006/relationships/hyperlink" Target="http://www.kscnet.ru/ivs/memory/piipbi/index.html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nigirossii.ru/pictures/5/76/3415294_sbig1.jpg" TargetMode="External"/><Relationship Id="rId13" Type="http://schemas.openxmlformats.org/officeDocument/2006/relationships/hyperlink" Target="http://www.piragis.ru/images/stories/staricyn.jpg" TargetMode="External"/><Relationship Id="rId18" Type="http://schemas.openxmlformats.org/officeDocument/2006/relationships/hyperlink" Target="http://www.piragis.ru/obzory-kamchatskoyi-kraevedcheskoyi-literatury/obzor-knig-po-kraevedeniyu-kamchatki.html" TargetMode="External"/><Relationship Id="rId3" Type="http://schemas.openxmlformats.org/officeDocument/2006/relationships/hyperlink" Target="http://www.pharmocean.ru/sites/default/files/imce/krasheninnikov.jpg" TargetMode="External"/><Relationship Id="rId7" Type="http://schemas.openxmlformats.org/officeDocument/2006/relationships/hyperlink" Target="http://www.piragis.ru/piragis-aleksandr-petrovich.html" TargetMode="External"/><Relationship Id="rId12" Type="http://schemas.openxmlformats.org/officeDocument/2006/relationships/hyperlink" Target="http://www.piragis.ru/knigi-po-istorii-kamchatki/petropavlovsk-kamchatsky/geroi-mirnyx-dneyi.html" TargetMode="External"/><Relationship Id="rId17" Type="http://schemas.openxmlformats.org/officeDocument/2006/relationships/hyperlink" Target="http://orientprof.ru/&#1087;&#1088;&#1086;&#1092;&#1077;&#1089;&#1089;&#1080;&#1080;-&#1085;&#1072;&#1074;&#1089;&#1077;&#1075;&#1076;&#1072;-&#1091;&#1096;&#1077;&#1076;&#1096;&#1080;&#1077;-&#1074;-&#1087;&#1088;&#1086;&#1096;&#1083;&#1086;&#1077;/" TargetMode="External"/><Relationship Id="rId2" Type="http://schemas.openxmlformats.org/officeDocument/2006/relationships/image" Target="../media/image45.png"/><Relationship Id="rId16" Type="http://schemas.openxmlformats.org/officeDocument/2006/relationships/hyperlink" Target="http://www.piragis.ru/images/stories/taranec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50;&#1088;&#1072;&#1096;&#1077;&#1085;&#1080;&#1085;&#1085;&#1080;&#1082;&#1086;&#1074;,_&#1057;&#1090;&#1077;&#1087;&#1072;&#1085;_&#1055;&#1077;&#1090;&#1088;&#1086;&#1074;&#1080;&#1095;" TargetMode="External"/><Relationship Id="rId11" Type="http://schemas.openxmlformats.org/officeDocument/2006/relationships/hyperlink" Target="http://www.piragis.ru/knigi-po-istorii-kamchatki/petropavlovsk-kamchatsky/bortscy-za-vlast-sovetov.html" TargetMode="External"/><Relationship Id="rId5" Type="http://schemas.openxmlformats.org/officeDocument/2006/relationships/hyperlink" Target="http://4.bp.blogspot.com/-_PhaC8b3NJ4/Uix6FDRnJmI/AAAAAAAAC9w/4_uloUmDxFw/s1600/opisaniye-kamchatki_6u7hsjkl889.jpg" TargetMode="External"/><Relationship Id="rId15" Type="http://schemas.openxmlformats.org/officeDocument/2006/relationships/hyperlink" Target="http://npacific.kamchatka.ru/np/history/histcompany/kolchoz_lenina/kolkhozl.htm" TargetMode="External"/><Relationship Id="rId10" Type="http://schemas.openxmlformats.org/officeDocument/2006/relationships/hyperlink" Target="http://npacific.kamchatka.ru/np/library/publikacii/historykam/istkam1-7.htm" TargetMode="External"/><Relationship Id="rId19" Type="http://schemas.openxmlformats.org/officeDocument/2006/relationships/hyperlink" Target="http://subscribe.ru/group/nash-soyuz/3911556/" TargetMode="External"/><Relationship Id="rId4" Type="http://schemas.openxmlformats.org/officeDocument/2006/relationships/hyperlink" Target="http://labirint.favoritmarket.com/?p=img&amp;id=247892" TargetMode="External"/><Relationship Id="rId9" Type="http://schemas.openxmlformats.org/officeDocument/2006/relationships/hyperlink" Target="http://www.kamipkpk.ru/images/DUSHRLEVSKIE_CHTENIYA.jpg" TargetMode="External"/><Relationship Id="rId14" Type="http://schemas.openxmlformats.org/officeDocument/2006/relationships/hyperlink" Target="http://www.fishmuseum.ru/?d=history&amp;con=mpub&amp;linkid=370&amp;id_cont=157&amp;t_name=museum_pub&amp;n=157&amp;id=370&amp;title=%D2.+%CC.+%CA%D0%C8%C2%CE%CD%CE%C3%CE%C2,+%CB%FE%E4%E8+%E8+%F1%F3%E4%FC%E1%FB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rustur.ru/article/tvorenie-vorona-kutxa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zenbiloglu.com/attachments/Image/Up-Arrow.jpg?template=generic" TargetMode="External"/><Relationship Id="rId4" Type="http://schemas.openxmlformats.org/officeDocument/2006/relationships/hyperlink" Target="http://www.piragis.ru/knigi-po-istorii-kamchatki/petropavlovsk-kamchatsky/pervoproxodtscy-moreplavateli-uchenye.html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9.xml"/><Relationship Id="rId18" Type="http://schemas.openxmlformats.org/officeDocument/2006/relationships/slide" Target="slide22.xml"/><Relationship Id="rId3" Type="http://schemas.openxmlformats.org/officeDocument/2006/relationships/image" Target="../media/image1.png"/><Relationship Id="rId21" Type="http://schemas.openxmlformats.org/officeDocument/2006/relationships/image" Target="../media/image11.png"/><Relationship Id="rId7" Type="http://schemas.openxmlformats.org/officeDocument/2006/relationships/image" Target="../media/image7.png"/><Relationship Id="rId12" Type="http://schemas.openxmlformats.org/officeDocument/2006/relationships/slide" Target="slide13.xml"/><Relationship Id="rId17" Type="http://schemas.openxmlformats.org/officeDocument/2006/relationships/slide" Target="slide20.xml"/><Relationship Id="rId2" Type="http://schemas.openxmlformats.org/officeDocument/2006/relationships/image" Target="../media/image5.png"/><Relationship Id="rId16" Type="http://schemas.openxmlformats.org/officeDocument/2006/relationships/slide" Target="slide1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5" Type="http://schemas.openxmlformats.org/officeDocument/2006/relationships/slide" Target="slide15.xml"/><Relationship Id="rId23" Type="http://schemas.openxmlformats.org/officeDocument/2006/relationships/image" Target="../media/image12.png"/><Relationship Id="rId10" Type="http://schemas.openxmlformats.org/officeDocument/2006/relationships/slide" Target="slide27.xml"/><Relationship Id="rId19" Type="http://schemas.openxmlformats.org/officeDocument/2006/relationships/slide" Target="slide24.xml"/><Relationship Id="rId4" Type="http://schemas.openxmlformats.org/officeDocument/2006/relationships/slide" Target="slide6.xml"/><Relationship Id="rId9" Type="http://schemas.openxmlformats.org/officeDocument/2006/relationships/image" Target="../media/image8.png"/><Relationship Id="rId14" Type="http://schemas.openxmlformats.org/officeDocument/2006/relationships/image" Target="../media/image10.png"/><Relationship Id="rId22" Type="http://schemas.openxmlformats.org/officeDocument/2006/relationships/slide" Target="slide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1628800"/>
            <a:ext cx="74168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Дидактическая игра «Поле чудес»</a:t>
            </a:r>
          </a:p>
          <a:p>
            <a:pPr algn="ctr"/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 профессий в лицах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ctrTitle"/>
          </p:nvPr>
        </p:nvSpPr>
        <p:spPr>
          <a:xfrm>
            <a:off x="1331640" y="0"/>
            <a:ext cx="6552728" cy="864096"/>
          </a:xfrm>
        </p:spPr>
        <p:txBody>
          <a:bodyPr>
            <a:noAutofit/>
          </a:bodyPr>
          <a:lstStyle/>
          <a:p>
            <a:r>
              <a:rPr lang="ru-RU" sz="1700" i="1" dirty="0" smtClean="0">
                <a:solidFill>
                  <a:schemeClr val="accent2">
                    <a:lumMod val="75000"/>
                  </a:schemeClr>
                </a:solidFill>
              </a:rPr>
              <a:t>Муниципальное  бюджетное  общеобразовательное учреждение</a:t>
            </a:r>
            <a:br>
              <a:rPr lang="ru-RU" sz="1700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700" i="1" dirty="0" smtClean="0">
                <a:solidFill>
                  <a:schemeClr val="accent2">
                    <a:lumMod val="75000"/>
                  </a:schemeClr>
                </a:solidFill>
              </a:rPr>
              <a:t>«Средняя школа №11 имени В.Д. Бубенина»</a:t>
            </a:r>
            <a:br>
              <a:rPr lang="ru-RU" sz="1700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700" i="1" dirty="0" smtClean="0">
                <a:solidFill>
                  <a:schemeClr val="accent2">
                    <a:lumMod val="75000"/>
                  </a:schemeClr>
                </a:solidFill>
              </a:rPr>
              <a:t>Петропавловск-Камчатского городского округа</a:t>
            </a:r>
            <a:endParaRPr lang="ru-RU" sz="17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932040" y="4077072"/>
            <a:ext cx="3600400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Информационная подготовка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«Выбор профессии», 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 класс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Педагог-психолог, учитель профориентации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1" u="none" strike="noStrike" kern="1200" cap="none" spc="0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Назаренко</a:t>
            </a:r>
            <a:r>
              <a:rPr kumimoji="0" lang="ru-RU" b="0" i="1" u="none" strike="noStrike" kern="1200" cap="none" spc="0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Оксана Владимировна</a:t>
            </a:r>
            <a:endParaRPr kumimoji="0" lang="ru-RU" b="0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267744" y="6425952"/>
            <a:ext cx="4032448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г. Петропавловск-Камчатский, 2016</a:t>
            </a:r>
            <a:endParaRPr kumimoji="0" lang="ru-RU" b="0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212976"/>
            <a:ext cx="2808312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220" y="4509119"/>
            <a:ext cx="2348881" cy="2348881"/>
          </a:xfrm>
          <a:prstGeom prst="rect">
            <a:avLst/>
          </a:prstGeom>
          <a:noFill/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827584" y="980728"/>
            <a:ext cx="6336704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Иван Фомич Елагин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5576" y="2708920"/>
            <a:ext cx="54006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Его с полным правом можно назвать </a:t>
            </a:r>
            <a:r>
              <a:rPr lang="ru-RU" sz="2400" b="1" dirty="0" smtClean="0"/>
              <a:t>первым</a:t>
            </a:r>
            <a:r>
              <a:rPr lang="ru-RU" sz="2400" dirty="0" smtClean="0"/>
              <a:t> </a:t>
            </a:r>
            <a:r>
              <a:rPr lang="ru-RU" sz="2400" b="1" dirty="0" smtClean="0"/>
              <a:t>строителем</a:t>
            </a:r>
            <a:r>
              <a:rPr lang="ru-RU" sz="2400" dirty="0" smtClean="0"/>
              <a:t> Петропавловска-Камчатского. Под его началом русскими людьми в 1740 году в </a:t>
            </a:r>
            <a:r>
              <a:rPr lang="ru-RU" sz="2400" dirty="0" err="1" smtClean="0"/>
              <a:t>Ниакинской</a:t>
            </a:r>
            <a:r>
              <a:rPr lang="ru-RU" sz="2400" dirty="0" smtClean="0"/>
              <a:t> гавани у ительменского стойбища </a:t>
            </a:r>
            <a:r>
              <a:rPr lang="ru-RU" sz="2400" dirty="0" err="1" smtClean="0"/>
              <a:t>Аушина</a:t>
            </a:r>
            <a:r>
              <a:rPr lang="ru-RU" sz="2400" dirty="0" smtClean="0"/>
              <a:t> были возведены первые жилые постройки, давшие начало будущему городу. В звании </a:t>
            </a:r>
            <a:r>
              <a:rPr lang="ru-RU" sz="2400" b="1" dirty="0" smtClean="0"/>
              <a:t>мичмана</a:t>
            </a:r>
            <a:r>
              <a:rPr lang="ru-RU" sz="2400" dirty="0" smtClean="0"/>
              <a:t> был в экспедиции на корабле "Святой апостол Павел" под командованием А. И. </a:t>
            </a:r>
            <a:r>
              <a:rPr lang="ru-RU" sz="2400" dirty="0" err="1" smtClean="0"/>
              <a:t>Чирикова</a:t>
            </a:r>
            <a:r>
              <a:rPr lang="ru-RU" sz="2400" dirty="0" smtClean="0"/>
              <a:t>.</a:t>
            </a:r>
          </a:p>
          <a:p>
            <a:pPr marL="342900" indent="-342900">
              <a:spcBef>
                <a:spcPct val="50000"/>
              </a:spcBef>
            </a:pP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0"/>
            <a:ext cx="5761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ОТБОРОЧНЫЙ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1" name="Picture 2" descr="http://romlev.chat.ru/Elag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780928"/>
            <a:ext cx="2165834" cy="164535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956376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7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://romlev.chat.ru/Elag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46560"/>
          </a:xfrm>
          <a:prstGeom prst="rect">
            <a:avLst/>
          </a:prstGeom>
          <a:noFill/>
        </p:spPr>
      </p:pic>
      <p:pic>
        <p:nvPicPr>
          <p:cNvPr id="6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ана\Desktop\Поле чудес\j_Ah06EZjjQizv2tq7_f2V0PBquieeAmj4lcmV6bxOek8WTmX9GcB8PTtsgBU1M9tIYk=h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5387" cy="6858000"/>
          </a:xfrm>
          <a:prstGeom prst="rect">
            <a:avLst/>
          </a:prstGeom>
          <a:noFill/>
        </p:spPr>
      </p:pic>
      <p:pic>
        <p:nvPicPr>
          <p:cNvPr id="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220" y="4509119"/>
            <a:ext cx="2348881" cy="2348881"/>
          </a:xfrm>
          <a:prstGeom prst="rect">
            <a:avLst/>
          </a:prstGeom>
          <a:noFill/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899592" y="1052736"/>
            <a:ext cx="6336704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Борис Иванович </a:t>
            </a:r>
            <a:r>
              <a:rPr lang="ru-RU" sz="40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Пийп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5576" y="2924944"/>
            <a:ext cx="568863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Выдающийся отечественный </a:t>
            </a:r>
            <a:r>
              <a:rPr lang="ru-RU" sz="2400" b="1" dirty="0" smtClean="0"/>
              <a:t>вулканолог</a:t>
            </a:r>
            <a:r>
              <a:rPr lang="ru-RU" sz="2400" dirty="0" smtClean="0"/>
              <a:t>, широко известный в научных кругах нашей страны и за рубежом. Вся его научная и общественная жизнь прошла на Камчатке. Организатор и создатель Института вулканологии, основанного в 1962 году. 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0"/>
            <a:ext cx="5761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ОТБОРОЧНЫЙ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56376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9394" name="Picture 2" descr="Пийп Борис Иванови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348880"/>
            <a:ext cx="1619250" cy="231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://www.kscnet.ru/ivs/memory/piipbi/images/photo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4498" cy="6858000"/>
          </a:xfrm>
          <a:prstGeom prst="rect">
            <a:avLst/>
          </a:prstGeom>
          <a:noFill/>
        </p:spPr>
      </p:pic>
      <p:pic>
        <p:nvPicPr>
          <p:cNvPr id="61444" name="Picture 4" descr="http://www.kscnet.ru/ivs/memory/piipbi/images/photo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14500" cy="2505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1220" y="4509119"/>
            <a:ext cx="2348881" cy="2348881"/>
          </a:xfrm>
          <a:prstGeom prst="rect">
            <a:avLst/>
          </a:prstGeom>
          <a:noFill/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55576" y="836712"/>
            <a:ext cx="72008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Степан Петрович Крашенинников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5576" y="2924944"/>
            <a:ext cx="56166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Профессор ботаники, адъюнкт</a:t>
            </a:r>
            <a:r>
              <a:rPr lang="ru-RU" sz="2400" dirty="0" smtClean="0"/>
              <a:t> Академии Наук, </a:t>
            </a:r>
            <a:r>
              <a:rPr lang="ru-RU" sz="2400" b="1" dirty="0" smtClean="0"/>
              <a:t>этнограф, географ, путешественник, исследователь </a:t>
            </a:r>
            <a:r>
              <a:rPr lang="ru-RU" sz="2400" dirty="0" smtClean="0"/>
              <a:t>Сибири и Камчатки, автор знаменитой книги «Описание земли Камчатки» (1756).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0"/>
            <a:ext cx="5761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ОТБОРОЧНЫЙ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56376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5538" name="Picture 2" descr="http://www.pharmocean.ru/sites/default/files/imce/krasheninnik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988840"/>
            <a:ext cx="1857444" cy="2535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avidreaders.ru/pics/4/0/23964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2656"/>
            <a:ext cx="4515965" cy="602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6" name="Picture 4" descr="http://4.bp.blogspot.com/-_PhaC8b3NJ4/Uix6FDRnJmI/AAAAAAAAC9w/4_uloUmDxFw/s1600/opisaniye-kamchatki_6u7hsjkl8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641"/>
            <a:ext cx="4572000" cy="6828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220" y="4509119"/>
            <a:ext cx="2348881" cy="2348881"/>
          </a:xfrm>
          <a:prstGeom prst="rect">
            <a:avLst/>
          </a:prstGeom>
          <a:noFill/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55576" y="836712"/>
            <a:ext cx="72008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Владимир Васильевич Атла́сов 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5576" y="2420888"/>
            <a:ext cx="5400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Александр Пушкин назвал его «Камчатским Ермаком», а Степан Крашенинников — «</a:t>
            </a:r>
            <a:r>
              <a:rPr lang="ru-RU" sz="2400" dirty="0" err="1" smtClean="0"/>
              <a:t>обретателем</a:t>
            </a:r>
            <a:r>
              <a:rPr lang="ru-RU" sz="2400" dirty="0" smtClean="0"/>
              <a:t> Камчатки».</a:t>
            </a:r>
          </a:p>
          <a:p>
            <a:pPr algn="just"/>
            <a:r>
              <a:rPr lang="ru-RU" sz="2400" dirty="0" smtClean="0"/>
              <a:t>Русский </a:t>
            </a:r>
            <a:r>
              <a:rPr lang="ru-RU" sz="2400" b="1" dirty="0" smtClean="0"/>
              <a:t>землепроходец</a:t>
            </a:r>
            <a:r>
              <a:rPr lang="ru-RU" sz="2400" dirty="0" smtClean="0"/>
              <a:t> XVII века, сибирский казак, первый из русских людей, который исследовал Камчатку и прошел ее с севера на юг. Он же был ее </a:t>
            </a:r>
            <a:r>
              <a:rPr lang="ru-RU" sz="2400" b="1" dirty="0" smtClean="0"/>
              <a:t>первым географом.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0"/>
            <a:ext cx="5761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ОТБОРОЧНЫЙ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56376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0418" name="Picture 2" descr="http://1.bp.blogspot.com/-SbtWnDBbkKQ/Ue6aZTKWlvI/AAAAAAAACPE/yXG2YEsjhyU/s1600/atlas35799684hyjttru5634tu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204864"/>
            <a:ext cx="1676981" cy="2384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 descr="http://2.bp.blogspot.com/-oSdQXg5tzUg/Ue6p7LvnflI/AAAAAAAACPs/WOjMx7Qw8N4/s1600/466effge4567wt7tt46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49440"/>
          </a:xfrm>
          <a:prstGeom prst="rect">
            <a:avLst/>
          </a:prstGeom>
          <a:noFill/>
        </p:spPr>
      </p:pic>
      <p:pic>
        <p:nvPicPr>
          <p:cNvPr id="6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ана\Desktop\Поле чудес\j_Ah06EZjjQizv2tq7_f2V0PBquieeAmj4lcmV6bxOek8WTmX9GcB8PTtsgBU1M9tIYk=h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5387" cy="6858000"/>
          </a:xfrm>
          <a:prstGeom prst="rect">
            <a:avLst/>
          </a:prstGeom>
          <a:noFill/>
        </p:spPr>
      </p:pic>
      <p:pic>
        <p:nvPicPr>
          <p:cNvPr id="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220" y="4509119"/>
            <a:ext cx="2348881" cy="2348881"/>
          </a:xfrm>
          <a:prstGeom prst="rect">
            <a:avLst/>
          </a:prstGeom>
          <a:noFill/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55576" y="980728"/>
            <a:ext cx="72008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Бушелева Беата Владимировна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5576" y="2924944"/>
            <a:ext cx="47525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Выдающийся </a:t>
            </a:r>
            <a:r>
              <a:rPr lang="ru-RU" sz="2400" b="1" dirty="0" smtClean="0"/>
              <a:t>педагог, ученый</a:t>
            </a:r>
            <a:r>
              <a:rPr lang="ru-RU" sz="2400" dirty="0" smtClean="0"/>
              <a:t>, основатель научной школы Камчатки, первый профессор Камчатского государственного педагогического института.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0"/>
            <a:ext cx="5761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ОТБОРОЧНЫЙ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56376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204864"/>
            <a:ext cx="1584176" cy="226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www.knigirossii.ru/pictures/5/76/3415294_sbi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4143375" cy="6257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08" name="Picture 4" descr="DUSHRLEVSKIE CHTENIY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1733173"/>
            <a:ext cx="4320480" cy="3200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1220" y="4509119"/>
            <a:ext cx="2348881" cy="2348881"/>
          </a:xfrm>
          <a:prstGeom prst="rect">
            <a:avLst/>
          </a:prstGeom>
          <a:noFill/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55576" y="836712"/>
            <a:ext cx="72008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Михаил Константинович Старицын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5576" y="2924944"/>
            <a:ext cx="56886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В 1933 году приехал на Камчатку. Здесь он прошел путь от </a:t>
            </a:r>
            <a:r>
              <a:rPr lang="ru-RU" sz="2400" b="1" dirty="0" smtClean="0"/>
              <a:t>слесаря-дизелиста</a:t>
            </a:r>
            <a:r>
              <a:rPr lang="ru-RU" sz="2400" dirty="0" smtClean="0"/>
              <a:t> до </a:t>
            </a:r>
            <a:r>
              <a:rPr lang="ru-RU" sz="2400" b="1" dirty="0" smtClean="0"/>
              <a:t>председателя рыболовецкого колхоза </a:t>
            </a:r>
            <a:r>
              <a:rPr lang="ru-RU" sz="2400" dirty="0" smtClean="0"/>
              <a:t>имени С. М. Кирова, </a:t>
            </a:r>
            <a:r>
              <a:rPr lang="ru-RU" sz="2400" b="1" dirty="0" smtClean="0"/>
              <a:t>директора</a:t>
            </a:r>
            <a:r>
              <a:rPr lang="ru-RU" sz="2400" dirty="0" smtClean="0"/>
              <a:t> Петропавловской моторно-рыболовной станции, а затем </a:t>
            </a:r>
            <a:r>
              <a:rPr lang="ru-RU" sz="2400" b="1" dirty="0" smtClean="0"/>
              <a:t>председателя</a:t>
            </a:r>
            <a:r>
              <a:rPr lang="ru-RU" sz="2400" dirty="0" smtClean="0"/>
              <a:t> рыболовецкого колхоза имени В. И. Ленина.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0"/>
            <a:ext cx="5761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ОТБОРОЧНЫЙ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56376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73730" name="Picture 2" descr="Старицын Михаил Константинович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132856"/>
            <a:ext cx="1619250" cy="2371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b="1" dirty="0" smtClean="0"/>
              <a:t>Т</a:t>
            </a:r>
            <a:r>
              <a:rPr lang="ru-RU" sz="2000" b="1" dirty="0" smtClean="0"/>
              <a:t>. М. КРИВОНОГОВ, Люди и судьбы (М.К. Старицын)</a:t>
            </a:r>
            <a:br>
              <a:rPr lang="ru-RU" sz="2000" b="1" dirty="0" smtClean="0"/>
            </a:br>
            <a:r>
              <a:rPr lang="ru-RU" sz="2000" b="1" dirty="0" smtClean="0"/>
              <a:t>«УПРЯМЫЙ ХОХОЛ»</a:t>
            </a:r>
            <a:br>
              <a:rPr lang="ru-RU" sz="2000" b="1" dirty="0" smtClean="0"/>
            </a:br>
            <a:r>
              <a:rPr lang="ru-RU" sz="2000" b="1" dirty="0" smtClean="0"/>
              <a:t> Вопросы истории рыбной промышленности Камчатки 2007, № 10 </a:t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При активном участии М. К. Старицына в Сероглазке построили причал. Это прекрасное гидротехническое сооружение отгородило часть акватории бухты, и получился очень удобный ковш для стоянки судов. На берегу возвели мастерские и другие службы колхоза. За стоянку у причала взимался причальный сбор - хоть и небольшая, но живая копейка в доход хозяйства.</a:t>
            </a:r>
          </a:p>
          <a:p>
            <a:pPr marL="0" indent="0" algn="just">
              <a:buNone/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Михаила Константиновича за его талант руководителя называли русским самородком. Определение это меткое и как нельзя лучше соответствует действительности. В память о Михаиле Константиновиче названа улица в Сероглазке.</a:t>
            </a:r>
          </a:p>
          <a:p>
            <a:pPr marL="0" indent="0" algn="just">
              <a:buNone/>
            </a:pPr>
            <a:r>
              <a:rPr lang="ru-RU" sz="7400" i="1" dirty="0" smtClean="0">
                <a:latin typeface="Times New Roman" pitchFamily="18" charset="0"/>
                <a:cs typeface="Times New Roman" pitchFamily="18" charset="0"/>
              </a:rPr>
              <a:t>25 мая 2006 г. имя "Михаил Старицын" появилось на борту принадлежащего колхозу им. В. И. Ленина большого автономного </a:t>
            </a:r>
            <a:r>
              <a:rPr lang="ru-RU" sz="7400" i="1" dirty="0" err="1" smtClean="0">
                <a:latin typeface="Times New Roman" pitchFamily="18" charset="0"/>
                <a:cs typeface="Times New Roman" pitchFamily="18" charset="0"/>
              </a:rPr>
              <a:t>траулера-морозильщика</a:t>
            </a:r>
            <a:r>
              <a:rPr lang="ru-RU" sz="7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1220" y="4509119"/>
            <a:ext cx="2348881" cy="2348881"/>
          </a:xfrm>
          <a:prstGeom prst="rect">
            <a:avLst/>
          </a:prstGeom>
          <a:noFill/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55576" y="836712"/>
            <a:ext cx="72008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Анатолий Иванович </a:t>
            </a:r>
            <a:r>
              <a:rPr lang="ru-RU" sz="40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Таранец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899592" y="2276873"/>
            <a:ext cx="48965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Заслуженный </a:t>
            </a:r>
            <a:r>
              <a:rPr lang="ru-RU" sz="2400" b="1" dirty="0" smtClean="0"/>
              <a:t>строитель</a:t>
            </a:r>
            <a:r>
              <a:rPr lang="ru-RU" sz="2400" dirty="0" smtClean="0"/>
              <a:t> РСФСР, бывший начальник Камчатского домостроительного комбината, который под его руководством вырос до проектно-строительного объединения </a:t>
            </a:r>
            <a:r>
              <a:rPr lang="ru-RU" sz="2400" dirty="0" err="1" smtClean="0"/>
              <a:t>Камчатскгражданстрой</a:t>
            </a:r>
            <a:r>
              <a:rPr lang="ru-RU" sz="2400" dirty="0" smtClean="0"/>
              <a:t>, ставшего им в 1987 году. Большинство жилых микрорайонов в городе возведены ДСК. </a:t>
            </a:r>
          </a:p>
          <a:p>
            <a:pPr algn="just"/>
            <a:endParaRPr lang="ru-RU" sz="2400" dirty="0" smtClean="0"/>
          </a:p>
          <a:p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0"/>
            <a:ext cx="5761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ОТБОРОЧНЫЙ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56376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79874" name="Picture 2" descr="Таранец Анатолий Иванович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2348880"/>
            <a:ext cx="1619250" cy="2162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От строительства до спорта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11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3300" dirty="0" smtClean="0"/>
              <a:t>Анатолий Иванович </a:t>
            </a:r>
            <a:r>
              <a:rPr lang="ru-RU" sz="3300" dirty="0" err="1" smtClean="0"/>
              <a:t>Таранец</a:t>
            </a:r>
            <a:r>
              <a:rPr lang="ru-RU" sz="3300" dirty="0" smtClean="0"/>
              <a:t> в середине 70-х годов внес выдающийся вклад в историю камчатского спорта. Возглавляемая им волейбольная команда "Домостроитель" вошла в высшую волейбольную лигу СССР.</a:t>
            </a:r>
          </a:p>
          <a:p>
            <a:pPr marL="0" indent="0" algn="just">
              <a:buNone/>
            </a:pPr>
            <a:r>
              <a:rPr lang="ru-RU" sz="3300" dirty="0" smtClean="0"/>
              <a:t>По его инициативе был построен спортивный зал ДСК, культурно-спортивный комплекс "Авангард", проводились спортивные соревнования. </a:t>
            </a:r>
          </a:p>
          <a:p>
            <a:pPr marL="0" indent="0" algn="just">
              <a:buNone/>
            </a:pPr>
            <a:r>
              <a:rPr lang="ru-RU" sz="3300" dirty="0" smtClean="0"/>
              <a:t>В Петропавловске-Камчатском проходит о</a:t>
            </a:r>
            <a:r>
              <a:rPr lang="ru-RU" sz="3300" b="1" dirty="0" smtClean="0"/>
              <a:t>ткрытый чемпионат по волейболу имени Анатолия </a:t>
            </a:r>
            <a:r>
              <a:rPr lang="ru-RU" sz="3300" b="1" dirty="0" err="1" smtClean="0"/>
              <a:t>Таранца</a:t>
            </a:r>
            <a:r>
              <a:rPr lang="ru-RU" sz="3300" dirty="0" smtClean="0"/>
              <a:t>.</a:t>
            </a:r>
          </a:p>
          <a:p>
            <a:pPr marL="0" indent="0" algn="just">
              <a:buNone/>
            </a:pP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pic>
        <p:nvPicPr>
          <p:cNvPr id="5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ана\Desktop\Поле чудес\j_Ah06EZjjQizv2tq7_f2V0PBquieeAmj4lcmV6bxOek8WTmX9GcB8PTtsgBU1M9tIYk=h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5387" cy="6858000"/>
          </a:xfrm>
          <a:prstGeom prst="rect">
            <a:avLst/>
          </a:prstGeom>
          <a:noFill/>
        </p:spPr>
      </p:pic>
      <p:pic>
        <p:nvPicPr>
          <p:cNvPr id="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1261" y="4869160"/>
            <a:ext cx="1988840" cy="198884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440921" y="0"/>
            <a:ext cx="3975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ПЕРВЫЙ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827584" y="836712"/>
            <a:ext cx="5832475" cy="3529012"/>
          </a:xfrm>
          <a:prstGeom prst="wedgeRoundRectCallout">
            <a:avLst>
              <a:gd name="adj1" fmla="val 57033"/>
              <a:gd name="adj2" fmla="val 80706"/>
              <a:gd name="adj3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b="0" i="0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611560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475160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3403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32039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0675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WordArt 11"/>
          <p:cNvSpPr>
            <a:spLocks noChangeArrowheads="1" noChangeShapeType="1" noTextEdit="1"/>
          </p:cNvSpPr>
          <p:nvPr/>
        </p:nvSpPr>
        <p:spPr bwMode="auto">
          <a:xfrm>
            <a:off x="82746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2" name="WordArt 12"/>
          <p:cNvSpPr>
            <a:spLocks noChangeArrowheads="1" noChangeShapeType="1" noTextEdit="1"/>
          </p:cNvSpPr>
          <p:nvPr/>
        </p:nvSpPr>
        <p:spPr bwMode="auto">
          <a:xfrm>
            <a:off x="167518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Т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3" name="WordArt 13"/>
          <p:cNvSpPr>
            <a:spLocks noChangeArrowheads="1" noChangeShapeType="1" noTextEdit="1"/>
          </p:cNvSpPr>
          <p:nvPr/>
        </p:nvSpPr>
        <p:spPr bwMode="auto">
          <a:xfrm>
            <a:off x="261181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Е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4" name="WordArt 14"/>
          <p:cNvSpPr>
            <a:spLocks noChangeArrowheads="1" noChangeShapeType="1" noTextEdit="1"/>
          </p:cNvSpPr>
          <p:nvPr/>
        </p:nvSpPr>
        <p:spPr bwMode="auto">
          <a:xfrm>
            <a:off x="340238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Л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5" name="WordArt 15"/>
          <p:cNvSpPr>
            <a:spLocks noChangeArrowheads="1" noChangeShapeType="1" noTextEdit="1"/>
          </p:cNvSpPr>
          <p:nvPr/>
        </p:nvSpPr>
        <p:spPr bwMode="auto">
          <a:xfrm>
            <a:off x="433901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Л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4932735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796335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WordArt 18"/>
          <p:cNvSpPr>
            <a:spLocks noChangeArrowheads="1" noChangeShapeType="1" noTextEdit="1"/>
          </p:cNvSpPr>
          <p:nvPr/>
        </p:nvSpPr>
        <p:spPr bwMode="auto">
          <a:xfrm>
            <a:off x="5220073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Е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9" name="WordArt 19"/>
          <p:cNvSpPr>
            <a:spLocks noChangeArrowheads="1" noChangeShapeType="1" noTextEdit="1"/>
          </p:cNvSpPr>
          <p:nvPr/>
        </p:nvSpPr>
        <p:spPr bwMode="auto">
          <a:xfrm>
            <a:off x="601223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43608" y="980728"/>
            <a:ext cx="5400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Фамилия </a:t>
            </a:r>
            <a:r>
              <a:rPr lang="ru-RU" sz="2400" b="1" dirty="0" smtClean="0"/>
              <a:t>натуралиста</a:t>
            </a:r>
            <a:r>
              <a:rPr lang="ru-RU" sz="2400" dirty="0" smtClean="0"/>
              <a:t> и </a:t>
            </a:r>
            <a:r>
              <a:rPr lang="ru-RU" sz="2400" b="1" dirty="0" smtClean="0"/>
              <a:t>медика</a:t>
            </a:r>
            <a:r>
              <a:rPr lang="ru-RU" sz="2400" dirty="0" smtClean="0"/>
              <a:t> Второй Камчатской экспедиции. Во время плавания на пакетботе "Святой апостол Петр" под командованием В.-Й. Беринга только дважды сходил на берег: на шесть часов — в Америке и на вынужденную зимовку на острове, но именно эти остановки прославили его имя.</a:t>
            </a:r>
            <a:endParaRPr lang="ru-RU" sz="2400" dirty="0"/>
          </a:p>
        </p:txBody>
      </p:sp>
      <p:pic>
        <p:nvPicPr>
          <p:cNvPr id="31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3986" y="0"/>
            <a:ext cx="981305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19022" y="0"/>
            <a:ext cx="7819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ИСТОРИЧЕСКАЯ СПРАВКА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3568" y="1124744"/>
            <a:ext cx="511256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Через полтора месяца плавания "Святой апостол Петр" достиг берегов Америки. Всего на несколько часов отпустил В.-Й. Беринг Г.-В. </a:t>
            </a:r>
            <a:r>
              <a:rPr lang="ru-RU" dirty="0" err="1" smtClean="0"/>
              <a:t>Стеллера</a:t>
            </a:r>
            <a:r>
              <a:rPr lang="ru-RU" dirty="0" smtClean="0"/>
              <a:t> на берег. За считанные часы он собрал 163 вида растений, описал неизвестную орнитологам птицу (Стеллерову хохлатую сойку). Позже Г.-В. </a:t>
            </a:r>
            <a:r>
              <a:rPr lang="ru-RU" dirty="0" err="1" smtClean="0"/>
              <a:t>Стеллер</a:t>
            </a:r>
            <a:r>
              <a:rPr lang="ru-RU" dirty="0" smtClean="0"/>
              <a:t> написал работу под названием "Описание растений, собранных за шесть часов в Америке".</a:t>
            </a:r>
          </a:p>
          <a:p>
            <a:pPr algn="just"/>
            <a:r>
              <a:rPr lang="ru-RU" dirty="0" smtClean="0"/>
              <a:t>Во время девятимесячной зимовки на острове, получившем впоследствии имя В.-Й. Беринга, Г.-В. </a:t>
            </a:r>
            <a:r>
              <a:rPr lang="ru-RU" dirty="0" err="1" smtClean="0"/>
              <a:t>Стеллер</a:t>
            </a:r>
            <a:r>
              <a:rPr lang="ru-RU" dirty="0" smtClean="0"/>
              <a:t> описал 220 видов цветковых растений. Им впервые были описаны морские моржи и морская корова.</a:t>
            </a:r>
          </a:p>
          <a:p>
            <a:pPr algn="just"/>
            <a:r>
              <a:rPr lang="ru-RU" dirty="0" smtClean="0"/>
              <a:t>Его перу принадлежит труд "Описание земли Камчатки", изданный в Германии в 1774 году на немецком языке и до 2000 года не издававшийся в России.</a:t>
            </a:r>
          </a:p>
          <a:p>
            <a:pPr algn="just"/>
            <a:r>
              <a:rPr lang="ru-RU" dirty="0" smtClean="0"/>
              <a:t>Его именем названа гора на острове Беринга.</a:t>
            </a:r>
            <a:endParaRPr lang="ru-RU" dirty="0"/>
          </a:p>
        </p:txBody>
      </p:sp>
      <p:pic>
        <p:nvPicPr>
          <p:cNvPr id="48130" name="Picture 2" descr="http://bagira.guru/images/joomgallery/originals/_4/04_42/____20140923_1995638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268760"/>
            <a:ext cx="2769518" cy="3475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Прямоугольник 30"/>
          <p:cNvSpPr/>
          <p:nvPr/>
        </p:nvSpPr>
        <p:spPr>
          <a:xfrm>
            <a:off x="5724128" y="5085184"/>
            <a:ext cx="2704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Георг Вильгельм </a:t>
            </a:r>
            <a:r>
              <a:rPr lang="ru-RU" b="1" dirty="0" err="1" smtClean="0">
                <a:solidFill>
                  <a:srgbClr val="FF0000"/>
                </a:solidFill>
              </a:rPr>
              <a:t>Стеллер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1261" y="4869160"/>
            <a:ext cx="1988840" cy="198884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479683" y="0"/>
            <a:ext cx="3897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ВТОРОЙ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827584" y="836712"/>
            <a:ext cx="5832475" cy="3529012"/>
          </a:xfrm>
          <a:prstGeom prst="wedgeRoundRectCallout">
            <a:avLst>
              <a:gd name="adj1" fmla="val 57033"/>
              <a:gd name="adj2" fmla="val 80706"/>
              <a:gd name="adj3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b="0" i="0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611560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475160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3403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32039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0675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WordArt 11"/>
          <p:cNvSpPr>
            <a:spLocks noChangeArrowheads="1" noChangeShapeType="1" noTextEdit="1"/>
          </p:cNvSpPr>
          <p:nvPr/>
        </p:nvSpPr>
        <p:spPr bwMode="auto">
          <a:xfrm>
            <a:off x="82746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Ш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2" name="WordArt 12"/>
          <p:cNvSpPr>
            <a:spLocks noChangeArrowheads="1" noChangeShapeType="1" noTextEdit="1"/>
          </p:cNvSpPr>
          <p:nvPr/>
        </p:nvSpPr>
        <p:spPr bwMode="auto">
          <a:xfrm>
            <a:off x="167518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Е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3" name="WordArt 13"/>
          <p:cNvSpPr>
            <a:spLocks noChangeArrowheads="1" noChangeShapeType="1" noTextEdit="1"/>
          </p:cNvSpPr>
          <p:nvPr/>
        </p:nvSpPr>
        <p:spPr bwMode="auto">
          <a:xfrm>
            <a:off x="261181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Л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4" name="WordArt 14"/>
          <p:cNvSpPr>
            <a:spLocks noChangeArrowheads="1" noChangeShapeType="1" noTextEdit="1"/>
          </p:cNvSpPr>
          <p:nvPr/>
        </p:nvSpPr>
        <p:spPr bwMode="auto">
          <a:xfrm>
            <a:off x="340238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И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5" name="WordArt 15"/>
          <p:cNvSpPr>
            <a:spLocks noChangeArrowheads="1" noChangeShapeType="1" noTextEdit="1"/>
          </p:cNvSpPr>
          <p:nvPr/>
        </p:nvSpPr>
        <p:spPr bwMode="auto">
          <a:xfrm>
            <a:off x="433901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Х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4932735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796335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WordArt 18"/>
          <p:cNvSpPr>
            <a:spLocks noChangeArrowheads="1" noChangeShapeType="1" noTextEdit="1"/>
          </p:cNvSpPr>
          <p:nvPr/>
        </p:nvSpPr>
        <p:spPr bwMode="auto">
          <a:xfrm>
            <a:off x="5220073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О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9" name="WordArt 19"/>
          <p:cNvSpPr>
            <a:spLocks noChangeArrowheads="1" noChangeShapeType="1" noTextEdit="1"/>
          </p:cNvSpPr>
          <p:nvPr/>
        </p:nvSpPr>
        <p:spPr bwMode="auto">
          <a:xfrm>
            <a:off x="601223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71600" y="980728"/>
            <a:ext cx="5400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Фамилия человека, который расширяя промысел пушного зверя, совместно с купцом Алиным в 1776 году построили на Камчатке судно "Святой Павел" и на нем делали походы за "мягким золотом". Только в 1780 году из экспедиции он привез 936 шкур морских бобров, 1580 — </a:t>
            </a:r>
            <a:r>
              <a:rPr lang="ru-RU" sz="2400" dirty="0" err="1" smtClean="0"/>
              <a:t>голубых</a:t>
            </a:r>
            <a:r>
              <a:rPr lang="ru-RU" sz="2400" dirty="0" smtClean="0"/>
              <a:t> песцов и 34 тысячи — морских котиков</a:t>
            </a:r>
            <a:r>
              <a:rPr lang="ru-RU" dirty="0" smtClean="0"/>
              <a:t>. </a:t>
            </a:r>
            <a:endParaRPr lang="ru-RU" dirty="0"/>
          </a:p>
        </p:txBody>
      </p:sp>
      <p:pic>
        <p:nvPicPr>
          <p:cNvPr id="31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3986" y="0"/>
            <a:ext cx="981305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ана\Desktop\Поле чудес\43a139a7809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48264"/>
          </a:xfrm>
          <a:prstGeom prst="rect">
            <a:avLst/>
          </a:prstGeom>
          <a:noFill/>
        </p:spPr>
      </p:pic>
      <p:pic>
        <p:nvPicPr>
          <p:cNvPr id="6" name="Музыкальная заставк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0039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83568" y="1124744"/>
            <a:ext cx="51125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За несколько лет стараниями Г. И. Шелихова на островах </a:t>
            </a:r>
            <a:r>
              <a:rPr lang="ru-RU" sz="2000" dirty="0" err="1" smtClean="0"/>
              <a:t>Кадьяк</a:t>
            </a:r>
            <a:r>
              <a:rPr lang="ru-RU" sz="2000" dirty="0" smtClean="0"/>
              <a:t> и </a:t>
            </a:r>
            <a:r>
              <a:rPr lang="ru-RU" sz="2000" dirty="0" err="1" smtClean="0"/>
              <a:t>Афогнак</a:t>
            </a:r>
            <a:r>
              <a:rPr lang="ru-RU" sz="2000" dirty="0" smtClean="0"/>
              <a:t>, на южном побережье Аляски было основано свыше 10 русских селений. Став одним из самых богатых сибирских купцов, Г. И. Шелихов не перестал думать о дальнейшей судьбе освоенных территорий и добивался централизации промысла на Камчатке и в Северной Америке. Его целью было создание Российско-Американской компании, которая объединяла бы всех промышленников, осваивавших северо-восток Тихого океана. При жизни он не увидел предел своих мечтаний. Компания была создана в 1799 году. Проекты Г. И. Шелихова активно воплощал в жизнь первый управляющий Российско-Американской компанией А. А. Баранов.</a:t>
            </a:r>
            <a:endParaRPr lang="ru-RU" sz="2000" dirty="0"/>
          </a:p>
        </p:txBody>
      </p:sp>
      <p:pic>
        <p:nvPicPr>
          <p:cNvPr id="53250" name="Picture 2" descr="Шелихов Григорий Иванови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484784"/>
            <a:ext cx="2555354" cy="31415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012160" y="4797152"/>
            <a:ext cx="23039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Шелихов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Григорий Иванович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19022" y="0"/>
            <a:ext cx="7819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ИСТОРИЧЕСКАЯ СПРАВКА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1261" y="4869160"/>
            <a:ext cx="1988840" cy="198884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561529" y="0"/>
            <a:ext cx="3733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ТРЕТИЙ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827584" y="836712"/>
            <a:ext cx="5832475" cy="3529012"/>
          </a:xfrm>
          <a:prstGeom prst="wedgeRoundRectCallout">
            <a:avLst>
              <a:gd name="adj1" fmla="val 57033"/>
              <a:gd name="adj2" fmla="val 80706"/>
              <a:gd name="adj3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b="0" i="0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611560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475160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3403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32039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0675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WordArt 11"/>
          <p:cNvSpPr>
            <a:spLocks noChangeArrowheads="1" noChangeShapeType="1" noTextEdit="1"/>
          </p:cNvSpPr>
          <p:nvPr/>
        </p:nvSpPr>
        <p:spPr bwMode="auto">
          <a:xfrm>
            <a:off x="82746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М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2" name="WordArt 12"/>
          <p:cNvSpPr>
            <a:spLocks noChangeArrowheads="1" noChangeShapeType="1" noTextEdit="1"/>
          </p:cNvSpPr>
          <p:nvPr/>
        </p:nvSpPr>
        <p:spPr bwMode="auto">
          <a:xfrm>
            <a:off x="167518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3" name="WordArt 13"/>
          <p:cNvSpPr>
            <a:spLocks noChangeArrowheads="1" noChangeShapeType="1" noTextEdit="1"/>
          </p:cNvSpPr>
          <p:nvPr/>
        </p:nvSpPr>
        <p:spPr bwMode="auto">
          <a:xfrm>
            <a:off x="261181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4" name="WordArt 14"/>
          <p:cNvSpPr>
            <a:spLocks noChangeArrowheads="1" noChangeShapeType="1" noTextEdit="1"/>
          </p:cNvSpPr>
          <p:nvPr/>
        </p:nvSpPr>
        <p:spPr bwMode="auto">
          <a:xfrm>
            <a:off x="340238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5" name="WordArt 15"/>
          <p:cNvSpPr>
            <a:spLocks noChangeArrowheads="1" noChangeShapeType="1" noTextEdit="1"/>
          </p:cNvSpPr>
          <p:nvPr/>
        </p:nvSpPr>
        <p:spPr bwMode="auto">
          <a:xfrm>
            <a:off x="433901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4932735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796335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WordArt 18"/>
          <p:cNvSpPr>
            <a:spLocks noChangeArrowheads="1" noChangeShapeType="1" noTextEdit="1"/>
          </p:cNvSpPr>
          <p:nvPr/>
        </p:nvSpPr>
        <p:spPr bwMode="auto">
          <a:xfrm>
            <a:off x="5220073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О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9" name="WordArt 19"/>
          <p:cNvSpPr>
            <a:spLocks noChangeArrowheads="1" noChangeShapeType="1" noTextEdit="1"/>
          </p:cNvSpPr>
          <p:nvPr/>
        </p:nvSpPr>
        <p:spPr bwMode="auto">
          <a:xfrm>
            <a:off x="601223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59632" y="1052736"/>
            <a:ext cx="5040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Фамилия флотоводца, ученого, кораблестроителя, путешественника, писателя, изобретателя, вице-адмирала. Им  был спроектирован и построен в 1898 году первый в мире мощный ледокол "Ермак", на котором он в 1899 году совершил арктическое плавание в Северном Ледовитом океане.</a:t>
            </a:r>
            <a:endParaRPr lang="ru-RU" sz="2400" dirty="0"/>
          </a:p>
        </p:txBody>
      </p:sp>
      <p:pic>
        <p:nvPicPr>
          <p:cNvPr id="31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3986" y="0"/>
            <a:ext cx="981305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83568" y="671691"/>
            <a:ext cx="532859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 Уже в 18 лет он опубликовал первую научную работу об изобретенном им способе определения отклонения магнитной стрелки судовых компасов под влиянием металлических частей корабля. Вскоре он нашел способ заделки пробоин с помощью парусинового пластыря, который под названием "пластырь Макарова" стал применяться во всем мире.</a:t>
            </a:r>
          </a:p>
          <a:p>
            <a:pPr algn="just"/>
            <a:r>
              <a:rPr lang="ru-RU" dirty="0" smtClean="0"/>
              <a:t>С. О. Макаров прославился как герой русско-турецкой войны 1877–1878 годов. На Черном море он использовал против турецких кораблей минные катера, которые стали родоначальниками нового класса кораблей — миноносцев, а также впервые применил торпеды. После войны С. О. Макаров был назначен командиром парохода "Тамань". Во время стоянки в Константинополе он открыл и изучил два течения в проливе Босфор.</a:t>
            </a:r>
          </a:p>
          <a:p>
            <a:pPr algn="just"/>
            <a:r>
              <a:rPr lang="ru-RU" dirty="0" smtClean="0"/>
              <a:t>Основные этапы жизни С. О. Макарова связаны с Дальним Востоком и Тихим океаном. С. О. Макаров дважды был в Петропавловске: в 1866 году на корвете "Варяг" и в июле 1888 года, командуя корветом "Витязь".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31936" y="4797152"/>
            <a:ext cx="2064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Макаров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Степан Осипович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57346" name="Picture 2" descr="Макаров Степан Осипови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268760"/>
            <a:ext cx="2376264" cy="3340748"/>
          </a:xfrm>
          <a:prstGeom prst="rect">
            <a:avLst/>
          </a:prstGeom>
          <a:noFill/>
        </p:spPr>
      </p:pic>
      <p:pic>
        <p:nvPicPr>
          <p:cNvPr id="1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19022" y="0"/>
            <a:ext cx="7819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ИСТОРИЧЕСКАЯ СПРАВКА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1261" y="4869160"/>
            <a:ext cx="1988840" cy="198884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212477" y="0"/>
            <a:ext cx="2432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ФИНАЛ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827584" y="836712"/>
            <a:ext cx="5832475" cy="3529012"/>
          </a:xfrm>
          <a:prstGeom prst="wedgeRoundRectCallout">
            <a:avLst>
              <a:gd name="adj1" fmla="val 57033"/>
              <a:gd name="adj2" fmla="val 80706"/>
              <a:gd name="adj3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b="0" i="0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611560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475160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3403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32039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067548" y="5805264"/>
            <a:ext cx="792162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WordArt 11"/>
          <p:cNvSpPr>
            <a:spLocks noChangeArrowheads="1" noChangeShapeType="1" noTextEdit="1"/>
          </p:cNvSpPr>
          <p:nvPr/>
        </p:nvSpPr>
        <p:spPr bwMode="auto">
          <a:xfrm>
            <a:off x="82746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2" name="WordArt 12"/>
          <p:cNvSpPr>
            <a:spLocks noChangeArrowheads="1" noChangeShapeType="1" noTextEdit="1"/>
          </p:cNvSpPr>
          <p:nvPr/>
        </p:nvSpPr>
        <p:spPr bwMode="auto">
          <a:xfrm>
            <a:off x="167518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И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3" name="WordArt 13"/>
          <p:cNvSpPr>
            <a:spLocks noChangeArrowheads="1" noChangeShapeType="1" noTextEdit="1"/>
          </p:cNvSpPr>
          <p:nvPr/>
        </p:nvSpPr>
        <p:spPr bwMode="auto">
          <a:xfrm>
            <a:off x="261181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4" name="WordArt 14"/>
          <p:cNvSpPr>
            <a:spLocks noChangeArrowheads="1" noChangeShapeType="1" noTextEdit="1"/>
          </p:cNvSpPr>
          <p:nvPr/>
        </p:nvSpPr>
        <p:spPr bwMode="auto">
          <a:xfrm>
            <a:off x="340238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5" name="WordArt 15"/>
          <p:cNvSpPr>
            <a:spLocks noChangeArrowheads="1" noChangeShapeType="1" noTextEdit="1"/>
          </p:cNvSpPr>
          <p:nvPr/>
        </p:nvSpPr>
        <p:spPr bwMode="auto">
          <a:xfrm>
            <a:off x="4339010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4932735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796335" y="5805264"/>
            <a:ext cx="792163" cy="7921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WordArt 18"/>
          <p:cNvSpPr>
            <a:spLocks noChangeArrowheads="1" noChangeShapeType="1" noTextEdit="1"/>
          </p:cNvSpPr>
          <p:nvPr/>
        </p:nvSpPr>
        <p:spPr bwMode="auto">
          <a:xfrm>
            <a:off x="5220073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И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9" name="WordArt 19"/>
          <p:cNvSpPr>
            <a:spLocks noChangeArrowheads="1" noChangeShapeType="1" noTextEdit="1"/>
          </p:cNvSpPr>
          <p:nvPr/>
        </p:nvSpPr>
        <p:spPr bwMode="auto">
          <a:xfrm>
            <a:off x="6012235" y="5949727"/>
            <a:ext cx="30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87624" y="980728"/>
            <a:ext cx="5040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Фамилия полковника милиции в отставке, ветерана камчатской милиции, служившего в управлении внутренних дел Камчатской области в 1971–1996 годах, старожил Петропавловска-Камчатского, автор книги «От нагана до компьютера. История камчатской полиции и милиции (XVIII–XX)».</a:t>
            </a:r>
            <a:endParaRPr lang="ru-RU" sz="2400" dirty="0"/>
          </a:p>
        </p:txBody>
      </p:sp>
      <p:pic>
        <p:nvPicPr>
          <p:cNvPr id="31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3986" y="0"/>
            <a:ext cx="981305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124744"/>
            <a:ext cx="4824536" cy="532859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В течение 25 лет службы в камчатской милиции Александр Петрович </a:t>
            </a:r>
            <a:r>
              <a:rPr lang="ru-RU" dirty="0" err="1" smtClean="0"/>
              <a:t>Пирагис</a:t>
            </a:r>
            <a:r>
              <a:rPr lang="ru-RU" dirty="0" smtClean="0"/>
              <a:t> вел дневниковые — личные и рабочие — записи, на основе которых написал и поместил в эту книгу отдельным разделом воспоминания о милицейских буднях, о сослуживцах, о деятельности аппарата управления внутренних дел, о событиях, затронувших жителей полуострова в последней четверти XX столетия.</a:t>
            </a:r>
            <a:endParaRPr lang="ru-RU" dirty="0"/>
          </a:p>
        </p:txBody>
      </p:sp>
      <p:pic>
        <p:nvPicPr>
          <p:cNvPr id="69634" name="Picture 2" descr="А. П. Пирагис. От нагана до компьютера. История камчатской полиции и милиции (XVIII–XX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3919968" cy="5193958"/>
          </a:xfrm>
          <a:prstGeom prst="rect">
            <a:avLst/>
          </a:prstGeom>
          <a:noFill/>
        </p:spPr>
      </p:pic>
      <p:pic>
        <p:nvPicPr>
          <p:cNvPr id="4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19022" y="0"/>
            <a:ext cx="7819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ИСТОРИЧЕСКАЯ СПРАВКА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6" name="Picture 108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0"/>
            <a:ext cx="676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6" name="AutoShape 28"/>
          <p:cNvSpPr>
            <a:spLocks noChangeArrowheads="1"/>
          </p:cNvSpPr>
          <p:nvPr/>
        </p:nvSpPr>
        <p:spPr bwMode="auto">
          <a:xfrm rot="5400000">
            <a:off x="3194051" y="4410075"/>
            <a:ext cx="2736850" cy="485775"/>
          </a:xfrm>
          <a:prstGeom prst="rightArrow">
            <a:avLst>
              <a:gd name="adj1" fmla="val 50000"/>
              <a:gd name="adj2" fmla="val 14085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endParaRPr lang="ru-RU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077" name="Oval 29"/>
          <p:cNvSpPr>
            <a:spLocks noChangeArrowheads="1"/>
          </p:cNvSpPr>
          <p:nvPr/>
        </p:nvSpPr>
        <p:spPr bwMode="auto">
          <a:xfrm>
            <a:off x="4103688" y="2997200"/>
            <a:ext cx="914400" cy="9144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055" name="Picture 110" descr="C:\Users\Сана\Desktop\Поле чудес\рАБОЧИЙ МАТЕРИАЛ\unnamed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5200" y="5229200"/>
            <a:ext cx="1628800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0392" y="1628800"/>
            <a:ext cx="7524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2492896"/>
            <a:ext cx="7429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3356992"/>
            <a:ext cx="7334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44408" y="4221088"/>
            <a:ext cx="7334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800000">
                                      <p:cBhvr>
                                        <p:cTn id="1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700000">
                                      <p:cBhvr>
                                        <p:cTn id="1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400000">
                                      <p:cBhvr>
                                        <p:cTn id="1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2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2000000">
                                      <p:cBhvr>
                                        <p:cTn id="2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9800000">
                                      <p:cBhvr>
                                        <p:cTn id="3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00">
                                      <p:cBhvr>
                                        <p:cTn id="3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3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5420000">
                                      <p:cBhvr>
                                        <p:cTn id="4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4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600000">
                                      <p:cBhvr>
                                        <p:cTn id="5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0">
                                      <p:cBhvr>
                                        <p:cTn id="5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600000">
                                      <p:cBhvr>
                                        <p:cTn id="6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1920000">
                                      <p:cBhvr>
                                        <p:cTn id="6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7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9800000">
                                      <p:cBhvr>
                                        <p:cTn id="7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47280000">
                                      <p:cBhvr>
                                        <p:cTn id="7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660000">
                                      <p:cBhvr>
                                        <p:cTn id="8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200000">
                                      <p:cBhvr>
                                        <p:cTn id="8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41400000">
                                      <p:cBhvr>
                                        <p:cTn id="9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580000">
                                      <p:cBhvr>
                                        <p:cTn id="9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580000">
                                      <p:cBhvr>
                                        <p:cTn id="98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10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1400000">
                                      <p:cBhvr>
                                        <p:cTn id="10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600000">
                                      <p:cBhvr>
                                        <p:cTn id="11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7800000">
                                      <p:cBhvr>
                                        <p:cTn id="11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6660000">
                                      <p:cBhvr>
                                        <p:cTn id="118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2000000">
                                      <p:cBhvr>
                                        <p:cTn id="12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12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13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42600000">
                                      <p:cBhvr>
                                        <p:cTn id="13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13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14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14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15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600000">
                                      <p:cBhvr>
                                        <p:cTn id="15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7400000">
                                      <p:cBhvr>
                                        <p:cTn id="15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5200000">
                                      <p:cBhvr>
                                        <p:cTn id="16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3000000">
                                      <p:cBhvr>
                                        <p:cTn id="16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17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82800000">
                                      <p:cBhvr>
                                        <p:cTn id="17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080000">
                                      <p:cBhvr>
                                        <p:cTn id="178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0400000">
                                      <p:cBhvr>
                                        <p:cTn id="18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2000000">
                                      <p:cBhvr>
                                        <p:cTn id="18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600000">
                                      <p:cBhvr>
                                        <p:cTn id="19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19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9220000">
                                      <p:cBhvr>
                                        <p:cTn id="198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600000">
                                      <p:cBhvr>
                                        <p:cTn id="20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1400000">
                                      <p:cBhvr>
                                        <p:cTn id="20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0">
                                      <p:cBhvr>
                                        <p:cTn id="21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21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7400000">
                                      <p:cBhvr>
                                        <p:cTn id="21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40200000">
                                      <p:cBhvr>
                                        <p:cTn id="22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7380000">
                                      <p:cBhvr>
                                        <p:cTn id="22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42000000">
                                      <p:cBhvr>
                                        <p:cTn id="23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7020000">
                                      <p:cBhvr>
                                        <p:cTn id="23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0">
                                      <p:cBhvr>
                                        <p:cTn id="238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000000">
                                      <p:cBhvr>
                                        <p:cTn id="24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900000">
                                      <p:cBhvr>
                                        <p:cTn id="24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3020000">
                                      <p:cBhvr>
                                        <p:cTn id="25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0">
                                      <p:cBhvr>
                                        <p:cTn id="25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620000">
                                      <p:cBhvr>
                                        <p:cTn id="258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620000">
                                      <p:cBhvr>
                                        <p:cTn id="26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620000">
                                      <p:cBhvr>
                                        <p:cTn id="26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3280000">
                                      <p:cBhvr>
                                        <p:cTn id="27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3280000">
                                      <p:cBhvr>
                                        <p:cTn id="27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3280000">
                                      <p:cBhvr>
                                        <p:cTn id="27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3280000">
                                      <p:cBhvr>
                                        <p:cTn id="28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6660000">
                                      <p:cBhvr>
                                        <p:cTn id="28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6660000">
                                      <p:cBhvr>
                                        <p:cTn id="29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940000">
                                      <p:cBhvr>
                                        <p:cTn id="29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660000">
                                      <p:cBhvr>
                                        <p:cTn id="298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1880000">
                                      <p:cBhvr>
                                        <p:cTn id="30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1880000">
                                      <p:cBhvr>
                                        <p:cTn id="31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1880000">
                                      <p:cBhvr>
                                        <p:cTn id="31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940000">
                                      <p:cBhvr>
                                        <p:cTn id="318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940000">
                                      <p:cBhvr>
                                        <p:cTn id="32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900000">
                                      <p:cBhvr>
                                        <p:cTn id="32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900000">
                                      <p:cBhvr>
                                        <p:cTn id="33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940000">
                                      <p:cBhvr>
                                        <p:cTn id="33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940000">
                                      <p:cBhvr>
                                        <p:cTn id="33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940000">
                                      <p:cBhvr>
                                        <p:cTn id="34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3340000">
                                      <p:cBhvr>
                                        <p:cTn id="34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9520000">
                                      <p:cBhvr>
                                        <p:cTn id="35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440000">
                                      <p:cBhvr>
                                        <p:cTn id="35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35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8020000">
                                      <p:cBhvr>
                                        <p:cTn id="36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940000">
                                      <p:cBhvr>
                                        <p:cTn id="36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940000">
                                      <p:cBhvr>
                                        <p:cTn id="37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940000">
                                      <p:cBhvr>
                                        <p:cTn id="37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8700000">
                                      <p:cBhvr>
                                        <p:cTn id="37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8020000">
                                      <p:cBhvr>
                                        <p:cTn id="38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1400000">
                                      <p:cBhvr>
                                        <p:cTn id="38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1400000">
                                      <p:cBhvr>
                                        <p:cTn id="39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800000">
                                      <p:cBhvr>
                                        <p:cTn id="39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800000">
                                      <p:cBhvr>
                                        <p:cTn id="39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800000">
                                      <p:cBhvr>
                                        <p:cTn id="40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800000">
                                      <p:cBhvr>
                                        <p:cTn id="40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660000">
                                      <p:cBhvr>
                                        <p:cTn id="41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800000">
                                      <p:cBhvr>
                                        <p:cTn id="41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660000">
                                      <p:cBhvr>
                                        <p:cTn id="418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620000">
                                      <p:cBhvr>
                                        <p:cTn id="42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660000">
                                      <p:cBhvr>
                                        <p:cTn id="426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620000">
                                      <p:cBhvr>
                                        <p:cTn id="43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6660000">
                                      <p:cBhvr>
                                        <p:cTn id="43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660000">
                                      <p:cBhvr>
                                        <p:cTn id="44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620000">
                                      <p:cBhvr>
                                        <p:cTn id="44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660000">
                                      <p:cBhvr>
                                        <p:cTn id="450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300000">
                                      <p:cBhvr>
                                        <p:cTn id="454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660000">
                                      <p:cBhvr>
                                        <p:cTn id="45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9" fill="hold">
                      <p:stCondLst>
                        <p:cond delay="indefinite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3280000">
                                      <p:cBhvr>
                                        <p:cTn id="462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3280000">
                                      <p:cBhvr>
                                        <p:cTn id="466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3280000">
                                      <p:cBhvr>
                                        <p:cTn id="470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3280000">
                                      <p:cBhvr>
                                        <p:cTn id="474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620000">
                                      <p:cBhvr>
                                        <p:cTn id="478" dur="2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620000">
                                      <p:cBhvr>
                                        <p:cTn id="482" dur="10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95725">
            <a:off x="726405" y="318731"/>
            <a:ext cx="2086054" cy="156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19418831" lon="19680056" rev="1919940"/>
            </a:camera>
            <a:lightRig rig="threePt" dir="t"/>
          </a:scene3d>
          <a:sp3d z="63500"/>
        </p:spPr>
      </p:pic>
      <p:sp>
        <p:nvSpPr>
          <p:cNvPr id="7" name="Прямоугольник 6"/>
          <p:cNvSpPr/>
          <p:nvPr/>
        </p:nvSpPr>
        <p:spPr>
          <a:xfrm>
            <a:off x="539552" y="1412776"/>
            <a:ext cx="241176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9 декабря</a:t>
            </a: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0"/>
            <a:ext cx="241176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День Героев Отечества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Источники информации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683568" y="1916832"/>
            <a:ext cx="7776864" cy="4209331"/>
          </a:xfrm>
        </p:spPr>
        <p:txBody>
          <a:bodyPr>
            <a:normAutofit lnSpcReduction="10000"/>
          </a:bodyPr>
          <a:lstStyle/>
          <a:p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Борисов В. И. Крест Атласова // Неизвестная Камчатка: Краевед. журнал. — 1997. — № 3; Он же. Семья Крамаренко на Камчатке // Вопросы истории рыбной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пром-сти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Камчатки: Сб. тр. — Петропавловск-Камчатский: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Из-дво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КГТУ, 2000. —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10</a:t>
            </a:r>
          </a:p>
          <a:p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Ваксель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С. Вторая Камчатская экспедиция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Витуса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Беринга / Пер. с нем. яз.; Под ред. и с пред. А. И. Алексеева. — Л.; М.: Изд-во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Главсевморпути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1940.</a:t>
            </a:r>
          </a:p>
          <a:p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Величко К. Н. Памятники Камчатской области. — Петропавловск-Камчатский: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Дальневост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кн. изд-во, 1979.</a:t>
            </a:r>
          </a:p>
          <a:p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Витер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И. В. Петропавловск: начало века // Краевед. записки /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Камч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обл. краевед. музей. — Петропавловск-Камчатский, 1993. —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8</a:t>
            </a:r>
          </a:p>
          <a:p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Витер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И. В.,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Смышляев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 А. Город над Авачинской бухтой. — Петропавловск-Камчатский, 2000.</a:t>
            </a:r>
          </a:p>
          <a:p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Пирагис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 П. Петропавловск-Камчатский. Улицы города рассказывают. — Изд. 2-е, с доп. и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— Петропавловск-Камчатский, 2000;</a:t>
            </a:r>
          </a:p>
          <a:p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Пирагис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 П. От нагана до компьютера: История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камч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полиции и милиции (XVIII–XX): В 2 ч. — Петропавловск-Камчатский: ХК "Новая книга", 2005. — (Б-ка "Новой книги", сер. "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Камч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биографии").</a:t>
            </a:r>
          </a:p>
          <a:p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шаблона слайдов «День Героя Отечества» учитель  ГКС(К)ОУ «С(К)ОШ № 11 VIII вида г.Балашова» </a:t>
            </a: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Шумарина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Вера Алексеевна</a:t>
            </a:r>
          </a:p>
          <a:p>
            <a:endParaRPr lang="ru-RU" sz="14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>
                  <a:lumMod val="6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95725">
            <a:off x="726405" y="318731"/>
            <a:ext cx="2086054" cy="156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19418831" lon="19680056" rev="1919940"/>
            </a:camera>
            <a:lightRig rig="threePt" dir="t"/>
          </a:scene3d>
          <a:sp3d z="63500"/>
        </p:spPr>
      </p:pic>
      <p:sp>
        <p:nvSpPr>
          <p:cNvPr id="7" name="Прямоугольник 6"/>
          <p:cNvSpPr/>
          <p:nvPr/>
        </p:nvSpPr>
        <p:spPr>
          <a:xfrm>
            <a:off x="539552" y="1412776"/>
            <a:ext cx="241176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9 декабря</a:t>
            </a: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0"/>
            <a:ext cx="241176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День Героев Отечества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ru-RU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Интернет-источники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683568" y="1916832"/>
            <a:ext cx="7776864" cy="4209331"/>
          </a:xfrm>
        </p:spPr>
        <p:txBody>
          <a:bodyPr>
            <a:normAutofit/>
          </a:bodyPr>
          <a:lstStyle/>
          <a:p>
            <a:r>
              <a:rPr lang="ru-RU" sz="1200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</a:rPr>
              <a:t>Автор шаблона слайдов «День Героя Отечества» учитель  </a:t>
            </a:r>
            <a:r>
              <a:rPr lang="ru-RU" sz="1200" b="1" dirty="0" smtClean="0">
                <a:solidFill>
                  <a:schemeClr val="bg1">
                    <a:lumMod val="65000"/>
                  </a:schemeClr>
                </a:solidFill>
              </a:rPr>
              <a:t>ГКС(К)ОУ «С(К)ОШ № 11 VIII вида г.Балашова» </a:t>
            </a:r>
            <a:r>
              <a:rPr lang="ru-RU" sz="1200" b="1" dirty="0" err="1" smtClean="0">
                <a:solidFill>
                  <a:schemeClr val="bg1">
                    <a:lumMod val="65000"/>
                  </a:schemeClr>
                </a:solidFill>
              </a:rPr>
              <a:t>Шумарина</a:t>
            </a:r>
            <a:r>
              <a:rPr lang="ru-RU" sz="1200" b="1" dirty="0" smtClean="0">
                <a:solidFill>
                  <a:schemeClr val="bg1">
                    <a:lumMod val="65000"/>
                  </a:schemeClr>
                </a:solidFill>
              </a:rPr>
              <a:t> Вера Алексеевна</a:t>
            </a:r>
          </a:p>
          <a:p>
            <a:r>
              <a:rPr lang="ru-RU" sz="1200" u="sng" dirty="0" smtClean="0">
                <a:hlinkClick r:id="rId3"/>
              </a:rPr>
              <a:t>http://www.uchportal.ru/load/53-1-0-9375</a:t>
            </a:r>
            <a:r>
              <a:rPr lang="ru-RU" sz="1200" dirty="0" smtClean="0"/>
              <a:t> - барабан для поле чудес</a:t>
            </a:r>
          </a:p>
          <a:p>
            <a:r>
              <a:rPr lang="ru-RU" sz="1200" u="sng" dirty="0" smtClean="0">
                <a:hlinkClick r:id="rId4"/>
              </a:rPr>
              <a:t>http://skoljarik.ucoz.ua/load/0-0-0-274-20</a:t>
            </a:r>
            <a:r>
              <a:rPr lang="ru-RU" sz="1200" u="sng" dirty="0" smtClean="0"/>
              <a:t> - </a:t>
            </a:r>
            <a:r>
              <a:rPr lang="ru-RU" sz="1200" dirty="0" smtClean="0"/>
              <a:t>музыка </a:t>
            </a:r>
          </a:p>
          <a:p>
            <a:r>
              <a:rPr lang="ru-RU" sz="1200" u="sng" dirty="0" smtClean="0">
                <a:hlinkClick r:id="rId5"/>
              </a:rPr>
              <a:t>http://i158.ru/img/rssnews/9ee1931a.jpg</a:t>
            </a:r>
            <a:endParaRPr lang="ru-RU" sz="1200" dirty="0" smtClean="0"/>
          </a:p>
          <a:p>
            <a:r>
              <a:rPr lang="ru-RU" sz="1200" u="sng" dirty="0" smtClean="0">
                <a:hlinkClick r:id="rId6"/>
              </a:rPr>
              <a:t>http://infokava.com/uploads/posts/2014-10/1412689238_ibvwyyc3vyu.jpg</a:t>
            </a:r>
            <a:endParaRPr lang="ru-RU" sz="1200" dirty="0" smtClean="0"/>
          </a:p>
          <a:p>
            <a:r>
              <a:rPr lang="ru-RU" sz="1200" u="sng" dirty="0" smtClean="0">
                <a:hlinkClick r:id="rId7"/>
              </a:rPr>
              <a:t>http://2.firepic.org/2/images/2012-10/04/cbdpva90socq.jpg</a:t>
            </a:r>
            <a:endParaRPr lang="ru-RU" sz="1200" dirty="0" smtClean="0"/>
          </a:p>
          <a:p>
            <a:r>
              <a:rPr lang="ru-RU" sz="1200" u="sng" dirty="0" smtClean="0">
                <a:hlinkClick r:id="rId8"/>
              </a:rPr>
              <a:t>http://static5.insales.ru/images/products/1/1589/27846197/import_files_29_29170fc004e911e181e10022155685ce_d460c37c0a5611e38edd00259069d4e7.jpeg</a:t>
            </a:r>
            <a:endParaRPr lang="ru-RU" sz="1200" dirty="0" smtClean="0"/>
          </a:p>
          <a:p>
            <a:r>
              <a:rPr lang="ru-RU" sz="1200" u="sng" dirty="0" smtClean="0">
                <a:hlinkClick r:id="rId9"/>
              </a:rPr>
              <a:t>https://ru.toluna.com/dpolls_images/2015/07/22/498c77a3-22fb-4a14-9bc1-148be3a4784f.jpg</a:t>
            </a:r>
            <a:endParaRPr lang="ru-RU" sz="1200" dirty="0" smtClean="0"/>
          </a:p>
          <a:p>
            <a:r>
              <a:rPr lang="ru-RU" sz="1200" u="sng" dirty="0" smtClean="0">
                <a:hlinkClick r:id="rId10"/>
              </a:rPr>
              <a:t>http://orig10.deviantart.net/3472/f/2011/162/e/f/pole_chudes_1990_by_designerboy7-d3im214.png</a:t>
            </a:r>
            <a:endParaRPr lang="ru-RU" sz="1200" dirty="0" smtClean="0"/>
          </a:p>
          <a:p>
            <a:r>
              <a:rPr lang="ru-RU" sz="1200" u="sng" dirty="0" smtClean="0">
                <a:hlinkClick r:id="rId11"/>
              </a:rPr>
              <a:t>http://s017.radikal.ru/i435/1303/59/43a139a7809e.jpg</a:t>
            </a:r>
            <a:endParaRPr lang="ru-RU" sz="1200" dirty="0" smtClean="0"/>
          </a:p>
          <a:p>
            <a:r>
              <a:rPr lang="ru-RU" sz="1200" u="sng" dirty="0" smtClean="0">
                <a:hlinkClick r:id="rId12"/>
              </a:rPr>
              <a:t>https://im1-tub-ru.yandex.net/i?id=5e0f0371f1115584d01486e268736e4f&amp;n=33&amp;h=190&amp;w=304</a:t>
            </a:r>
            <a:endParaRPr lang="ru-RU" sz="1200" dirty="0" smtClean="0"/>
          </a:p>
          <a:p>
            <a:r>
              <a:rPr lang="ru-RU" sz="1200" u="sng" dirty="0" smtClean="0">
                <a:hlinkClick r:id="rId13"/>
              </a:rPr>
              <a:t>http://apk-dl.com/detail/screenshot/j_Ah06EZjjQizv2tq7_f2V0PBquieeAmj4lcmV6bxOek8WTmX9GcB8PTtsgBU1M9tIYk=h500.png</a:t>
            </a:r>
            <a:endParaRPr lang="ru-RU" sz="1200" dirty="0" smtClean="0"/>
          </a:p>
          <a:p>
            <a:r>
              <a:rPr lang="ru-RU" sz="1200" u="sng" dirty="0" smtClean="0">
                <a:hlinkClick r:id="rId14"/>
              </a:rPr>
              <a:t>http://skoljarik.ucoz.ua/shablon_gri_pole_chudes_001.jpg</a:t>
            </a:r>
            <a:endParaRPr lang="ru-RU" sz="1200" dirty="0" smtClean="0"/>
          </a:p>
          <a:p>
            <a:endParaRPr lang="ru-RU" sz="1200" dirty="0" smtClean="0"/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>
                  <a:lumMod val="6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95725">
            <a:off x="726405" y="318731"/>
            <a:ext cx="2086054" cy="156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19418831" lon="19680056" rev="1919940"/>
            </a:camera>
            <a:lightRig rig="threePt" dir="t"/>
          </a:scene3d>
          <a:sp3d z="63500"/>
        </p:spPr>
      </p:pic>
      <p:sp>
        <p:nvSpPr>
          <p:cNvPr id="7" name="Прямоугольник 6"/>
          <p:cNvSpPr/>
          <p:nvPr/>
        </p:nvSpPr>
        <p:spPr>
          <a:xfrm>
            <a:off x="539552" y="1412776"/>
            <a:ext cx="241176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9 декабря</a:t>
            </a: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0"/>
            <a:ext cx="241176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День Героев Отечества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ru-RU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Интернет-источники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683568" y="1916832"/>
            <a:ext cx="7776864" cy="4209331"/>
          </a:xfrm>
        </p:spPr>
        <p:txBody>
          <a:bodyPr/>
          <a:lstStyle/>
          <a:p>
            <a:r>
              <a:rPr lang="ru-RU" sz="1200" u="sng" dirty="0" smtClean="0">
                <a:hlinkClick r:id="rId3"/>
              </a:rPr>
              <a:t>https://lh5.ggpht.com/F3Q36F4Bjp7DpJvgQkODjJ9faewAOGE23zUiTilpZAdp-TianN4LaNAV_asa0_HX8fA</a:t>
            </a:r>
            <a:endParaRPr lang="ru-RU" sz="1200" dirty="0" smtClean="0"/>
          </a:p>
          <a:p>
            <a:r>
              <a:rPr lang="ru-RU" sz="1200" u="sng" dirty="0" smtClean="0">
                <a:hlinkClick r:id="rId4"/>
              </a:rPr>
              <a:t>http://www.piragis.ru/images/stories/bering.jpg</a:t>
            </a:r>
            <a:endParaRPr lang="ru-RU" sz="1200" dirty="0" smtClean="0"/>
          </a:p>
          <a:p>
            <a:r>
              <a:rPr lang="ru-RU" sz="1200" u="sng" dirty="0" smtClean="0">
                <a:hlinkClick r:id="rId5"/>
              </a:rPr>
              <a:t>http://cumir.ru/photos/aHR0cDovL3d3dy5wZW9wbGVzLnJ1L3NjaWVuY2Uvc2VhZmFyZXJzL2FsZWtzZXlfY2hpcmlrb3YvY2hpcmlrb3ZfY2hpcmlrb3YyLmpwZw==/aleksej-chirikov.jpg</a:t>
            </a:r>
            <a:endParaRPr lang="ru-RU" sz="1200" dirty="0" smtClean="0"/>
          </a:p>
          <a:p>
            <a:r>
              <a:rPr lang="ru-RU" sz="1200" u="sng" dirty="0" smtClean="0">
                <a:hlinkClick r:id="rId6"/>
              </a:rPr>
              <a:t>http://ec-rgo-sfo.com/other/interesnye-fakty/355-chirikov-aleksej-ilich</a:t>
            </a:r>
            <a:endParaRPr lang="ru-RU" sz="1200" dirty="0" smtClean="0"/>
          </a:p>
          <a:p>
            <a:r>
              <a:rPr lang="ru-RU" sz="1200" u="sng" dirty="0" smtClean="0">
                <a:hlinkClick r:id="rId7"/>
              </a:rPr>
              <a:t>http://romlev.chat.ru/Elagin.JPG</a:t>
            </a:r>
            <a:endParaRPr lang="ru-RU" sz="1200" dirty="0" smtClean="0"/>
          </a:p>
          <a:p>
            <a:r>
              <a:rPr lang="ru-RU" sz="1200" u="sng" dirty="0" smtClean="0">
                <a:hlinkClick r:id="rId8"/>
              </a:rPr>
              <a:t>http://shturman-tof.ru/History/History_4/History_4_4.htm</a:t>
            </a:r>
            <a:endParaRPr lang="ru-RU" sz="1200" dirty="0" smtClean="0"/>
          </a:p>
          <a:p>
            <a:r>
              <a:rPr lang="ru-RU" sz="1200" u="sng" dirty="0" smtClean="0">
                <a:hlinkClick r:id="rId9"/>
              </a:rPr>
              <a:t>http://bagira.guru/images/joomgallery/originals/_4/04_42/____20140923_1995638768.jpg</a:t>
            </a:r>
            <a:endParaRPr lang="ru-RU" sz="1200" dirty="0" smtClean="0"/>
          </a:p>
          <a:p>
            <a:r>
              <a:rPr lang="ru-RU" sz="1200" u="sng" dirty="0" smtClean="0">
                <a:hlinkClick r:id="rId10"/>
              </a:rPr>
              <a:t>http://www.piragis.ru/images/stories/shelihov2.jpg</a:t>
            </a:r>
            <a:endParaRPr lang="ru-RU" sz="1200" dirty="0" smtClean="0"/>
          </a:p>
          <a:p>
            <a:r>
              <a:rPr lang="ru-RU" sz="1200" u="sng" dirty="0" smtClean="0">
                <a:hlinkClick r:id="rId11"/>
              </a:rPr>
              <a:t>http://www.piragis.ru/images/stories/makarov.jpg</a:t>
            </a:r>
            <a:endParaRPr lang="ru-RU" sz="1200" dirty="0" smtClean="0"/>
          </a:p>
          <a:p>
            <a:r>
              <a:rPr lang="ru-RU" sz="1200" u="sng" dirty="0" smtClean="0">
                <a:hlinkClick r:id="rId12"/>
              </a:rPr>
              <a:t>http://www.kscnet.ru/ivs/memory/piipbi/images/photo2.jpg</a:t>
            </a:r>
            <a:endParaRPr lang="ru-RU" sz="1200" dirty="0" smtClean="0"/>
          </a:p>
          <a:p>
            <a:r>
              <a:rPr lang="ru-RU" sz="1200" u="sng" dirty="0" smtClean="0">
                <a:hlinkClick r:id="rId13"/>
              </a:rPr>
              <a:t>http://www.kscnet.ru/ivs/memory/piipbi/images/photo1.jpg</a:t>
            </a:r>
            <a:endParaRPr lang="ru-RU" sz="1200" dirty="0" smtClean="0"/>
          </a:p>
          <a:p>
            <a:r>
              <a:rPr lang="ru-RU" sz="1200" u="sng" dirty="0" smtClean="0">
                <a:hlinkClick r:id="rId14"/>
              </a:rPr>
              <a:t>http://www.kscnet.ru/ivs/memory/piipbi/index.html</a:t>
            </a:r>
            <a:endParaRPr lang="ru-RU" sz="1200" dirty="0" smtClean="0"/>
          </a:p>
          <a:p>
            <a:r>
              <a:rPr lang="ru-RU" sz="1200" u="sng" dirty="0" smtClean="0">
                <a:hlinkClick r:id="rId15"/>
              </a:rPr>
              <a:t>http://1.bp.blogspot.com/-SbtWnDBbkKQ/Ue6aZTKWlvI/AAAAAAAACPE/yXG2YEsjhyU/s1600/atlas35799684hyjttru5634tu8.jpg</a:t>
            </a:r>
            <a:endParaRPr lang="ru-RU" sz="1200" dirty="0" smtClean="0"/>
          </a:p>
          <a:p>
            <a:r>
              <a:rPr lang="ru-RU" sz="1200" u="sng" dirty="0" smtClean="0">
                <a:hlinkClick r:id="rId16"/>
              </a:rPr>
              <a:t>http://2.bp.blogspot.com/-oSdQXg5tzUg/Ue6p7LvnflI/AAAAAAAACPs/WOjMx7Qw8N4/s1600/466effge4567wt7tt46.bmp</a:t>
            </a:r>
            <a:endParaRPr lang="ru-RU" sz="1200" dirty="0" smtClean="0"/>
          </a:p>
          <a:p>
            <a:r>
              <a:rPr lang="ru-RU" sz="1200" u="sng" dirty="0" smtClean="0">
                <a:hlinkClick r:id="rId17"/>
              </a:rPr>
              <a:t>http://ganjobio.blogspot.ru/2013/07/blog-post_3892.html</a:t>
            </a:r>
            <a:endParaRPr lang="ru-RU" sz="1200" dirty="0" smtClean="0"/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>
                  <a:lumMod val="6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95725">
            <a:off x="726405" y="318731"/>
            <a:ext cx="2086054" cy="156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19418831" lon="19680056" rev="1919940"/>
            </a:camera>
            <a:lightRig rig="threePt" dir="t"/>
          </a:scene3d>
          <a:sp3d z="63500"/>
        </p:spPr>
      </p:pic>
      <p:sp>
        <p:nvSpPr>
          <p:cNvPr id="7" name="Прямоугольник 6"/>
          <p:cNvSpPr/>
          <p:nvPr/>
        </p:nvSpPr>
        <p:spPr>
          <a:xfrm>
            <a:off x="539552" y="1412776"/>
            <a:ext cx="241176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9 декабря</a:t>
            </a: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0"/>
            <a:ext cx="241176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День Героев Отечества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ru-RU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Интернет-источники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683568" y="1916832"/>
            <a:ext cx="7776864" cy="4209331"/>
          </a:xfrm>
        </p:spPr>
        <p:txBody>
          <a:bodyPr/>
          <a:lstStyle/>
          <a:p>
            <a:r>
              <a:rPr lang="ru-RU" sz="1200" u="sng" dirty="0" smtClean="0">
                <a:hlinkClick r:id="rId3"/>
              </a:rPr>
              <a:t>http://www.pharmocean.ru/sites/default/files/imce/krasheninnikov.jpg</a:t>
            </a:r>
            <a:endParaRPr lang="ru-RU" sz="1200" dirty="0" smtClean="0"/>
          </a:p>
          <a:p>
            <a:r>
              <a:rPr lang="ru-RU" sz="1200" u="sng" dirty="0" smtClean="0">
                <a:hlinkClick r:id="rId4"/>
              </a:rPr>
              <a:t>http://labirint.favoritmarket.com/?p=img&amp;id=247892</a:t>
            </a:r>
            <a:endParaRPr lang="ru-RU" sz="1200" dirty="0" smtClean="0"/>
          </a:p>
          <a:p>
            <a:r>
              <a:rPr lang="ru-RU" sz="1200" u="sng" dirty="0" smtClean="0">
                <a:hlinkClick r:id="rId5"/>
              </a:rPr>
              <a:t>http://4.bp.blogspot.com/-_PhaC8b3NJ4/Uix6FDRnJmI/AAAAAAAAC9w/4_uloUmDxFw/s1600/opisaniye-kamchatki_6u7hsjkl889.jpg</a:t>
            </a:r>
            <a:endParaRPr lang="ru-RU" sz="1200" dirty="0" smtClean="0"/>
          </a:p>
          <a:p>
            <a:r>
              <a:rPr lang="ru-RU" sz="1200" u="sng" dirty="0" smtClean="0">
                <a:hlinkClick r:id="rId6"/>
              </a:rPr>
              <a:t>https://ru.wikipedia.org/wiki/Крашенинников,_Степан_Петрович</a:t>
            </a:r>
            <a:endParaRPr lang="ru-RU" sz="1200" dirty="0" smtClean="0"/>
          </a:p>
          <a:p>
            <a:r>
              <a:rPr lang="ru-RU" sz="1200" u="sng" dirty="0" smtClean="0">
                <a:hlinkClick r:id="rId7"/>
              </a:rPr>
              <a:t>http://www.piragis.ru/piragis-aleksandr-petrovich.html</a:t>
            </a:r>
            <a:endParaRPr lang="ru-RU" sz="1200" dirty="0" smtClean="0"/>
          </a:p>
          <a:p>
            <a:r>
              <a:rPr lang="ru-RU" sz="1200" u="sng" dirty="0" smtClean="0">
                <a:hlinkClick r:id="rId8"/>
              </a:rPr>
              <a:t>http://www.knigirossii.ru/pictures/5/76/3415294_sbig1.jpg</a:t>
            </a:r>
            <a:endParaRPr lang="ru-RU" sz="1200" dirty="0" smtClean="0"/>
          </a:p>
          <a:p>
            <a:r>
              <a:rPr lang="ru-RU" sz="1200" u="sng" dirty="0" smtClean="0">
                <a:hlinkClick r:id="rId9"/>
              </a:rPr>
              <a:t>http://www.kamipkpk.ru/images/DUSHRLEVSKIE_CHTENIYA.jpg</a:t>
            </a:r>
            <a:endParaRPr lang="ru-RU" sz="1200" dirty="0" smtClean="0"/>
          </a:p>
          <a:p>
            <a:r>
              <a:rPr lang="ru-RU" sz="1200" u="sng" dirty="0" smtClean="0">
                <a:hlinkClick r:id="rId10"/>
              </a:rPr>
              <a:t>http://npacific.kamchatka.ru/np/library/publikacii/historykam/istkam1-7.htm</a:t>
            </a:r>
            <a:endParaRPr lang="ru-RU" sz="1200" dirty="0" smtClean="0"/>
          </a:p>
          <a:p>
            <a:r>
              <a:rPr lang="ru-RU" sz="1200" u="sng" dirty="0" smtClean="0">
                <a:hlinkClick r:id="rId11"/>
              </a:rPr>
              <a:t>http://www.piragis.ru/knigi-po-istorii-kamchatki/petropavlovsk-kamchatsky/bortscy-za-vlast-sovetov.html</a:t>
            </a:r>
            <a:endParaRPr lang="ru-RU" sz="1200" dirty="0" smtClean="0"/>
          </a:p>
          <a:p>
            <a:r>
              <a:rPr lang="ru-RU" sz="1200" u="sng" dirty="0" smtClean="0">
                <a:hlinkClick r:id="rId12"/>
              </a:rPr>
              <a:t>http://www.piragis.ru/knigi-po-istorii-kamchatki/petropavlovsk-kamchatsky/geroi-mirnyx-dneyi.html</a:t>
            </a:r>
            <a:endParaRPr lang="ru-RU" sz="1200" dirty="0" smtClean="0"/>
          </a:p>
          <a:p>
            <a:r>
              <a:rPr lang="ru-RU" sz="1200" u="sng" dirty="0" smtClean="0">
                <a:hlinkClick r:id="rId13"/>
              </a:rPr>
              <a:t>http://www.piragis.ru/images/stories/staricyn.jpg</a:t>
            </a:r>
            <a:endParaRPr lang="ru-RU" sz="1200" dirty="0" smtClean="0"/>
          </a:p>
          <a:p>
            <a:r>
              <a:rPr lang="ru-RU" sz="1200" u="sng" dirty="0" smtClean="0">
                <a:hlinkClick r:id="rId14"/>
              </a:rPr>
              <a:t>http://www.fishmuseum.ru/?d=history&amp;con=mpub&amp;linkid=370&amp;id_cont=157&amp;t_name=museum_pub&amp;n=157&amp;id=370&amp;title=%D2.+%CC.+%CA%D0%C8%C2%CE%CD%CE%C3%CE%C2,+%CB%FE%E4%E8+%E8+%F1%F3%E4%FC%E1%FB</a:t>
            </a:r>
            <a:endParaRPr lang="ru-RU" sz="1200" dirty="0" smtClean="0"/>
          </a:p>
          <a:p>
            <a:r>
              <a:rPr lang="ru-RU" sz="1200" u="sng" dirty="0" smtClean="0">
                <a:hlinkClick r:id="rId15"/>
              </a:rPr>
              <a:t>http://npacific.kamchatka.ru/np/history/histcompany/kolchoz_lenina/kolkhozl.htm</a:t>
            </a:r>
            <a:endParaRPr lang="ru-RU" sz="1200" dirty="0" smtClean="0"/>
          </a:p>
          <a:p>
            <a:r>
              <a:rPr lang="ru-RU" sz="1200" u="sng" dirty="0" smtClean="0">
                <a:hlinkClick r:id="rId16"/>
              </a:rPr>
              <a:t>http://www.piragis.ru/images/stories/taranec.jpg</a:t>
            </a:r>
            <a:endParaRPr lang="ru-RU" sz="1200" dirty="0" smtClean="0"/>
          </a:p>
          <a:p>
            <a:r>
              <a:rPr lang="ru-RU" sz="1200" u="sng" dirty="0" smtClean="0">
                <a:hlinkClick r:id="rId17"/>
              </a:rPr>
              <a:t>http://orientprof.ru/профессии-навсегда-ушедшие-в-прошлое/</a:t>
            </a:r>
            <a:endParaRPr lang="ru-RU" sz="1200" dirty="0" smtClean="0"/>
          </a:p>
          <a:p>
            <a:r>
              <a:rPr lang="ru-RU" sz="1200" u="sng" dirty="0" smtClean="0">
                <a:hlinkClick r:id="rId18"/>
              </a:rPr>
              <a:t>http://www.piragis.ru/obzory-kamchatskoyi-kraevedcheskoyi-literatury/obzor-knig-po-kraevedeniyu-kamchatki.html</a:t>
            </a:r>
            <a:endParaRPr lang="ru-RU" sz="1200" dirty="0" smtClean="0"/>
          </a:p>
          <a:p>
            <a:r>
              <a:rPr lang="ru-RU" sz="1200" u="sng" dirty="0" smtClean="0">
                <a:hlinkClick r:id="rId19"/>
              </a:rPr>
              <a:t>http://subscribe.ru/group/nash-soyuz/3911556/</a:t>
            </a:r>
            <a:endParaRPr lang="ru-RU" sz="1200" dirty="0" smtClean="0"/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>
                  <a:lumMod val="6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655763"/>
            <a:ext cx="5202237" cy="5202237"/>
          </a:xfrm>
          <a:prstGeom prst="rect">
            <a:avLst/>
          </a:prstGeom>
          <a:noFill/>
        </p:spPr>
      </p:pic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755576" y="1772816"/>
            <a:ext cx="4032448" cy="2302991"/>
          </a:xfrm>
          <a:prstGeom prst="wedgeRoundRectCallout">
            <a:avLst>
              <a:gd name="adj1" fmla="val 62621"/>
              <a:gd name="adj2" fmla="val 6458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b="0" i="0"/>
          </a:p>
        </p:txBody>
      </p:sp>
      <p:sp>
        <p:nvSpPr>
          <p:cNvPr id="6" name="TextBox 5"/>
          <p:cNvSpPr txBox="1"/>
          <p:nvPr/>
        </p:nvSpPr>
        <p:spPr>
          <a:xfrm>
            <a:off x="971600" y="1988840"/>
            <a:ext cx="37444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У  ЗЕМЛИ КАМЧАТСКОЙ ЕСТЬ СВОИ ГЕРОИ!!!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И ИМЕННО ИМ БУДЕТ ПОСВЯЩЕНА СЕГОДНЯШНЯЯ ИГРА</a:t>
            </a:r>
            <a:r>
              <a:rPr lang="ru-RU" sz="32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0"/>
            <a:ext cx="7396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История профессий </a:t>
            </a:r>
          </a:p>
          <a:p>
            <a:pPr algn="ctr"/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лицах</a:t>
            </a:r>
            <a:endParaRPr lang="ru-RU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95725">
            <a:off x="726405" y="318731"/>
            <a:ext cx="2086054" cy="156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19418831" lon="19680056" rev="1919940"/>
            </a:camera>
            <a:lightRig rig="threePt" dir="t"/>
          </a:scene3d>
          <a:sp3d z="63500"/>
        </p:spPr>
      </p:pic>
      <p:sp>
        <p:nvSpPr>
          <p:cNvPr id="7" name="Прямоугольник 6"/>
          <p:cNvSpPr/>
          <p:nvPr/>
        </p:nvSpPr>
        <p:spPr>
          <a:xfrm>
            <a:off x="539552" y="1412776"/>
            <a:ext cx="241176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9 декабря</a:t>
            </a: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0"/>
            <a:ext cx="241176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</a:rPr>
              <a:t>День Героев Отечества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ru-RU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Интернет-источники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683568" y="1916832"/>
            <a:ext cx="7776864" cy="4209331"/>
          </a:xfrm>
        </p:spPr>
        <p:txBody>
          <a:bodyPr/>
          <a:lstStyle/>
          <a:p>
            <a:r>
              <a:rPr lang="ru-RU" sz="1200" u="sng" dirty="0" smtClean="0">
                <a:hlinkClick r:id="rId3"/>
              </a:rPr>
              <a:t>http://rustur.ru/article/tvorenie-vorona-kutxa</a:t>
            </a:r>
            <a:endParaRPr lang="ru-RU" sz="1200" dirty="0" smtClean="0"/>
          </a:p>
          <a:p>
            <a:r>
              <a:rPr lang="ru-RU" sz="1200" u="sng" dirty="0" smtClean="0">
                <a:hlinkClick r:id="rId4"/>
              </a:rPr>
              <a:t>http://www.piragis.ru/knigi-po-istorii-kamchatki/petropavlovsk-kamchatsky/pervoproxodtscy-moreplavateli-uchenye.html</a:t>
            </a:r>
            <a:endParaRPr lang="ru-RU" sz="1200" dirty="0" smtClean="0"/>
          </a:p>
          <a:p>
            <a:r>
              <a:rPr lang="ru-RU" sz="1200" u="sng" dirty="0" smtClean="0">
                <a:hlinkClick r:id="rId5"/>
              </a:rPr>
              <a:t>http://www.zenbiloglu.com/attachments/Image/Up-Arrow.jpg?template=generic</a:t>
            </a:r>
            <a:endParaRPr lang="ru-RU" sz="1200" dirty="0" smtClean="0"/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>
                  <a:lumMod val="6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4994" name="Picture 2" descr="C:\Users\Сана\Desktop\Поле чудес\da5e2e18ec4f3193f508662aaef3dcf9_screen_1024x640 - копия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4975AA"/>
              </a:clrFrom>
              <a:clrTo>
                <a:srgbClr val="4975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7168" y="4941168"/>
            <a:ext cx="1916832" cy="1916832"/>
          </a:xfrm>
          <a:prstGeom prst="rect">
            <a:avLst/>
          </a:prstGeom>
          <a:noFill/>
        </p:spPr>
      </p:pic>
      <p:sp>
        <p:nvSpPr>
          <p:cNvPr id="16" name="Багетная рамка 15"/>
          <p:cNvSpPr/>
          <p:nvPr/>
        </p:nvSpPr>
        <p:spPr>
          <a:xfrm>
            <a:off x="1619672" y="1772816"/>
            <a:ext cx="2592288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763688" y="1844824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Отборочные туры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83768" y="357301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02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2492896"/>
            <a:ext cx="7334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2492896"/>
            <a:ext cx="7143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2492896"/>
            <a:ext cx="7143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356FB4"/>
              </a:clrFrom>
              <a:clrTo>
                <a:srgbClr val="356FB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1700808"/>
            <a:ext cx="18859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861048"/>
            <a:ext cx="7334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305B8F"/>
              </a:clrFrom>
              <a:clrTo>
                <a:srgbClr val="305B8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3068960"/>
            <a:ext cx="1876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4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3789040"/>
            <a:ext cx="7143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5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3861048"/>
            <a:ext cx="7143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3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5229200"/>
            <a:ext cx="7334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4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5229200"/>
            <a:ext cx="7143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5229200"/>
            <a:ext cx="7143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508104" y="4437112"/>
            <a:ext cx="18954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26476F"/>
              </a:clrFrom>
              <a:clrTo>
                <a:srgbClr val="26476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5877272"/>
            <a:ext cx="18859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5040139"/>
            <a:ext cx="1817861" cy="1817861"/>
          </a:xfrm>
          <a:prstGeom prst="rect">
            <a:avLst/>
          </a:prstGeom>
          <a:noFill/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899592" y="980728"/>
            <a:ext cx="5904656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Витус</a:t>
            </a: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ru-RU" sz="40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Йонассен</a:t>
            </a: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Беринг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899592" y="2780928"/>
            <a:ext cx="5184576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</a:pPr>
            <a:r>
              <a:rPr lang="ru-RU" sz="4000" dirty="0"/>
              <a:t>	</a:t>
            </a:r>
            <a:r>
              <a:rPr lang="ru-RU" sz="2400" dirty="0" smtClean="0"/>
              <a:t>Еще в молодости он жаждал путешествий. </a:t>
            </a:r>
            <a:r>
              <a:rPr lang="ru-RU" sz="2400" b="1" dirty="0" smtClean="0"/>
              <a:t>Матросом</a:t>
            </a:r>
            <a:r>
              <a:rPr lang="ru-RU" sz="2400" dirty="0" smtClean="0"/>
              <a:t> он ходил в Ост-Индию. В 1703 году поступил на русский флот, где получил звание </a:t>
            </a:r>
            <a:r>
              <a:rPr lang="ru-RU" sz="2400" b="1" dirty="0" smtClean="0"/>
              <a:t>мичмана</a:t>
            </a:r>
            <a:r>
              <a:rPr lang="ru-RU" sz="2400" dirty="0" smtClean="0"/>
              <a:t>. Был во многих плаваниях, принимал участие в Азовском походе Петра I. </a:t>
            </a:r>
          </a:p>
          <a:p>
            <a:pPr marL="342900" indent="-342900" algn="just">
              <a:spcBef>
                <a:spcPct val="50000"/>
              </a:spcBef>
            </a:pPr>
            <a:r>
              <a:rPr lang="ru-RU" sz="2400" dirty="0" smtClean="0"/>
              <a:t>В 1725–1730 годах возглавил Первую Камчатскую экспедицию.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0"/>
            <a:ext cx="5761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ОТБОРОЧНЫЙ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Рисунок 7" descr="Беринг Витус Йонассен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132856"/>
            <a:ext cx="1872208" cy="2559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956376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9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://ruscanvas.com/upload/iblock/3ae/BIG-KomandorVitusBering2009-160a200-Shankov%20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pic>
        <p:nvPicPr>
          <p:cNvPr id="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2440" y="0"/>
            <a:ext cx="61156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76200" contourW="12700">
            <a:bevelT w="273050" h="152400" prst="relaxedInset"/>
            <a:extrusionClr>
              <a:schemeClr val="accent6">
                <a:lumMod val="60000"/>
                <a:lumOff val="40000"/>
              </a:schemeClr>
            </a:extrusionClr>
            <a:contourClr>
              <a:srgbClr val="FFC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Сана\Desktop\Поле чудес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220" y="4509119"/>
            <a:ext cx="2348881" cy="2348881"/>
          </a:xfrm>
          <a:prstGeom prst="rect">
            <a:avLst/>
          </a:prstGeom>
          <a:noFill/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899592" y="1196752"/>
            <a:ext cx="6336704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Алексей Ильич </a:t>
            </a:r>
            <a:r>
              <a:rPr lang="ru-RU" sz="40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Чириков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5576" y="2924944"/>
            <a:ext cx="5688632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В 12 лет его определили в Математико-навигационную школу, а через год — в Морскую академию, которую он окончил в 1721 году в звании </a:t>
            </a:r>
            <a:r>
              <a:rPr lang="ru-RU" sz="2400" b="1" dirty="0" err="1" smtClean="0"/>
              <a:t>унтер-лейтенанта</a:t>
            </a:r>
            <a:r>
              <a:rPr lang="ru-RU" sz="2400" dirty="0" smtClean="0"/>
              <a:t>. Был он направлен на Балтийский флот, а затем переведен в Морскую академию </a:t>
            </a:r>
            <a:r>
              <a:rPr lang="ru-RU" sz="2400" b="1" dirty="0" smtClean="0"/>
              <a:t>преподавателем навигации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Если в Первую Камчатскую экспедицию он отправился в звании </a:t>
            </a:r>
            <a:r>
              <a:rPr lang="ru-RU" sz="2400" b="1" dirty="0" smtClean="0"/>
              <a:t>лейтенанта</a:t>
            </a:r>
            <a:r>
              <a:rPr lang="ru-RU" sz="2400" dirty="0" smtClean="0"/>
              <a:t>, то во Вторую — уже </a:t>
            </a:r>
            <a:r>
              <a:rPr lang="ru-RU" sz="2400" b="1" dirty="0" smtClean="0"/>
              <a:t>капитаном I ранга</a:t>
            </a:r>
            <a:r>
              <a:rPr lang="ru-RU" sz="2400" dirty="0" smtClean="0"/>
              <a:t>.</a:t>
            </a:r>
          </a:p>
          <a:p>
            <a:pPr marL="342900" indent="-342900">
              <a:spcBef>
                <a:spcPct val="50000"/>
              </a:spcBef>
            </a:pP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0"/>
            <a:ext cx="5761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ОТБОРОЧНЫЙ ТУР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Picture 2" descr="http://cumir.ru/photos/aHR0cDovL3d3dy5wZW9wbGVzLnJ1L3NjaWVuY2Uvc2VhZmFyZXJzL2FsZWtzZXlfY2hpcmlrb3YvY2hpcmlrb3ZfY2hpcmlrb3YyLmpwZw==/aleksej-chirik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420888"/>
            <a:ext cx="1717532" cy="2169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956376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7" name="Picture 5" descr="http://www.zenbiloglu.com/attachments/Image/Up-Arrow.jpg?template=generic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6252821"/>
            <a:ext cx="827584" cy="6051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://usa.arbooz.info/wp-content/uploads/sites/126/2015/09/53cf629f007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049627" cy="6858000"/>
          </a:xfrm>
          <a:prstGeom prst="rect">
            <a:avLst/>
          </a:prstGeom>
          <a:noFill/>
        </p:spPr>
      </p:pic>
      <p:pic>
        <p:nvPicPr>
          <p:cNvPr id="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174432"/>
            <a:ext cx="683568" cy="68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1676</Words>
  <Application>Microsoft Office PowerPoint</Application>
  <PresentationFormat>Экран (4:3)</PresentationFormat>
  <Paragraphs>228</Paragraphs>
  <Slides>40</Slides>
  <Notes>15</Notes>
  <HiddenSlides>5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Муниципальное  бюджетное  общеобразовательное учреждение «Средняя школа №11 имени В.Д. Бубенина» Петропавловск-Камчатского городского округа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Т. М. КРИВОНОГОВ, Люди и судьбы (М.К. Старицын) «УПРЯМЫЙ ХОХОЛ»  Вопросы истории рыбной промышленности Камчатки 2007, № 10  </vt:lpstr>
      <vt:lpstr>Слайд 24</vt:lpstr>
      <vt:lpstr>От строительства до спорта 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Источники информации</vt:lpstr>
      <vt:lpstr>Интернет-источники</vt:lpstr>
      <vt:lpstr>Интернет-источники</vt:lpstr>
      <vt:lpstr>Интернет-источники</vt:lpstr>
      <vt:lpstr>Интернет-источники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Сана</dc:creator>
  <cp:lastModifiedBy>Сана</cp:lastModifiedBy>
  <cp:revision>71</cp:revision>
  <dcterms:created xsi:type="dcterms:W3CDTF">2016-01-09T10:42:55Z</dcterms:created>
  <dcterms:modified xsi:type="dcterms:W3CDTF">2016-01-14T10:35:52Z</dcterms:modified>
</cp:coreProperties>
</file>