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handoutMasterIdLst>
    <p:handoutMasterId r:id="rId50"/>
  </p:handoutMasterIdLst>
  <p:sldIdLst>
    <p:sldId id="256" r:id="rId2"/>
    <p:sldId id="302" r:id="rId3"/>
    <p:sldId id="305" r:id="rId4"/>
    <p:sldId id="311" r:id="rId5"/>
    <p:sldId id="306" r:id="rId6"/>
    <p:sldId id="307" r:id="rId7"/>
    <p:sldId id="313" r:id="rId8"/>
    <p:sldId id="310" r:id="rId9"/>
    <p:sldId id="309" r:id="rId10"/>
    <p:sldId id="312" r:id="rId11"/>
    <p:sldId id="357" r:id="rId12"/>
    <p:sldId id="260" r:id="rId13"/>
    <p:sldId id="323" r:id="rId14"/>
    <p:sldId id="321" r:id="rId15"/>
    <p:sldId id="358" r:id="rId16"/>
    <p:sldId id="318" r:id="rId17"/>
    <p:sldId id="319" r:id="rId18"/>
    <p:sldId id="324" r:id="rId19"/>
    <p:sldId id="359" r:id="rId20"/>
    <p:sldId id="325" r:id="rId21"/>
    <p:sldId id="326" r:id="rId22"/>
    <p:sldId id="327" r:id="rId23"/>
    <p:sldId id="328" r:id="rId24"/>
    <p:sldId id="352" r:id="rId25"/>
    <p:sldId id="330" r:id="rId26"/>
    <p:sldId id="331" r:id="rId27"/>
    <p:sldId id="353" r:id="rId28"/>
    <p:sldId id="333" r:id="rId29"/>
    <p:sldId id="335" r:id="rId30"/>
    <p:sldId id="360" r:id="rId31"/>
    <p:sldId id="361" r:id="rId32"/>
    <p:sldId id="334" r:id="rId33"/>
    <p:sldId id="336" r:id="rId34"/>
    <p:sldId id="338" r:id="rId35"/>
    <p:sldId id="340" r:id="rId36"/>
    <p:sldId id="341" r:id="rId37"/>
    <p:sldId id="339" r:id="rId38"/>
    <p:sldId id="342" r:id="rId39"/>
    <p:sldId id="347" r:id="rId40"/>
    <p:sldId id="362" r:id="rId41"/>
    <p:sldId id="345" r:id="rId42"/>
    <p:sldId id="354" r:id="rId43"/>
    <p:sldId id="320" r:id="rId44"/>
    <p:sldId id="348" r:id="rId45"/>
    <p:sldId id="351" r:id="rId46"/>
    <p:sldId id="294" r:id="rId47"/>
    <p:sldId id="356" r:id="rId48"/>
    <p:sldId id="350" r:id="rId49"/>
  </p:sldIdLst>
  <p:sldSz cx="9144000" cy="6858000" type="screen4x3"/>
  <p:notesSz cx="9144000" cy="6858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A249"/>
    <a:srgbClr val="F46E1C"/>
    <a:srgbClr val="F3650D"/>
    <a:srgbClr val="D4570A"/>
    <a:srgbClr val="F57A2F"/>
    <a:srgbClr val="FF6600"/>
    <a:srgbClr val="DE6408"/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5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D4CCC-FB97-46D2-8E10-B83780C2BF16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7BEFB-765F-4350-83CF-BAA5B299D65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803855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E14B1BFC-983F-4E10-9658-9E36444EE895}" type="datetimeFigureOut">
              <a:rPr lang="ru-RU" smtClean="0"/>
              <a:pPr/>
              <a:t>29.01.2016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A18EC49-96C7-4F26-B7CD-27D4B4F6BBB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F3650D"/>
                </a:solidFill>
              </a:rPr>
              <a:t>Урок русского языка</a:t>
            </a:r>
            <a:br>
              <a:rPr lang="ru-RU" sz="4800" dirty="0" smtClean="0">
                <a:solidFill>
                  <a:srgbClr val="F3650D"/>
                </a:solidFill>
              </a:rPr>
            </a:br>
            <a:r>
              <a:rPr lang="ru-RU" sz="4800" dirty="0" smtClean="0">
                <a:solidFill>
                  <a:srgbClr val="F3650D"/>
                </a:solidFill>
              </a:rPr>
              <a:t>4 класс</a:t>
            </a:r>
            <a:endParaRPr lang="ru-RU" sz="4800" dirty="0">
              <a:solidFill>
                <a:srgbClr val="F3650D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86050" y="3714752"/>
            <a:ext cx="5857916" cy="1387042"/>
          </a:xfrm>
        </p:spPr>
        <p:txBody>
          <a:bodyPr>
            <a:noAutofit/>
          </a:bodyPr>
          <a:lstStyle/>
          <a:p>
            <a:pPr algn="l"/>
            <a:r>
              <a:rPr lang="ru-RU" dirty="0" smtClean="0"/>
              <a:t>Составитель: </a:t>
            </a:r>
          </a:p>
          <a:p>
            <a:pPr algn="l"/>
            <a:r>
              <a:rPr lang="ru-RU" dirty="0" smtClean="0"/>
              <a:t>Кайдалова Наталья Валерьевна,</a:t>
            </a:r>
          </a:p>
          <a:p>
            <a:pPr algn="l"/>
            <a:r>
              <a:rPr lang="ru-RU" dirty="0" smtClean="0"/>
              <a:t>учитель начальных классов</a:t>
            </a:r>
          </a:p>
          <a:p>
            <a:pPr algn="l"/>
            <a:r>
              <a:rPr lang="ru-RU" dirty="0" smtClean="0"/>
              <a:t>МБОУ «Промышленновская СОШ №56»</a:t>
            </a:r>
            <a:endParaRPr lang="ru-RU" dirty="0"/>
          </a:p>
        </p:txBody>
      </p:sp>
      <p:pic>
        <p:nvPicPr>
          <p:cNvPr id="4" name="Picture 5" descr="sova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714752"/>
            <a:ext cx="1143008" cy="1143008"/>
          </a:xfrm>
          <a:prstGeom prst="rect">
            <a:avLst/>
          </a:prstGeom>
          <a:noFill/>
          <a:ln w="28575"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42438" y="5792948"/>
            <a:ext cx="4059125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Г.Г. Нисский</a:t>
            </a:r>
          </a:p>
          <a:p>
            <a:pPr algn="ctr"/>
            <a:r>
              <a:rPr lang="ru-RU" sz="2000" b="1" dirty="0" smtClean="0"/>
              <a:t>«Февраль. Подмосковье»</a:t>
            </a:r>
            <a:endParaRPr lang="ru-RU" sz="2000" b="1" dirty="0"/>
          </a:p>
        </p:txBody>
      </p:sp>
      <p:pic>
        <p:nvPicPr>
          <p:cNvPr id="4" name="Рисунок 3" descr="Nisskiy_Fevral_Podmoskovi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480" y="428604"/>
            <a:ext cx="812904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357166"/>
            <a:ext cx="7858179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Словарная работа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2595088"/>
            <a:ext cx="1692000" cy="36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92D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3212976"/>
            <a:ext cx="1728000" cy="36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92D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1472" y="2348880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2800" i="1" dirty="0" smtClean="0"/>
              <a:t>Декабрь глаз снегами тешит, да ухо</a:t>
            </a:r>
            <a:r>
              <a:rPr lang="en-US" sz="2800" i="1" dirty="0" smtClean="0"/>
              <a:t> </a:t>
            </a:r>
            <a:r>
              <a:rPr lang="ru-RU" sz="2800" i="1" dirty="0" smtClean="0"/>
              <a:t>морозом рвёт. </a:t>
            </a:r>
            <a:endParaRPr lang="ru-RU" sz="2800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558546" y="3944178"/>
            <a:ext cx="1548000" cy="36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92D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23928" y="3944178"/>
            <a:ext cx="1404000" cy="36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92D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408400" y="3944178"/>
            <a:ext cx="1764000" cy="36000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92D050"/>
                </a:solidFill>
              </a:ln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472" y="3717032"/>
            <a:ext cx="82868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i="1" dirty="0" smtClean="0"/>
              <a:t>Январю большие морозы, ну а февралю – метели.</a:t>
            </a:r>
            <a:endParaRPr lang="ru-RU" sz="2800" dirty="0" smtClean="0"/>
          </a:p>
        </p:txBody>
      </p:sp>
    </p:spTree>
    <p:extLst>
      <p:ext uri="{BB962C8B-B14F-4D97-AF65-F5344CB8AC3E}">
        <p14:creationId xmlns:p14="http://schemas.microsoft.com/office/powerpoint/2010/main" xmlns="" val="225318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 animBg="1"/>
      <p:bldP spid="7" grpId="0" animBg="1"/>
      <p:bldP spid="14" grpId="0"/>
      <p:bldP spid="8" grpId="0" animBg="1"/>
      <p:bldP spid="9" grpId="0" animBg="1"/>
      <p:bldP spid="11" grpId="0" animBg="1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125" y="571480"/>
            <a:ext cx="4849750" cy="3600000"/>
          </a:xfrm>
          <a:prstGeom prst="rect">
            <a:avLst/>
          </a:prstGeom>
        </p:spPr>
      </p:pic>
      <p:pic>
        <p:nvPicPr>
          <p:cNvPr id="4" name="Picture 2" descr="D:\Студия\Другое\ПРЕЗЕНТАЦИИ 2\31\ima new\little-girl-at-school-de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0801" y="3071810"/>
            <a:ext cx="3228257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Студия\Другое\ПРЕЗЕНТАЦИИ 2\31\ima new\school-boy-at-school-des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5429256" y="3071810"/>
            <a:ext cx="2997123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6282" y="1905648"/>
            <a:ext cx="33714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Сиди правильно!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 txBox="1">
            <a:spLocks/>
          </p:cNvSpPr>
          <p:nvPr/>
        </p:nvSpPr>
        <p:spPr>
          <a:xfrm>
            <a:off x="571472" y="357166"/>
            <a:ext cx="7858179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Проверьте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себя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57290" y="2136339"/>
            <a:ext cx="64294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5400" i="1" dirty="0" smtClean="0"/>
              <a:t>Д</a:t>
            </a:r>
            <a:r>
              <a:rPr lang="ru-RU" sz="5400" i="1" u="sng" dirty="0" smtClean="0"/>
              <a:t>е</a:t>
            </a:r>
            <a:r>
              <a:rPr lang="ru-RU" sz="5400" i="1" dirty="0" smtClean="0"/>
              <a:t>кабрь, </a:t>
            </a:r>
            <a:r>
              <a:rPr lang="ru-RU" sz="5400" i="1" u="sng" dirty="0" smtClean="0"/>
              <a:t>я</a:t>
            </a:r>
            <a:r>
              <a:rPr lang="ru-RU" sz="5400" i="1" dirty="0" smtClean="0"/>
              <a:t>нварь, ф</a:t>
            </a:r>
            <a:r>
              <a:rPr lang="ru-RU" sz="5400" i="1" u="sng" dirty="0" smtClean="0"/>
              <a:t>е</a:t>
            </a:r>
            <a:r>
              <a:rPr lang="ru-RU" sz="5400" i="1" dirty="0" smtClean="0"/>
              <a:t>враль, м</a:t>
            </a:r>
            <a:r>
              <a:rPr lang="ru-RU" sz="5400" i="1" u="sng" dirty="0" smtClean="0"/>
              <a:t>о</a:t>
            </a:r>
            <a:r>
              <a:rPr lang="ru-RU" sz="5400" i="1" dirty="0" smtClean="0"/>
              <a:t>роз.</a:t>
            </a:r>
            <a:endParaRPr lang="ru-RU" sz="5400" dirty="0" smtClean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5400000">
            <a:off x="6500826" y="3643314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rot="5400000">
            <a:off x="3428992" y="3643314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rot="5400000">
            <a:off x="2928926" y="2357430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5400000">
            <a:off x="6357950" y="2357430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8916" y="642918"/>
            <a:ext cx="8246168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dirty="0" smtClean="0"/>
              <a:t>П_ _</a:t>
            </a:r>
            <a:r>
              <a:rPr lang="ru-RU" sz="4400" dirty="0" err="1" smtClean="0"/>
              <a:t>грал</a:t>
            </a:r>
            <a:r>
              <a:rPr lang="ru-RU" sz="4400" dirty="0" smtClean="0"/>
              <a:t> бы на баян_ , да </a:t>
            </a:r>
          </a:p>
          <a:p>
            <a:pPr>
              <a:lnSpc>
                <a:spcPct val="150000"/>
              </a:lnSpc>
            </a:pPr>
            <a:r>
              <a:rPr lang="ru-RU" sz="4400" dirty="0"/>
              <a:t>_</a:t>
            </a:r>
            <a:r>
              <a:rPr lang="ru-RU" sz="4400" dirty="0" err="1" smtClean="0"/>
              <a:t>бморозил</a:t>
            </a:r>
            <a:r>
              <a:rPr lang="ru-RU" sz="4400" dirty="0" smtClean="0"/>
              <a:t> пальцы в </a:t>
            </a:r>
            <a:r>
              <a:rPr lang="ru-RU" sz="4400" dirty="0" err="1" smtClean="0"/>
              <a:t>бан</a:t>
            </a:r>
            <a:r>
              <a:rPr lang="ru-RU" sz="4400" dirty="0"/>
              <a:t>_</a:t>
            </a:r>
            <a:r>
              <a:rPr lang="ru-RU" sz="4400" dirty="0" smtClean="0"/>
              <a:t> .</a:t>
            </a:r>
            <a:endParaRPr lang="ru-RU" sz="4400" dirty="0"/>
          </a:p>
        </p:txBody>
      </p:sp>
      <p:pic>
        <p:nvPicPr>
          <p:cNvPr id="3" name="Рисунок 2" descr="mann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3429000"/>
            <a:ext cx="3240000" cy="27678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94234" y="642918"/>
            <a:ext cx="815553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4400" dirty="0" smtClean="0"/>
              <a:t>П</a:t>
            </a:r>
            <a:r>
              <a:rPr lang="ru-RU" sz="4400" u="sng" dirty="0" smtClean="0"/>
              <a:t>ои</a:t>
            </a:r>
            <a:r>
              <a:rPr lang="ru-RU" sz="4400" dirty="0" smtClean="0"/>
              <a:t>грал бы на баян_ , да </a:t>
            </a:r>
          </a:p>
          <a:p>
            <a:pPr>
              <a:lnSpc>
                <a:spcPct val="150000"/>
              </a:lnSpc>
            </a:pPr>
            <a:r>
              <a:rPr lang="ru-RU" sz="4400" u="sng" dirty="0" smtClean="0"/>
              <a:t>о</a:t>
            </a:r>
            <a:r>
              <a:rPr lang="ru-RU" sz="4400" dirty="0" smtClean="0"/>
              <a:t>бморозил пальцы в </a:t>
            </a:r>
            <a:r>
              <a:rPr lang="ru-RU" sz="4400" dirty="0" err="1" smtClean="0"/>
              <a:t>бан</a:t>
            </a:r>
            <a:r>
              <a:rPr lang="ru-RU" sz="4400" dirty="0"/>
              <a:t>_</a:t>
            </a:r>
            <a:r>
              <a:rPr lang="ru-RU" sz="4400" dirty="0" smtClean="0"/>
              <a:t> .</a:t>
            </a:r>
            <a:endParaRPr lang="ru-RU" sz="4400" dirty="0"/>
          </a:p>
        </p:txBody>
      </p:sp>
      <p:pic>
        <p:nvPicPr>
          <p:cNvPr id="3" name="Рисунок 2" descr="mann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3429000"/>
            <a:ext cx="3240000" cy="276781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 flipH="1">
            <a:off x="2483768" y="786934"/>
            <a:ext cx="144016" cy="265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Соединительная линия уступом 8"/>
          <p:cNvCxnSpPr/>
          <p:nvPr/>
        </p:nvCxnSpPr>
        <p:spPr>
          <a:xfrm>
            <a:off x="494234" y="908744"/>
            <a:ext cx="828000" cy="216000"/>
          </a:xfrm>
          <a:prstGeom prst="bentConnector3">
            <a:avLst>
              <a:gd name="adj1" fmla="val 99634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Дуга 13"/>
          <p:cNvSpPr/>
          <p:nvPr/>
        </p:nvSpPr>
        <p:spPr>
          <a:xfrm>
            <a:off x="1322234" y="728784"/>
            <a:ext cx="972000" cy="756000"/>
          </a:xfrm>
          <a:prstGeom prst="arc">
            <a:avLst>
              <a:gd name="adj1" fmla="val 10578726"/>
              <a:gd name="adj2" fmla="val 0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2511478" y="1795046"/>
            <a:ext cx="144016" cy="265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Соединительная линия уступом 15"/>
          <p:cNvCxnSpPr/>
          <p:nvPr/>
        </p:nvCxnSpPr>
        <p:spPr>
          <a:xfrm>
            <a:off x="521939" y="1878589"/>
            <a:ext cx="720000" cy="216000"/>
          </a:xfrm>
          <a:prstGeom prst="bentConnector3">
            <a:avLst>
              <a:gd name="adj1" fmla="val 99634"/>
            </a:avLst>
          </a:prstGeom>
          <a:ln w="190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6394401" y="1083179"/>
            <a:ext cx="468000" cy="46800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7748551" y="2096904"/>
            <a:ext cx="468000" cy="468000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 flipH="1">
            <a:off x="5940152" y="775843"/>
            <a:ext cx="144016" cy="265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7236296" y="1762331"/>
            <a:ext cx="144016" cy="26580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61278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128" y="1571612"/>
            <a:ext cx="3294492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на баян</a:t>
            </a:r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63128" y="3352836"/>
            <a:ext cx="2337499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в </a:t>
            </a:r>
            <a:r>
              <a:rPr lang="ru-RU" sz="6000" dirty="0" err="1" smtClean="0"/>
              <a:t>бан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0562" y="2071678"/>
            <a:ext cx="7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?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1868" y="3857628"/>
            <a:ext cx="7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?</a:t>
            </a:r>
            <a:endParaRPr lang="ru-RU" sz="6000" dirty="0"/>
          </a:p>
        </p:txBody>
      </p:sp>
      <p:pic>
        <p:nvPicPr>
          <p:cNvPr id="9" name="Рисунок 8" descr="mann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3429000"/>
            <a:ext cx="3240000" cy="27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89728" y="357166"/>
            <a:ext cx="2553908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е / и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2499504" y="1856570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000232" y="3714752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7" presetClass="emph" presetSubtype="0" repeatCount="300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9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0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7" grpId="0" animBg="1"/>
      <p:bldP spid="8" grpId="0" animBg="1"/>
      <p:bldP spid="10" grpId="0"/>
      <p:bldP spid="10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1471" y="-71461"/>
            <a:ext cx="9408470" cy="6984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39487" y="1095127"/>
            <a:ext cx="2204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урока</a:t>
            </a:r>
            <a:endParaRPr lang="ru-RU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89078" y="1733907"/>
            <a:ext cx="6365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Правописание безударных падежных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окончаний имён существительных.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6218" y="3327375"/>
            <a:ext cx="2214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u="sng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урока</a:t>
            </a:r>
            <a:endParaRPr lang="ru-RU" sz="2400" b="1" i="1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1294" y="3956863"/>
            <a:ext cx="65614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Вывести общее правило правописания 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безударных падежных окончаний имён</a:t>
            </a:r>
          </a:p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существительных. 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044993297"/>
              </p:ext>
            </p:extLst>
          </p:nvPr>
        </p:nvGraphicFramePr>
        <p:xfrm>
          <a:off x="482648" y="1412776"/>
          <a:ext cx="8222550" cy="493958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89697"/>
                <a:gridCol w="1054813"/>
                <a:gridCol w="738573"/>
                <a:gridCol w="792088"/>
                <a:gridCol w="792088"/>
                <a:gridCol w="792088"/>
                <a:gridCol w="792088"/>
                <a:gridCol w="1026605"/>
                <a:gridCol w="822255"/>
                <a:gridCol w="822255"/>
              </a:tblGrid>
              <a:tr h="705655"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1-е </a:t>
                      </a:r>
                      <a:r>
                        <a:rPr lang="ru-RU" sz="1400" b="1" dirty="0" err="1" smtClean="0"/>
                        <a:t>скл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2-е </a:t>
                      </a:r>
                      <a:r>
                        <a:rPr lang="ru-RU" sz="1400" b="1" dirty="0" err="1" smtClean="0"/>
                        <a:t>скл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3-е </a:t>
                      </a:r>
                      <a:r>
                        <a:rPr lang="ru-RU" sz="1400" b="1" dirty="0" err="1" smtClean="0"/>
                        <a:t>скл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И.п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поговорка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луна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земля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поле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конь</a:t>
                      </a:r>
                      <a:r>
                        <a:rPr lang="ru-RU" sz="1200" baseline="0" dirty="0" smtClean="0"/>
                        <a:t>  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окно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радость 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печь</a:t>
                      </a:r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200" dirty="0" smtClean="0"/>
                        <a:t>степь</a:t>
                      </a:r>
                      <a:endParaRPr lang="ru-RU" sz="1200" dirty="0"/>
                    </a:p>
                  </a:txBody>
                  <a:tcPr anchor="ctr"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Р.п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Д.п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В.п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/>
                        <a:t>Т.п.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  <a:tr h="70565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err="1" smtClean="0"/>
                        <a:t>П.п</a:t>
                      </a:r>
                      <a:r>
                        <a:rPr lang="ru-RU" sz="1400" b="1" dirty="0" smtClean="0"/>
                        <a:t>.</a:t>
                      </a:r>
                      <a:endParaRPr lang="ru-RU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83486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1907720" y="2384904"/>
            <a:ext cx="144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926499" y="2396026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4148266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8424448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7557619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5726976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397743" y="239875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6765539" y="2401599"/>
            <a:ext cx="180000" cy="18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поговорка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луна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земля</a:t>
                      </a:r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поговорку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поговоркой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поговорке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1-го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19868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19868" y="256949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19868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19868" y="4140570"/>
            <a:ext cx="252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318182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05620" y="57842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 rot="5400000">
            <a:off x="2857488" y="16076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821488" y="246486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821488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821488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892926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3178678" y="567957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4605752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7034644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3" name="Прямая соединительная линия 72"/>
          <p:cNvCxnSpPr/>
          <p:nvPr/>
        </p:nvCxnSpPr>
        <p:spPr>
          <a:xfrm rot="5400000">
            <a:off x="4750314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/>
          <p:cNvCxnSpPr/>
          <p:nvPr/>
        </p:nvCxnSpPr>
        <p:spPr>
          <a:xfrm rot="5400000">
            <a:off x="7107768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9702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59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ttp://сезоны-года.рф/sites/default/files/images/shkolnikam/Shishkin_Zima_v_lesu_ine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2150" y="477000"/>
            <a:ext cx="4487040" cy="5904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286380" y="3075057"/>
            <a:ext cx="351570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И.И. Шишкин</a:t>
            </a:r>
          </a:p>
          <a:p>
            <a:r>
              <a:rPr lang="ru-RU" sz="2000" b="1" dirty="0" smtClean="0"/>
              <a:t>«Зима в лесу (Иней)»</a:t>
            </a:r>
            <a:endParaRPr lang="ru-RU" sz="2000" b="1" dirty="0"/>
          </a:p>
        </p:txBody>
      </p:sp>
    </p:spTree>
  </p:cSld>
  <p:clrMapOvr>
    <a:masterClrMapping/>
  </p:clrMapOvr>
  <p:transition spd="slow" advClick="0" advTm="3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поговорка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поговорку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поговоркой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поговорке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1-го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319868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3319868" y="256949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3319868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3319868" y="4140570"/>
            <a:ext cx="252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318182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605620" y="57842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02962" y="1571612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луна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81741" y="1571612"/>
            <a:ext cx="1119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земля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748628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215206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072505" y="2395831"/>
            <a:ext cx="9989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луны</a:t>
            </a:r>
            <a:endParaRPr lang="ru-RU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68917" y="2395831"/>
            <a:ext cx="1132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земли</a:t>
            </a:r>
            <a:endParaRPr lang="ru-R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103763" y="3214686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луне</a:t>
            </a:r>
            <a:endParaRPr lang="ru-RU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383344" y="3214686"/>
            <a:ext cx="11176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земле</a:t>
            </a:r>
            <a:endParaRPr lang="ru-RU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3763" y="4000504"/>
            <a:ext cx="9364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луну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6379441" y="4000504"/>
            <a:ext cx="11929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землю</a:t>
            </a:r>
            <a:endParaRPr lang="ru-RU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002774" y="4824723"/>
            <a:ext cx="1138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луной</a:t>
            </a:r>
            <a:endParaRPr lang="ru-RU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6400488" y="4824723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землёй</a:t>
            </a:r>
            <a:endParaRPr lang="ru-RU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955485" y="5643578"/>
            <a:ext cx="1233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 луне</a:t>
            </a:r>
            <a:endParaRPr lang="ru-RU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389476" y="5643578"/>
            <a:ext cx="14686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 земле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714876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177520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748628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215206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4748628" y="4140570"/>
            <a:ext cx="252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215206" y="4140570"/>
            <a:ext cx="252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643438" y="492919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7215206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891504" y="57842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500958" y="578645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>
            <a:off x="2857488" y="16076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821488" y="246486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821488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821488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892926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3178678" y="567957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единительная линия 60"/>
          <p:cNvCxnSpPr/>
          <p:nvPr/>
        </p:nvCxnSpPr>
        <p:spPr>
          <a:xfrm rot="5400000">
            <a:off x="4821752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4821752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5400000">
            <a:off x="4821752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5400000">
            <a:off x="4821752" y="396506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5400000">
            <a:off x="4821752" y="475088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4964628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7322082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7250644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7322082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>
            <a:off x="6679140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7607834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neg165.png"/>
          <p:cNvPicPr>
            <a:picLocks noChangeAspect="1"/>
          </p:cNvPicPr>
          <p:nvPr/>
        </p:nvPicPr>
        <p:blipFill>
          <a:blip r:embed="rId2" cstate="print"/>
          <a:srcRect t="53125"/>
          <a:stretch>
            <a:fillRect/>
          </a:stretch>
        </p:blipFill>
        <p:spPr>
          <a:xfrm>
            <a:off x="-2" y="-1"/>
            <a:ext cx="4672416" cy="20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135758"/>
            <a:ext cx="452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Ударные и безударные окончания имён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существительных </a:t>
            </a:r>
            <a:r>
              <a:rPr lang="ru-RU" sz="1600" dirty="0">
                <a:solidFill>
                  <a:srgbClr val="002060"/>
                </a:solidFill>
              </a:rPr>
              <a:t>1-го склонения в одном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том же падеже пишутся одинаково.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645024"/>
            <a:ext cx="447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По ударным падежным окончаниям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можно </a:t>
            </a:r>
            <a:r>
              <a:rPr lang="ru-RU" sz="1600" dirty="0">
                <a:solidFill>
                  <a:srgbClr val="002060"/>
                </a:solidFill>
              </a:rPr>
              <a:t>проверять написание безударных </a:t>
            </a:r>
            <a:r>
              <a:rPr lang="ru-RU" sz="1600" dirty="0" smtClean="0">
                <a:solidFill>
                  <a:srgbClr val="002060"/>
                </a:solidFill>
              </a:rPr>
              <a:t>окончаний </a:t>
            </a:r>
            <a:r>
              <a:rPr lang="ru-RU" sz="1600" dirty="0">
                <a:solidFill>
                  <a:srgbClr val="002060"/>
                </a:solidFill>
              </a:rPr>
              <a:t>имён существительных 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en-US" sz="1600" dirty="0" smtClean="0">
                <a:solidFill>
                  <a:srgbClr val="002060"/>
                </a:solidFill>
              </a:rPr>
              <a:t>1</a:t>
            </a:r>
            <a:r>
              <a:rPr lang="ru-RU" sz="1600" dirty="0" smtClean="0">
                <a:solidFill>
                  <a:srgbClr val="002060"/>
                </a:solidFill>
              </a:rPr>
              <a:t>-го </a:t>
            </a:r>
            <a:r>
              <a:rPr lang="ru-RU" sz="1600" dirty="0">
                <a:solidFill>
                  <a:srgbClr val="002060"/>
                </a:solidFill>
              </a:rPr>
              <a:t>склонения.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8040" y="1808820"/>
            <a:ext cx="3830424" cy="32403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b="1" dirty="0" err="1" smtClean="0"/>
              <a:t>И.п</a:t>
            </a:r>
            <a:r>
              <a:rPr lang="ru-RU" sz="2000" b="1" dirty="0" smtClean="0"/>
              <a:t>. </a:t>
            </a:r>
            <a:r>
              <a:rPr lang="ru-RU" sz="2000" dirty="0" smtClean="0"/>
              <a:t>земля, поговорка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/>
              <a:t>П.п</a:t>
            </a:r>
            <a:r>
              <a:rPr lang="ru-RU" sz="2000" b="1" dirty="0" smtClean="0"/>
              <a:t>. </a:t>
            </a:r>
            <a:r>
              <a:rPr lang="ru-RU" sz="2000" dirty="0" smtClean="0"/>
              <a:t>о земл</a:t>
            </a:r>
            <a:r>
              <a:rPr lang="ru-RU" sz="2000" b="1" u="dbl" dirty="0" smtClean="0"/>
              <a:t>е</a:t>
            </a:r>
            <a:r>
              <a:rPr lang="ru-RU" sz="2000" dirty="0" smtClean="0"/>
              <a:t>, о поговорк</a:t>
            </a:r>
            <a:r>
              <a:rPr lang="ru-RU" sz="2000" b="1" u="sng" dirty="0" smtClean="0"/>
              <a:t>е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Рисунок 5" descr="sneg165.png"/>
          <p:cNvPicPr>
            <a:picLocks noChangeAspect="1"/>
          </p:cNvPicPr>
          <p:nvPr/>
        </p:nvPicPr>
        <p:blipFill>
          <a:blip r:embed="rId3" cstate="print"/>
          <a:srcRect b="47896"/>
          <a:stretch>
            <a:fillRect/>
          </a:stretch>
        </p:blipFill>
        <p:spPr>
          <a:xfrm>
            <a:off x="4795537" y="4698000"/>
            <a:ext cx="4348463" cy="216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конь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окно</a:t>
                      </a:r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поля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полю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полем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2-го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62612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428860" y="256949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62612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60926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48364" y="57842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 rot="5400000">
            <a:off x="2178546" y="160648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178546" y="246486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178546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178546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178546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2464298" y="567957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4786314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6858016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rot="5400000">
            <a:off x="6964330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2462612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2" grpId="0" animBg="1"/>
      <p:bldP spid="23" grpId="0" animBg="1"/>
      <p:bldP spid="59" grpId="0" animBg="1"/>
      <p:bldP spid="67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поля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полю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полем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поле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2-го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462612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462612" y="256949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62612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2460926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748364" y="578645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02962" y="1571612"/>
            <a:ext cx="926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конь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81741" y="1571612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окно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962942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034644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072505" y="2395831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коня</a:t>
            </a:r>
            <a:endParaRPr lang="ru-RU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68917" y="2395831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окна</a:t>
            </a:r>
            <a:endParaRPr lang="ru-R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103763" y="3214686"/>
            <a:ext cx="1008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коню</a:t>
            </a:r>
            <a:endParaRPr lang="ru-RU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383344" y="3214686"/>
            <a:ext cx="9332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окну</a:t>
            </a:r>
            <a:endParaRPr lang="ru-RU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3763" y="4000504"/>
            <a:ext cx="934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коня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6379441" y="4000504"/>
            <a:ext cx="938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окно</a:t>
            </a:r>
            <a:endParaRPr lang="ru-RU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002774" y="4824723"/>
            <a:ext cx="1148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конём</a:t>
            </a:r>
            <a:endParaRPr lang="ru-RU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6400488" y="4824723"/>
            <a:ext cx="115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окном</a:t>
            </a:r>
            <a:endParaRPr lang="ru-RU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3955485" y="5643578"/>
            <a:ext cx="12298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 коне</a:t>
            </a:r>
            <a:endParaRPr lang="ru-RU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389476" y="5643578"/>
            <a:ext cx="1473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об окне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714876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034644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748628" y="3355314"/>
            <a:ext cx="288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034644" y="3355314"/>
            <a:ext cx="252000" cy="324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643438" y="492919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7072330" y="4926388"/>
            <a:ext cx="468000" cy="360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891504" y="57842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500958" y="578645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>
            <a:off x="2178546" y="16076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178546" y="246486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178546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178546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178546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2463736" y="567957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4821752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5400000">
            <a:off x="4821752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4" name="Прямая соединительная линия 63"/>
          <p:cNvCxnSpPr/>
          <p:nvPr/>
        </p:nvCxnSpPr>
        <p:spPr>
          <a:xfrm rot="5400000">
            <a:off x="4821752" y="396506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4964628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7178644" y="153617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7179206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7107768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>
            <a:off x="7107206" y="396506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7607834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2462612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4748628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7034644" y="4141132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4" name="Прямая соединительная линия 73"/>
          <p:cNvCxnSpPr/>
          <p:nvPr/>
        </p:nvCxnSpPr>
        <p:spPr>
          <a:xfrm rot="5400000">
            <a:off x="7178644" y="475088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neg165.png"/>
          <p:cNvPicPr>
            <a:picLocks noChangeAspect="1"/>
          </p:cNvPicPr>
          <p:nvPr/>
        </p:nvPicPr>
        <p:blipFill>
          <a:blip r:embed="rId2" cstate="print"/>
          <a:srcRect t="53125"/>
          <a:stretch>
            <a:fillRect/>
          </a:stretch>
        </p:blipFill>
        <p:spPr>
          <a:xfrm>
            <a:off x="-2" y="-1"/>
            <a:ext cx="4672416" cy="20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135758"/>
            <a:ext cx="452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Ударные и безударные окончания имён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существительных 2-го </a:t>
            </a:r>
            <a:r>
              <a:rPr lang="ru-RU" sz="1600" dirty="0">
                <a:solidFill>
                  <a:srgbClr val="002060"/>
                </a:solidFill>
              </a:rPr>
              <a:t>склонения в одном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том же падеже пишутся одинаково.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645024"/>
            <a:ext cx="447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По ударным падежным окончаниям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можно </a:t>
            </a:r>
            <a:r>
              <a:rPr lang="ru-RU" sz="1600" dirty="0">
                <a:solidFill>
                  <a:srgbClr val="002060"/>
                </a:solidFill>
              </a:rPr>
              <a:t>проверять написание безударных </a:t>
            </a:r>
            <a:r>
              <a:rPr lang="ru-RU" sz="1600" dirty="0" smtClean="0">
                <a:solidFill>
                  <a:srgbClr val="002060"/>
                </a:solidFill>
              </a:rPr>
              <a:t>окончаний </a:t>
            </a:r>
            <a:r>
              <a:rPr lang="ru-RU" sz="1600" dirty="0">
                <a:solidFill>
                  <a:srgbClr val="002060"/>
                </a:solidFill>
              </a:rPr>
              <a:t>имён существительных 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>
                <a:solidFill>
                  <a:srgbClr val="002060"/>
                </a:solidFill>
              </a:rPr>
              <a:t>2</a:t>
            </a:r>
            <a:r>
              <a:rPr lang="ru-RU" sz="1600" dirty="0" smtClean="0">
                <a:solidFill>
                  <a:srgbClr val="002060"/>
                </a:solidFill>
              </a:rPr>
              <a:t>-го </a:t>
            </a:r>
            <a:r>
              <a:rPr lang="ru-RU" sz="1600" dirty="0">
                <a:solidFill>
                  <a:srgbClr val="002060"/>
                </a:solidFill>
              </a:rPr>
              <a:t>склонения.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8040" y="1808820"/>
            <a:ext cx="3830424" cy="32403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b="1" dirty="0" err="1" smtClean="0"/>
              <a:t>И.п</a:t>
            </a:r>
            <a:r>
              <a:rPr lang="ru-RU" sz="2000" b="1" dirty="0" smtClean="0"/>
              <a:t>. </a:t>
            </a:r>
            <a:r>
              <a:rPr lang="ru-RU" sz="2000" dirty="0" smtClean="0"/>
              <a:t>окно, поле</a:t>
            </a:r>
          </a:p>
          <a:p>
            <a:pPr>
              <a:lnSpc>
                <a:spcPct val="150000"/>
              </a:lnSpc>
            </a:pPr>
            <a:r>
              <a:rPr lang="ru-RU" sz="2000" b="1" dirty="0" err="1" smtClean="0"/>
              <a:t>П.п</a:t>
            </a:r>
            <a:r>
              <a:rPr lang="ru-RU" sz="2000" b="1" dirty="0" smtClean="0"/>
              <a:t>. </a:t>
            </a:r>
            <a:r>
              <a:rPr lang="ru-RU" sz="2000" dirty="0" smtClean="0"/>
              <a:t>об окн</a:t>
            </a:r>
            <a:r>
              <a:rPr lang="ru-RU" sz="2000" b="1" u="dbl" dirty="0" smtClean="0"/>
              <a:t>е</a:t>
            </a:r>
            <a:r>
              <a:rPr lang="ru-RU" sz="2000" dirty="0" smtClean="0"/>
              <a:t>, о пол</a:t>
            </a:r>
            <a:r>
              <a:rPr lang="ru-RU" sz="2000" b="1" u="sng" dirty="0" smtClean="0"/>
              <a:t>е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Рисунок 5" descr="sneg165.png"/>
          <p:cNvPicPr>
            <a:picLocks noChangeAspect="1"/>
          </p:cNvPicPr>
          <p:nvPr/>
        </p:nvPicPr>
        <p:blipFill>
          <a:blip r:embed="rId3" cstate="print"/>
          <a:srcRect b="47896"/>
          <a:stretch>
            <a:fillRect/>
          </a:stretch>
        </p:blipFill>
        <p:spPr>
          <a:xfrm>
            <a:off x="4795537" y="4698000"/>
            <a:ext cx="434846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7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печь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2400" b="0" dirty="0" smtClean="0"/>
                        <a:t>степь</a:t>
                      </a:r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радостью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3-го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5554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28926" y="256949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28926" y="3357562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3104992" y="4938076"/>
            <a:ext cx="288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14678" y="576645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cxnSp>
        <p:nvCxnSpPr>
          <p:cNvPr id="54" name="Прямая соединительная линия 53"/>
          <p:cNvCxnSpPr/>
          <p:nvPr/>
        </p:nvCxnSpPr>
        <p:spPr>
          <a:xfrm rot="5400000">
            <a:off x="2177984" y="16076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177984" y="239343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177984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177984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177984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2463736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4786314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7143768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3105554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2" grpId="0" animBg="1"/>
      <p:bldP spid="23" grpId="0" animBg="1"/>
      <p:bldP spid="59" grpId="0" animBg="1"/>
      <p:bldP spid="67" grpId="0" animBg="1"/>
      <p:bldP spid="2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750067" y="1428738"/>
          <a:ext cx="7643866" cy="48339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45040"/>
                <a:gridCol w="2149852"/>
                <a:gridCol w="2239430"/>
                <a:gridCol w="2209544"/>
              </a:tblGrid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ru-RU" sz="2400" b="0" dirty="0"/>
                    </a:p>
                  </a:txBody>
                  <a:tcPr anchor="ctr"/>
                </a:tc>
              </a:tr>
              <a:tr h="84534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Р.п.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Д.п.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В.п.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Т.п.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b="0" dirty="0" smtClean="0"/>
                        <a:t>радостью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  <a:tr h="797724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П.п.</a:t>
                      </a:r>
                      <a:endParaRPr lang="ru-RU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 радости</a:t>
                      </a:r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ru-RU" sz="2400" b="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7" name="Заголовок 1"/>
          <p:cNvSpPr txBox="1">
            <a:spLocks/>
          </p:cNvSpPr>
          <p:nvPr/>
        </p:nvSpPr>
        <p:spPr>
          <a:xfrm>
            <a:off x="714348" y="428604"/>
            <a:ext cx="7715304" cy="857256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Падежные окончания имён существительных 3-го склонения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05554" y="171448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2928926" y="25517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928926" y="335531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214678" y="576645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0_1485cd_6126eb5d_orig.png"/>
          <p:cNvPicPr>
            <a:picLocks noChangeAspect="1"/>
          </p:cNvPicPr>
          <p:nvPr/>
        </p:nvPicPr>
        <p:blipFill>
          <a:blip r:embed="rId2" cstate="print">
            <a:lum bright="-10000"/>
          </a:blip>
          <a:stretch>
            <a:fillRect/>
          </a:stretch>
        </p:blipFill>
        <p:spPr>
          <a:xfrm>
            <a:off x="8143900" y="5886586"/>
            <a:ext cx="876481" cy="900000"/>
          </a:xfrm>
          <a:prstGeom prst="rect">
            <a:avLst/>
          </a:prstGeom>
        </p:spPr>
      </p:pic>
      <p:pic>
        <p:nvPicPr>
          <p:cNvPr id="25" name="Рисунок 24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7618009" y="6286520"/>
            <a:ext cx="525891" cy="540000"/>
          </a:xfrm>
          <a:prstGeom prst="rect">
            <a:avLst/>
          </a:prstGeom>
        </p:spPr>
      </p:pic>
      <p:pic>
        <p:nvPicPr>
          <p:cNvPr id="26" name="Рисунок 25" descr="0_1485cd_6126eb5d_orig.png"/>
          <p:cNvPicPr>
            <a:picLocks noChangeAspect="1"/>
          </p:cNvPicPr>
          <p:nvPr/>
        </p:nvPicPr>
        <p:blipFill>
          <a:blip r:embed="rId3" cstate="print">
            <a:lum bright="-10000"/>
          </a:blip>
          <a:stretch>
            <a:fillRect/>
          </a:stretch>
        </p:blipFill>
        <p:spPr>
          <a:xfrm>
            <a:off x="8546703" y="5429264"/>
            <a:ext cx="525891" cy="5400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102962" y="1571612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печь</a:t>
            </a:r>
            <a:endParaRPr lang="ru-RU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6381741" y="157161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степь</a:t>
            </a:r>
            <a:endParaRPr lang="ru-RU" sz="2400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4929190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320396" y="171224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TextBox 33"/>
          <p:cNvSpPr txBox="1"/>
          <p:nvPr/>
        </p:nvSpPr>
        <p:spPr>
          <a:xfrm>
            <a:off x="4072505" y="2395831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печи</a:t>
            </a:r>
            <a:endParaRPr lang="ru-RU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368917" y="2395831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степи</a:t>
            </a:r>
            <a:endParaRPr lang="ru-RU" sz="2400" dirty="0"/>
          </a:p>
        </p:txBody>
      </p:sp>
      <p:sp>
        <p:nvSpPr>
          <p:cNvPr id="36" name="TextBox 35"/>
          <p:cNvSpPr txBox="1"/>
          <p:nvPr/>
        </p:nvSpPr>
        <p:spPr>
          <a:xfrm>
            <a:off x="4103763" y="3214686"/>
            <a:ext cx="946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печи</a:t>
            </a:r>
            <a:endParaRPr lang="ru-RU" sz="2400" dirty="0"/>
          </a:p>
        </p:txBody>
      </p:sp>
      <p:sp>
        <p:nvSpPr>
          <p:cNvPr id="37" name="TextBox 36"/>
          <p:cNvSpPr txBox="1"/>
          <p:nvPr/>
        </p:nvSpPr>
        <p:spPr>
          <a:xfrm>
            <a:off x="6383344" y="3214686"/>
            <a:ext cx="10775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степи</a:t>
            </a:r>
            <a:endParaRPr lang="ru-RU" sz="2400" dirty="0"/>
          </a:p>
        </p:txBody>
      </p:sp>
      <p:sp>
        <p:nvSpPr>
          <p:cNvPr id="38" name="TextBox 37"/>
          <p:cNvSpPr txBox="1"/>
          <p:nvPr/>
        </p:nvSpPr>
        <p:spPr>
          <a:xfrm>
            <a:off x="4103763" y="4000504"/>
            <a:ext cx="9252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печь</a:t>
            </a:r>
            <a:endParaRPr lang="ru-RU" sz="2400" dirty="0"/>
          </a:p>
        </p:txBody>
      </p:sp>
      <p:sp>
        <p:nvSpPr>
          <p:cNvPr id="39" name="TextBox 38"/>
          <p:cNvSpPr txBox="1"/>
          <p:nvPr/>
        </p:nvSpPr>
        <p:spPr>
          <a:xfrm>
            <a:off x="6379441" y="4000504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степь</a:t>
            </a:r>
            <a:endParaRPr lang="ru-RU" sz="2400" dirty="0"/>
          </a:p>
        </p:txBody>
      </p:sp>
      <p:sp>
        <p:nvSpPr>
          <p:cNvPr id="40" name="TextBox 39"/>
          <p:cNvSpPr txBox="1"/>
          <p:nvPr/>
        </p:nvSpPr>
        <p:spPr>
          <a:xfrm>
            <a:off x="4103043" y="4824723"/>
            <a:ext cx="11833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печью</a:t>
            </a:r>
            <a:endParaRPr lang="ru-RU" sz="2400" dirty="0"/>
          </a:p>
        </p:txBody>
      </p:sp>
      <p:sp>
        <p:nvSpPr>
          <p:cNvPr id="41" name="TextBox 40"/>
          <p:cNvSpPr txBox="1"/>
          <p:nvPr/>
        </p:nvSpPr>
        <p:spPr>
          <a:xfrm>
            <a:off x="6400488" y="4824723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степью</a:t>
            </a:r>
            <a:endParaRPr lang="ru-RU" sz="2400" dirty="0"/>
          </a:p>
        </p:txBody>
      </p:sp>
      <p:sp>
        <p:nvSpPr>
          <p:cNvPr id="42" name="TextBox 41"/>
          <p:cNvSpPr txBox="1"/>
          <p:nvPr/>
        </p:nvSpPr>
        <p:spPr>
          <a:xfrm>
            <a:off x="4143372" y="5455523"/>
            <a:ext cx="12666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 печи</a:t>
            </a:r>
          </a:p>
          <a:p>
            <a:r>
              <a:rPr lang="ru-RU" sz="2400" dirty="0" smtClean="0"/>
              <a:t>в печи</a:t>
            </a:r>
            <a:endParaRPr lang="ru-RU" sz="2400" dirty="0"/>
          </a:p>
        </p:txBody>
      </p:sp>
      <p:sp>
        <p:nvSpPr>
          <p:cNvPr id="43" name="TextBox 42"/>
          <p:cNvSpPr txBox="1"/>
          <p:nvPr/>
        </p:nvSpPr>
        <p:spPr>
          <a:xfrm>
            <a:off x="6429388" y="5455523"/>
            <a:ext cx="13981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о степи</a:t>
            </a:r>
          </a:p>
          <a:p>
            <a:r>
              <a:rPr lang="ru-RU" sz="2400" dirty="0" smtClean="0"/>
              <a:t>в степи</a:t>
            </a:r>
            <a:endParaRPr lang="ru-RU" sz="24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4714876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7143768" y="2500306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Прямоугольник 45"/>
          <p:cNvSpPr/>
          <p:nvPr/>
        </p:nvSpPr>
        <p:spPr>
          <a:xfrm>
            <a:off x="4748628" y="333755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Прямоугольник 46"/>
          <p:cNvSpPr/>
          <p:nvPr/>
        </p:nvSpPr>
        <p:spPr>
          <a:xfrm>
            <a:off x="7152646" y="3337558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5077942" y="557113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Прямоугольник 52"/>
          <p:cNvSpPr/>
          <p:nvPr/>
        </p:nvSpPr>
        <p:spPr>
          <a:xfrm>
            <a:off x="7482788" y="557113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4" name="Прямая соединительная линия 53"/>
          <p:cNvCxnSpPr/>
          <p:nvPr/>
        </p:nvCxnSpPr>
        <p:spPr>
          <a:xfrm rot="5400000">
            <a:off x="2177984" y="16076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Прямая соединительная линия 54"/>
          <p:cNvCxnSpPr/>
          <p:nvPr/>
        </p:nvCxnSpPr>
        <p:spPr>
          <a:xfrm rot="5400000">
            <a:off x="2177984" y="239343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rot="5400000">
            <a:off x="2177984" y="325068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7" name="Прямая соединительная линия 56"/>
          <p:cNvCxnSpPr/>
          <p:nvPr/>
        </p:nvCxnSpPr>
        <p:spPr>
          <a:xfrm rot="5400000">
            <a:off x="2177984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8" name="Прямая соединительная линия 57"/>
          <p:cNvCxnSpPr/>
          <p:nvPr/>
        </p:nvCxnSpPr>
        <p:spPr>
          <a:xfrm rot="5400000">
            <a:off x="2178546" y="482232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0" name="Прямая соединительная линия 59"/>
          <p:cNvCxnSpPr/>
          <p:nvPr/>
        </p:nvCxnSpPr>
        <p:spPr>
          <a:xfrm rot="5400000">
            <a:off x="2463736" y="560814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rot="5400000">
            <a:off x="4821190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единительная линия 62"/>
          <p:cNvCxnSpPr/>
          <p:nvPr/>
        </p:nvCxnSpPr>
        <p:spPr>
          <a:xfrm rot="5400000">
            <a:off x="4821752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rot="5400000">
            <a:off x="4472464" y="482119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rot="5400000">
            <a:off x="4768070" y="5501190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rot="5400000">
            <a:off x="7250644" y="23219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rot="5400000">
            <a:off x="7322082" y="3179248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rot="5400000">
            <a:off x="6679140" y="4036504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2" name="Прямая соединительная линия 71"/>
          <p:cNvCxnSpPr/>
          <p:nvPr/>
        </p:nvCxnSpPr>
        <p:spPr>
          <a:xfrm rot="5400000">
            <a:off x="7179206" y="549231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9" name="Прямоугольник 58"/>
          <p:cNvSpPr/>
          <p:nvPr/>
        </p:nvSpPr>
        <p:spPr>
          <a:xfrm>
            <a:off x="3105554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Прямоугольник 66"/>
          <p:cNvSpPr/>
          <p:nvPr/>
        </p:nvSpPr>
        <p:spPr>
          <a:xfrm>
            <a:off x="3105554" y="4929198"/>
            <a:ext cx="288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Прямоугольник 72"/>
          <p:cNvSpPr/>
          <p:nvPr/>
        </p:nvSpPr>
        <p:spPr>
          <a:xfrm>
            <a:off x="4929190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5" name="Прямоугольник 74"/>
          <p:cNvSpPr/>
          <p:nvPr/>
        </p:nvSpPr>
        <p:spPr>
          <a:xfrm>
            <a:off x="4927356" y="4929198"/>
            <a:ext cx="288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7320396" y="414338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7" name="Прямоугольник 76"/>
          <p:cNvSpPr/>
          <p:nvPr/>
        </p:nvSpPr>
        <p:spPr>
          <a:xfrm>
            <a:off x="7338078" y="4929198"/>
            <a:ext cx="288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 rot="5400000">
            <a:off x="7536396" y="5893892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Прямоугольник 60"/>
          <p:cNvSpPr/>
          <p:nvPr/>
        </p:nvSpPr>
        <p:spPr>
          <a:xfrm>
            <a:off x="7493140" y="5945484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64" name="Прямая соединительная линия 63"/>
          <p:cNvCxnSpPr/>
          <p:nvPr/>
        </p:nvCxnSpPr>
        <p:spPr>
          <a:xfrm rot="5400000">
            <a:off x="6866406" y="484895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rot="5400000">
            <a:off x="5125260" y="5894306"/>
            <a:ext cx="144000" cy="72000"/>
          </a:xfrm>
          <a:prstGeom prst="line">
            <a:avLst/>
          </a:prstGeom>
          <a:ln w="1905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4" name="Прямоугольник 73"/>
          <p:cNvSpPr/>
          <p:nvPr/>
        </p:nvSpPr>
        <p:spPr>
          <a:xfrm>
            <a:off x="5080944" y="5929330"/>
            <a:ext cx="252000" cy="288000"/>
          </a:xfrm>
          <a:prstGeom prst="rect">
            <a:avLst/>
          </a:prstGeom>
          <a:noFill/>
          <a:ln w="190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neg165.png"/>
          <p:cNvPicPr>
            <a:picLocks noChangeAspect="1"/>
          </p:cNvPicPr>
          <p:nvPr/>
        </p:nvPicPr>
        <p:blipFill>
          <a:blip r:embed="rId2" cstate="print"/>
          <a:srcRect t="53125"/>
          <a:stretch>
            <a:fillRect/>
          </a:stretch>
        </p:blipFill>
        <p:spPr>
          <a:xfrm>
            <a:off x="-2" y="-1"/>
            <a:ext cx="4672416" cy="20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2135758"/>
            <a:ext cx="45225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Ударные и безударные окончания имён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существительных 3-го </a:t>
            </a:r>
            <a:r>
              <a:rPr lang="ru-RU" sz="1600" dirty="0">
                <a:solidFill>
                  <a:srgbClr val="002060"/>
                </a:solidFill>
              </a:rPr>
              <a:t>склонения в одном </a:t>
            </a:r>
            <a:r>
              <a:rPr lang="ru-RU" sz="1600" dirty="0" smtClean="0">
                <a:solidFill>
                  <a:srgbClr val="002060"/>
                </a:solidFill>
              </a:rPr>
              <a:t>и </a:t>
            </a:r>
            <a:r>
              <a:rPr lang="ru-RU" sz="1600" dirty="0">
                <a:solidFill>
                  <a:srgbClr val="002060"/>
                </a:solidFill>
              </a:rPr>
              <a:t>том же падеже пишутся одинаково.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3528" y="3645024"/>
            <a:ext cx="44720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sz="1600" dirty="0">
                <a:solidFill>
                  <a:srgbClr val="002060"/>
                </a:solidFill>
              </a:rPr>
              <a:t>По ударным падежным окончаниям </a:t>
            </a:r>
            <a:endParaRPr lang="en-US" sz="1600" dirty="0" smtClean="0">
              <a:solidFill>
                <a:srgbClr val="002060"/>
              </a:solidFill>
            </a:endParaRPr>
          </a:p>
          <a:p>
            <a:pPr lvl="0" algn="just"/>
            <a:r>
              <a:rPr lang="ru-RU" sz="1600" dirty="0" smtClean="0">
                <a:solidFill>
                  <a:srgbClr val="002060"/>
                </a:solidFill>
              </a:rPr>
              <a:t>можно </a:t>
            </a:r>
            <a:r>
              <a:rPr lang="ru-RU" sz="1600" dirty="0">
                <a:solidFill>
                  <a:srgbClr val="002060"/>
                </a:solidFill>
              </a:rPr>
              <a:t>проверять написание безударных </a:t>
            </a:r>
            <a:r>
              <a:rPr lang="ru-RU" sz="1600" dirty="0" smtClean="0">
                <a:solidFill>
                  <a:srgbClr val="002060"/>
                </a:solidFill>
              </a:rPr>
              <a:t>окончаний </a:t>
            </a:r>
            <a:r>
              <a:rPr lang="ru-RU" sz="1600" dirty="0">
                <a:solidFill>
                  <a:srgbClr val="002060"/>
                </a:solidFill>
              </a:rPr>
              <a:t>имён существительных </a:t>
            </a:r>
            <a:r>
              <a:rPr lang="en-US" sz="1600" dirty="0">
                <a:solidFill>
                  <a:srgbClr val="002060"/>
                </a:solidFill>
              </a:rPr>
              <a:t> </a:t>
            </a:r>
            <a:r>
              <a:rPr lang="ru-RU" sz="1600" dirty="0" smtClean="0">
                <a:solidFill>
                  <a:srgbClr val="002060"/>
                </a:solidFill>
              </a:rPr>
              <a:t>3-го </a:t>
            </a:r>
            <a:r>
              <a:rPr lang="ru-RU" sz="1600" dirty="0">
                <a:solidFill>
                  <a:srgbClr val="002060"/>
                </a:solidFill>
              </a:rPr>
              <a:t>склонения.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918040" y="1808820"/>
            <a:ext cx="3830424" cy="324036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ru-RU" sz="2000" b="1" dirty="0" smtClean="0"/>
              <a:t>И.п. </a:t>
            </a:r>
            <a:r>
              <a:rPr lang="ru-RU" sz="2000" dirty="0" smtClean="0"/>
              <a:t> печь, радость</a:t>
            </a:r>
          </a:p>
          <a:p>
            <a:pPr>
              <a:lnSpc>
                <a:spcPct val="150000"/>
              </a:lnSpc>
            </a:pPr>
            <a:r>
              <a:rPr lang="ru-RU" sz="2000" b="1" dirty="0" smtClean="0"/>
              <a:t>П.п. в</a:t>
            </a:r>
            <a:r>
              <a:rPr lang="ru-RU" sz="2000" dirty="0" smtClean="0"/>
              <a:t> печ</a:t>
            </a:r>
            <a:r>
              <a:rPr lang="ru-RU" sz="2000" b="1" u="dbl" dirty="0" smtClean="0"/>
              <a:t>и</a:t>
            </a:r>
            <a:r>
              <a:rPr lang="ru-RU" sz="2000" dirty="0" smtClean="0"/>
              <a:t>, в радост</a:t>
            </a:r>
            <a:r>
              <a:rPr lang="ru-RU" sz="2000" b="1" u="sng" dirty="0" smtClean="0"/>
              <a:t>и</a:t>
            </a:r>
            <a:r>
              <a:rPr lang="ru-RU" sz="2000" dirty="0" smtClean="0"/>
              <a:t> </a:t>
            </a:r>
            <a:endParaRPr lang="ru-RU" sz="2000" dirty="0"/>
          </a:p>
        </p:txBody>
      </p:sp>
      <p:pic>
        <p:nvPicPr>
          <p:cNvPr id="6" name="Рисунок 5" descr="sneg165.png"/>
          <p:cNvPicPr>
            <a:picLocks noChangeAspect="1"/>
          </p:cNvPicPr>
          <p:nvPr/>
        </p:nvPicPr>
        <p:blipFill>
          <a:blip r:embed="rId3" cstate="print"/>
          <a:srcRect b="47896"/>
          <a:stretch>
            <a:fillRect/>
          </a:stretch>
        </p:blipFill>
        <p:spPr>
          <a:xfrm>
            <a:off x="4795537" y="4698000"/>
            <a:ext cx="4348463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377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178827" y="357166"/>
            <a:ext cx="4786346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Запомните!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51097" y="-285389"/>
            <a:ext cx="6641807" cy="81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34525" y="2000240"/>
            <a:ext cx="56749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002060"/>
                </a:solidFill>
              </a:rPr>
              <a:t>Безударные гласные в окончаниях имён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существительных нужно проверять </a:t>
            </a:r>
          </a:p>
          <a:p>
            <a:r>
              <a:rPr lang="ru-RU" b="1" i="1" dirty="0" smtClean="0">
                <a:solidFill>
                  <a:srgbClr val="002060"/>
                </a:solidFill>
              </a:rPr>
              <a:t>ударными в том же склонении. 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29665" y="3421235"/>
            <a:ext cx="48846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Слова – помощники для проверки: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1750199" y="4300550"/>
          <a:ext cx="5643603" cy="914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1201"/>
                <a:gridCol w="1881201"/>
                <a:gridCol w="188120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1 </a:t>
                      </a:r>
                      <a:r>
                        <a:rPr lang="ru-RU" b="1" i="1" dirty="0" err="1" smtClean="0">
                          <a:solidFill>
                            <a:srgbClr val="FF0000"/>
                          </a:solidFill>
                        </a:rPr>
                        <a:t>скл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луна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земля</a:t>
                      </a:r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2 </a:t>
                      </a:r>
                      <a:r>
                        <a:rPr lang="ru-RU" b="1" i="1" dirty="0" err="1" smtClean="0">
                          <a:solidFill>
                            <a:srgbClr val="FF0000"/>
                          </a:solidFill>
                        </a:rPr>
                        <a:t>скл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.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конь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окно</a:t>
                      </a:r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3 </a:t>
                      </a:r>
                      <a:r>
                        <a:rPr lang="ru-RU" b="1" i="1" dirty="0" err="1" smtClean="0">
                          <a:solidFill>
                            <a:srgbClr val="FF0000"/>
                          </a:solidFill>
                        </a:rPr>
                        <a:t>скл</a:t>
                      </a:r>
                      <a:r>
                        <a:rPr lang="ru-RU" b="1" i="1" dirty="0" smtClean="0">
                          <a:solidFill>
                            <a:srgbClr val="FF0000"/>
                          </a:solidFill>
                        </a:rPr>
                        <a:t>. 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печь</a:t>
                      </a:r>
                    </a:p>
                    <a:p>
                      <a:pPr algn="ctr"/>
                      <a:r>
                        <a:rPr lang="ru-RU" b="1" i="1" dirty="0" smtClean="0">
                          <a:solidFill>
                            <a:srgbClr val="002060"/>
                          </a:solidFill>
                        </a:rPr>
                        <a:t>степь</a:t>
                      </a:r>
                      <a:endParaRPr lang="ru-RU" b="1" i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0232" y="357166"/>
            <a:ext cx="5143536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Запомните!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51097" y="-285389"/>
            <a:ext cx="6641807" cy="81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7121" y="1785926"/>
            <a:ext cx="3329758" cy="867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Падежные окончания 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имён существительных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00166" y="3143248"/>
          <a:ext cx="609600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7322"/>
                <a:gridCol w="1690678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2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И.п.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а  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   о е 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Р.п.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ы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а  я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Д.п.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у 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ю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В.п.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у 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ю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 о е а я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Т.п.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ой ей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ою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ею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ом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ем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ём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ю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375574" y="3607388"/>
            <a:ext cx="216000" cy="216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715140" y="3607802"/>
            <a:ext cx="216000" cy="216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643570" y="4714884"/>
            <a:ext cx="216000" cy="216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715140" y="4714884"/>
            <a:ext cx="216000" cy="21600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9" grpId="0" animBg="1"/>
      <p:bldP spid="10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Levitan_Zimoy_v_lesu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72" y="369000"/>
            <a:ext cx="4957200" cy="612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000760" y="3075057"/>
            <a:ext cx="2582758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И. Левитан</a:t>
            </a:r>
          </a:p>
          <a:p>
            <a:r>
              <a:rPr lang="ru-RU" sz="2000" b="1" dirty="0" smtClean="0"/>
              <a:t>«Зимой в лесу»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2000232" y="357166"/>
            <a:ext cx="5143536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Запомните!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51097" y="-285389"/>
            <a:ext cx="6641807" cy="8100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07121" y="1785926"/>
            <a:ext cx="3329758" cy="8672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Падежные окончания </a:t>
            </a:r>
          </a:p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имён существительных</a:t>
            </a:r>
            <a:endParaRPr lang="ru-RU" b="1" i="1" dirty="0">
              <a:solidFill>
                <a:srgbClr val="002060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50019178"/>
              </p:ext>
            </p:extLst>
          </p:nvPr>
        </p:nvGraphicFramePr>
        <p:xfrm>
          <a:off x="1524000" y="3097768"/>
          <a:ext cx="6096000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57322"/>
                <a:gridCol w="1690678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1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2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3 </a:t>
                      </a:r>
                      <a:r>
                        <a:rPr lang="ru-RU" dirty="0" err="1" smtClean="0">
                          <a:solidFill>
                            <a:srgbClr val="002060"/>
                          </a:solidFill>
                        </a:rPr>
                        <a:t>скл</a:t>
                      </a:r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.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Р.п.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r>
                        <a:rPr lang="ru-RU" b="1" baseline="0" dirty="0" smtClean="0">
                          <a:solidFill>
                            <a:srgbClr val="002060"/>
                          </a:solidFill>
                        </a:rPr>
                        <a:t>  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Д.п.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002060"/>
                          </a:solidFill>
                        </a:rPr>
                        <a:t>-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П.п.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Е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002060"/>
                          </a:solidFill>
                        </a:rPr>
                        <a:t>И</a:t>
                      </a:r>
                      <a:endParaRPr lang="ru-RU" b="1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50609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026000" y="-539863"/>
            <a:ext cx="7092000" cy="8649034"/>
          </a:xfrm>
          <a:prstGeom prst="rect">
            <a:avLst/>
          </a:prstGeom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395536" y="357166"/>
            <a:ext cx="8280920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noProof="0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Восстановите алгоритм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6" y="1902728"/>
            <a:ext cx="419059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ru-RU" b="1" i="1" dirty="0" smtClean="0">
                <a:solidFill>
                  <a:srgbClr val="002060"/>
                </a:solidFill>
              </a:rPr>
              <a:t>Ставлю существительное в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15616" y="3164503"/>
            <a:ext cx="189507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2. Подбираю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4426278"/>
            <a:ext cx="367761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3. Пишу такое окончание,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15616" y="5085184"/>
            <a:ext cx="5370381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4. Проверяю: обозначаю орфограмму.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1961" y="3167636"/>
            <a:ext cx="280626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слово - помощник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15616" y="2505595"/>
            <a:ext cx="201369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и определяю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5616" y="3767370"/>
            <a:ext cx="190789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и ставлю его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92080" y="1914099"/>
            <a:ext cx="57738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00836" y="4437112"/>
            <a:ext cx="57738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12802" y="3758597"/>
            <a:ext cx="275571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в ту же форму.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964681" y="2505595"/>
            <a:ext cx="19090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склонение.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25820" y="1902977"/>
            <a:ext cx="275571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начальную форму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80375" y="3753825"/>
            <a:ext cx="57738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08085" y="3165069"/>
            <a:ext cx="57738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67197" y="2505595"/>
            <a:ext cx="577386" cy="4517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…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42074" y="4431737"/>
            <a:ext cx="345831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002060"/>
                </a:solidFill>
              </a:rPr>
              <a:t>как в слове-помощнике.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8796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4" grpId="0"/>
      <p:bldP spid="15" grpId="0"/>
      <p:bldP spid="18" grpId="0"/>
      <p:bldP spid="19" grpId="0"/>
      <p:bldP spid="20" grpId="0"/>
      <p:bldP spid="21" grpId="0"/>
      <p:bldP spid="22" grpId="0"/>
      <p:bldP spid="23" grpId="0"/>
      <p:bldP spid="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357166"/>
            <a:ext cx="8143932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Расскажите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по схеме!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63865" y="-252878"/>
            <a:ext cx="6641807" cy="81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0047" y="1496785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Чтобы не допустить ошибку в правописании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окончания имени существительного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955" y="2071678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46E1C"/>
                </a:solidFill>
              </a:rPr>
              <a:t>Поставлю ударение в слове</a:t>
            </a:r>
            <a:endParaRPr lang="ru-RU" b="1" i="1" dirty="0">
              <a:solidFill>
                <a:srgbClr val="F46E1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7841" y="2714620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46E1C"/>
                </a:solidFill>
              </a:rPr>
              <a:t>Окончание ударное?</a:t>
            </a:r>
            <a:endParaRPr lang="ru-RU" b="1" i="1" dirty="0">
              <a:solidFill>
                <a:srgbClr val="F46E1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4810" y="4357694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Написание соответствует произношению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5286388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Пишу окончание, какое и в слове-помощнике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4393413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Подбираю слово-помощник и ставлю его в том же падеже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3500438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Ставлю в начальную форму и определяю склонение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4392000" y="2609430"/>
            <a:ext cx="360000" cy="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964647" y="3107531"/>
            <a:ext cx="1214447" cy="114300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86380" y="3071810"/>
            <a:ext cx="928694" cy="35719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82810" y="3000372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ДА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6446" y="2978347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НЕТ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1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357166"/>
            <a:ext cx="8143932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Расскажите</a:t>
            </a:r>
            <a:r>
              <a:rPr kumimoji="0" lang="ru-RU" sz="4800" b="1" i="0" u="none" strike="noStrike" kern="1200" cap="none" spc="0" normalizeH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по схеме!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63865" y="-252878"/>
            <a:ext cx="6641807" cy="81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20047" y="1496785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Чтобы не допустить ошибку в правописании </a:t>
            </a:r>
          </a:p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окончания имени существительного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04955" y="2071678"/>
            <a:ext cx="3934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46E1C"/>
                </a:solidFill>
              </a:rPr>
              <a:t>Поставлю ударение в слове</a:t>
            </a:r>
            <a:endParaRPr lang="ru-RU" b="1" i="1" dirty="0">
              <a:solidFill>
                <a:srgbClr val="F46E1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7841" y="2714620"/>
            <a:ext cx="29883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46E1C"/>
                </a:solidFill>
              </a:rPr>
              <a:t>Окончание ударное?</a:t>
            </a:r>
            <a:endParaRPr lang="ru-RU" b="1" i="1" dirty="0">
              <a:solidFill>
                <a:srgbClr val="F46E1C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694810" y="4357694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Написание соответствует произношению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628" y="5286388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Смотрю в табличку, вспоминаю окончание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000628" y="4393413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Определяю падеж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000628" y="3500438"/>
            <a:ext cx="2520000" cy="720000"/>
          </a:xfrm>
          <a:prstGeom prst="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i="1" dirty="0" smtClean="0">
                <a:solidFill>
                  <a:srgbClr val="002060"/>
                </a:solidFill>
              </a:rPr>
              <a:t>Ставлю в начальную форму и определяю склонение</a:t>
            </a:r>
            <a:endParaRPr lang="ru-RU" sz="1400" b="1" i="1" dirty="0">
              <a:solidFill>
                <a:srgbClr val="002060"/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rot="16200000" flipH="1">
            <a:off x="4392000" y="2609430"/>
            <a:ext cx="360000" cy="1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5400000">
            <a:off x="2964647" y="3107531"/>
            <a:ext cx="1214447" cy="114300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5286380" y="3071810"/>
            <a:ext cx="928694" cy="357190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3382810" y="3000372"/>
            <a:ext cx="4748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ДА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86446" y="2978347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НЕТ</a:t>
            </a:r>
            <a:endParaRPr lang="ru-RU" sz="1400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  <p:bldP spid="10" grpId="0" animBg="1"/>
      <p:bldP spid="11" grpId="0" animBg="1"/>
      <p:bldP spid="12" grpId="0" animBg="1"/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3128" y="1571612"/>
            <a:ext cx="3294492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на баян</a:t>
            </a:r>
            <a:endParaRPr lang="ru-RU" sz="6000" dirty="0"/>
          </a:p>
        </p:txBody>
      </p:sp>
      <p:sp>
        <p:nvSpPr>
          <p:cNvPr id="4" name="TextBox 3"/>
          <p:cNvSpPr txBox="1"/>
          <p:nvPr/>
        </p:nvSpPr>
        <p:spPr>
          <a:xfrm>
            <a:off x="563128" y="3352836"/>
            <a:ext cx="2337499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в </a:t>
            </a:r>
            <a:r>
              <a:rPr lang="ru-RU" sz="6000" dirty="0" err="1" smtClean="0"/>
              <a:t>бан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780562" y="2071678"/>
            <a:ext cx="7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?</a:t>
            </a:r>
            <a:endParaRPr lang="ru-RU" sz="6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51868" y="3857628"/>
            <a:ext cx="720000" cy="72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dirty="0" smtClean="0"/>
              <a:t>?</a:t>
            </a:r>
            <a:endParaRPr lang="ru-RU" sz="6000" dirty="0"/>
          </a:p>
        </p:txBody>
      </p:sp>
      <p:pic>
        <p:nvPicPr>
          <p:cNvPr id="9" name="Рисунок 8" descr="mann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14942" y="3429000"/>
            <a:ext cx="3240000" cy="276781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3589728" y="357166"/>
            <a:ext cx="2553908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60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е / и</a:t>
            </a:r>
            <a:endParaRPr kumimoji="0" lang="ru-RU" sz="60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2499504" y="1856570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rot="5400000">
            <a:off x="2000232" y="3714752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autoRev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357166"/>
            <a:ext cx="8143932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Алгоритм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750619" y="-242231"/>
            <a:ext cx="6641807" cy="81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1714488"/>
            <a:ext cx="1274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ДЕЙСТВИЕ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4876" y="2211744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</a:t>
            </a:r>
            <a:r>
              <a:rPr lang="ru-RU" sz="1400" b="1" dirty="0" err="1" smtClean="0">
                <a:solidFill>
                  <a:srgbClr val="002060"/>
                </a:solidFill>
              </a:rPr>
              <a:t>баян_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0232" y="2214554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Исходное слово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7062" y="1714488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РЕЗУЛЬТАТ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0232" y="2857496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Начальная форма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826673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3650D"/>
                </a:solidFill>
              </a:rPr>
              <a:t>что? </a:t>
            </a:r>
            <a:r>
              <a:rPr lang="ru-RU" sz="1400" b="1" dirty="0" smtClean="0">
                <a:solidFill>
                  <a:srgbClr val="002060"/>
                </a:solidFill>
              </a:rPr>
              <a:t>баян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0232" y="3478413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Склонение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4876" y="3441602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баян </a:t>
            </a:r>
            <a:r>
              <a:rPr lang="ru-RU" sz="1400" b="1" dirty="0" smtClean="0">
                <a:solidFill>
                  <a:srgbClr val="F3650D"/>
                </a:solidFill>
              </a:rPr>
              <a:t>2 </a:t>
            </a:r>
            <a:r>
              <a:rPr lang="ru-RU" sz="1400" b="1" dirty="0" err="1" smtClean="0">
                <a:solidFill>
                  <a:srgbClr val="F3650D"/>
                </a:solidFill>
              </a:rPr>
              <a:t>скл</a:t>
            </a:r>
            <a:r>
              <a:rPr lang="ru-RU" sz="1400" b="1" dirty="0" smtClean="0">
                <a:solidFill>
                  <a:srgbClr val="F3650D"/>
                </a:solidFill>
              </a:rPr>
              <a:t>.</a:t>
            </a:r>
            <a:endParaRPr lang="ru-RU" sz="1400" b="1" dirty="0">
              <a:solidFill>
                <a:srgbClr val="F3650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0232" y="4071942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Слово-помощник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14876" y="4056531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кон</a:t>
            </a:r>
            <a:r>
              <a:rPr lang="ru-RU" sz="1400" b="1" u="sng" dirty="0" smtClean="0">
                <a:solidFill>
                  <a:srgbClr val="F3650D"/>
                </a:solidFill>
              </a:rPr>
              <a:t>е</a:t>
            </a:r>
            <a:endParaRPr lang="ru-RU" sz="1400" b="1" u="sng" dirty="0">
              <a:solidFill>
                <a:srgbClr val="F3650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0232" y="4714884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Окончание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14876" y="4671460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3650D"/>
                </a:solidFill>
              </a:rPr>
              <a:t>Е</a:t>
            </a:r>
            <a:endParaRPr lang="ru-RU" sz="1400" b="1" dirty="0">
              <a:solidFill>
                <a:srgbClr val="F3650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00232" y="53578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Итог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14876" y="5286388"/>
            <a:ext cx="1800000" cy="71438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баян</a:t>
            </a:r>
            <a:r>
              <a:rPr lang="ru-RU" sz="1400" b="1" u="sng" dirty="0" smtClean="0">
                <a:solidFill>
                  <a:srgbClr val="F3650D"/>
                </a:solidFill>
              </a:rPr>
              <a:t>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на кон</a:t>
            </a:r>
            <a:r>
              <a:rPr lang="ru-RU" sz="1400" b="1" u="dbl" dirty="0" smtClean="0">
                <a:solidFill>
                  <a:srgbClr val="F3650D"/>
                </a:solidFill>
              </a:rPr>
              <a:t>е</a:t>
            </a:r>
            <a:endParaRPr lang="ru-RU" sz="1400" b="1" u="dbl" dirty="0">
              <a:solidFill>
                <a:srgbClr val="F365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500034" y="357166"/>
            <a:ext cx="8143932" cy="9286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Алгоритм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ec7aff6c247a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356908">
            <a:off x="1263865" y="-252878"/>
            <a:ext cx="6641807" cy="810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5984" y="1714488"/>
            <a:ext cx="1274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ДЕЙСТВИЕ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714876" y="2211744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бан_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000232" y="2214554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Исходное слово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87062" y="1714488"/>
            <a:ext cx="13708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РЕЗУЛЬТАТ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00232" y="2857496"/>
            <a:ext cx="20665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Начальная форма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4714876" y="2826673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3650D"/>
                </a:solidFill>
              </a:rPr>
              <a:t>что? </a:t>
            </a:r>
            <a:r>
              <a:rPr lang="ru-RU" sz="1400" b="1" dirty="0" smtClean="0">
                <a:solidFill>
                  <a:srgbClr val="002060"/>
                </a:solidFill>
              </a:rPr>
              <a:t>баня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00232" y="3478413"/>
            <a:ext cx="1311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Склонение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4876" y="3441602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баня </a:t>
            </a:r>
            <a:r>
              <a:rPr lang="ru-RU" sz="1400" b="1" dirty="0" smtClean="0">
                <a:solidFill>
                  <a:srgbClr val="F3650D"/>
                </a:solidFill>
              </a:rPr>
              <a:t>1 </a:t>
            </a:r>
            <a:r>
              <a:rPr lang="ru-RU" sz="1400" b="1" dirty="0" err="1" smtClean="0">
                <a:solidFill>
                  <a:srgbClr val="F3650D"/>
                </a:solidFill>
              </a:rPr>
              <a:t>скл</a:t>
            </a:r>
            <a:r>
              <a:rPr lang="ru-RU" sz="1400" b="1" dirty="0" smtClean="0">
                <a:solidFill>
                  <a:srgbClr val="F3650D"/>
                </a:solidFill>
              </a:rPr>
              <a:t>.</a:t>
            </a:r>
            <a:endParaRPr lang="ru-RU" sz="1400" b="1" dirty="0">
              <a:solidFill>
                <a:srgbClr val="F3650D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000232" y="4071942"/>
            <a:ext cx="19832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Слово-помощник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714876" y="4056531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земл</a:t>
            </a:r>
            <a:r>
              <a:rPr lang="ru-RU" sz="1400" b="1" u="sng" dirty="0" smtClean="0">
                <a:solidFill>
                  <a:srgbClr val="F3650D"/>
                </a:solidFill>
              </a:rPr>
              <a:t>е</a:t>
            </a:r>
            <a:endParaRPr lang="ru-RU" sz="1400" b="1" u="sng" dirty="0">
              <a:solidFill>
                <a:srgbClr val="F3650D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000232" y="4714884"/>
            <a:ext cx="13324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Окончание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714876" y="4671460"/>
            <a:ext cx="1800000" cy="36000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F3650D"/>
                </a:solidFill>
              </a:rPr>
              <a:t>Е</a:t>
            </a:r>
            <a:endParaRPr lang="ru-RU" sz="1400" b="1" dirty="0">
              <a:solidFill>
                <a:srgbClr val="F3650D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000232" y="5357826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rgbClr val="002060"/>
                </a:solidFill>
              </a:rPr>
              <a:t>Итог</a:t>
            </a:r>
            <a:endParaRPr lang="ru-RU" sz="1400" b="1" dirty="0">
              <a:solidFill>
                <a:srgbClr val="00206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4714876" y="5286388"/>
            <a:ext cx="1800000" cy="714380"/>
          </a:xfrm>
          <a:prstGeom prst="roundRect">
            <a:avLst/>
          </a:prstGeom>
          <a:ln w="3175">
            <a:noFill/>
            <a:prstDash val="sysDot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бан</a:t>
            </a:r>
            <a:r>
              <a:rPr lang="ru-RU" sz="1400" b="1" u="sng" dirty="0" smtClean="0">
                <a:solidFill>
                  <a:srgbClr val="F3650D"/>
                </a:solidFill>
              </a:rPr>
              <a:t>е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</a:rPr>
              <a:t>в земл</a:t>
            </a:r>
            <a:r>
              <a:rPr lang="ru-RU" sz="1400" b="1" u="dbl" dirty="0" smtClean="0">
                <a:solidFill>
                  <a:srgbClr val="F3650D"/>
                </a:solidFill>
              </a:rPr>
              <a:t>е</a:t>
            </a:r>
            <a:endParaRPr lang="ru-RU" sz="1400" b="1" u="dbl" dirty="0">
              <a:solidFill>
                <a:srgbClr val="F3650D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2" grpId="0" animBg="1"/>
      <p:bldP spid="24" grpId="0" animBg="1"/>
      <p:bldP spid="26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0298" y="1709762"/>
            <a:ext cx="3294492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на баян</a:t>
            </a:r>
            <a:endParaRPr lang="ru-RU" sz="6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715008" y="2028934"/>
            <a:ext cx="756000" cy="9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u="sng" dirty="0" smtClean="0"/>
              <a:t>е</a:t>
            </a:r>
            <a:endParaRPr lang="ru-RU" sz="6000" u="sng" dirty="0"/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rot="5400000">
            <a:off x="4949430" y="2061972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Заголовок 1"/>
          <p:cNvSpPr txBox="1">
            <a:spLocks/>
          </p:cNvSpPr>
          <p:nvPr/>
        </p:nvSpPr>
        <p:spPr>
          <a:xfrm>
            <a:off x="357158" y="357166"/>
            <a:ext cx="8501122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Обозначай правильно!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77443" y="3500438"/>
            <a:ext cx="2337499" cy="1290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6000" dirty="0" smtClean="0"/>
              <a:t>в </a:t>
            </a:r>
            <a:r>
              <a:rPr lang="ru-RU" sz="6000" dirty="0" err="1" smtClean="0"/>
              <a:t>бан</a:t>
            </a:r>
            <a:endParaRPr lang="ru-RU" sz="60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101884" y="3786190"/>
            <a:ext cx="756000" cy="9000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000" u="sng" dirty="0" smtClean="0"/>
              <a:t>е</a:t>
            </a:r>
            <a:endParaRPr lang="ru-RU" sz="6000" u="sng" dirty="0"/>
          </a:p>
        </p:txBody>
      </p:sp>
      <p:pic>
        <p:nvPicPr>
          <p:cNvPr id="16" name="Рисунок 15" descr="0_1485cd_6126eb5d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16" y="4500570"/>
            <a:ext cx="1858133" cy="1908000"/>
          </a:xfrm>
          <a:prstGeom prst="rect">
            <a:avLst/>
          </a:prstGeom>
        </p:spPr>
      </p:pic>
      <p:pic>
        <p:nvPicPr>
          <p:cNvPr id="17" name="Рисунок 16" descr="0_1485cd_6126eb5d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9322" y="5500702"/>
            <a:ext cx="876481" cy="900000"/>
          </a:xfrm>
          <a:prstGeom prst="rect">
            <a:avLst/>
          </a:prstGeom>
        </p:spPr>
      </p:pic>
      <p:pic>
        <p:nvPicPr>
          <p:cNvPr id="18" name="Рисунок 17" descr="0_1485cd_6126eb5d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29586" y="3743446"/>
            <a:ext cx="876481" cy="900000"/>
          </a:xfrm>
          <a:prstGeom prst="rect">
            <a:avLst/>
          </a:prstGeom>
        </p:spPr>
      </p:pic>
      <p:pic>
        <p:nvPicPr>
          <p:cNvPr id="19" name="Рисунок 18" descr="0_1485cd_6126eb5d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0951" y="3143248"/>
            <a:ext cx="525891" cy="540000"/>
          </a:xfrm>
          <a:prstGeom prst="rect">
            <a:avLst/>
          </a:prstGeom>
        </p:spPr>
      </p:pic>
      <p:pic>
        <p:nvPicPr>
          <p:cNvPr id="20" name="Рисунок 19" descr="0_1485cd_6126eb5d_ori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86380" y="5889396"/>
            <a:ext cx="525895" cy="540000"/>
          </a:xfrm>
          <a:prstGeom prst="rect">
            <a:avLst/>
          </a:prstGeom>
        </p:spPr>
      </p:pic>
      <p:pic>
        <p:nvPicPr>
          <p:cNvPr id="21" name="Рисунок 20" descr="0_1485cd_6126eb5d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00628" y="6215082"/>
            <a:ext cx="175298" cy="180000"/>
          </a:xfrm>
          <a:prstGeom prst="rect">
            <a:avLst/>
          </a:prstGeom>
        </p:spPr>
      </p:pic>
      <p:pic>
        <p:nvPicPr>
          <p:cNvPr id="22" name="Рисунок 21" descr="0_1485cd_6126eb5d_ori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572528" y="2928934"/>
            <a:ext cx="175298" cy="180000"/>
          </a:xfrm>
          <a:prstGeom prst="rect">
            <a:avLst/>
          </a:prstGeom>
        </p:spPr>
      </p:pic>
      <p:cxnSp>
        <p:nvCxnSpPr>
          <p:cNvPr id="23" name="Прямая соединительная линия 22"/>
          <p:cNvCxnSpPr/>
          <p:nvPr/>
        </p:nvCxnSpPr>
        <p:spPr>
          <a:xfrm rot="5400000">
            <a:off x="4286248" y="3857628"/>
            <a:ext cx="286546" cy="1436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57158" y="357166"/>
            <a:ext cx="8501122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Физкультминутка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 descr="6d29af546039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08494"/>
            <a:ext cx="3212828" cy="364950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3286116" y="1785926"/>
            <a:ext cx="5400000" cy="3600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Ударное окончание– </a:t>
            </a:r>
          </a:p>
          <a:p>
            <a:pPr algn="ctr"/>
            <a:r>
              <a:rPr lang="ru-RU" sz="2800" b="1" dirty="0" smtClean="0"/>
              <a:t>присесть</a:t>
            </a:r>
            <a:r>
              <a:rPr lang="ru-RU" sz="2800" dirty="0" smtClean="0"/>
              <a:t>.</a:t>
            </a:r>
          </a:p>
          <a:p>
            <a:pPr algn="ctr"/>
            <a:r>
              <a:rPr lang="ru-RU" sz="2800" dirty="0" smtClean="0"/>
              <a:t> Безударное окончание– </a:t>
            </a:r>
          </a:p>
          <a:p>
            <a:pPr algn="ctr"/>
            <a:r>
              <a:rPr lang="ru-RU" sz="2800" dirty="0" smtClean="0"/>
              <a:t>поднять </a:t>
            </a:r>
            <a:r>
              <a:rPr lang="ru-RU" sz="2800" b="1" dirty="0" smtClean="0"/>
              <a:t>руки вверх</a:t>
            </a:r>
            <a:r>
              <a:rPr lang="ru-RU" sz="2800" dirty="0" smtClean="0"/>
              <a:t>.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2b73c_28ef18bd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110549">
            <a:off x="312040" y="660230"/>
            <a:ext cx="1003925" cy="115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500042"/>
            <a:ext cx="82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Выберите и подчеркните правильные окончания имён существительных 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(необходимый уровень)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1472" y="1905506"/>
            <a:ext cx="795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i="1" dirty="0" smtClean="0"/>
              <a:t>     В снежном</a:t>
            </a:r>
            <a:r>
              <a:rPr lang="ru-RU" sz="2400" i="1" dirty="0" smtClean="0">
                <a:cs typeface="Arial"/>
              </a:rPr>
              <a:t>² </a:t>
            </a:r>
            <a:r>
              <a:rPr lang="ru-RU" sz="2400" i="1" dirty="0" smtClean="0"/>
              <a:t>царств(е/и), в </a:t>
            </a:r>
            <a:r>
              <a:rPr lang="ru-RU" sz="2400" i="1" dirty="0" err="1" smtClean="0"/>
              <a:t>облак</a:t>
            </a:r>
            <a:r>
              <a:rPr lang="ru-RU" sz="2400" i="1" dirty="0" smtClean="0"/>
              <a:t>(е/и)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³ </a:t>
            </a:r>
            <a:r>
              <a:rPr lang="ru-RU" sz="2400" i="1" dirty="0" smtClean="0"/>
              <a:t>из </a:t>
            </a:r>
            <a:r>
              <a:rPr lang="ru-RU" sz="2400" i="1" dirty="0" err="1" smtClean="0"/>
              <a:t>капельк</a:t>
            </a:r>
            <a:r>
              <a:rPr lang="ru-RU" sz="2400" i="1" dirty="0" smtClean="0"/>
              <a:t>(е/и) воды  родилась  снежинка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.  Ветер  кружил  её в   воздух(е/и)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⁴</a:t>
            </a:r>
            <a:r>
              <a:rPr lang="ru-RU" sz="2400" i="1" dirty="0" smtClean="0"/>
              <a:t>.  За   первой </a:t>
            </a:r>
            <a:r>
              <a:rPr lang="ru-RU" sz="2400" i="1" dirty="0" err="1" smtClean="0"/>
              <a:t>снежинк</a:t>
            </a:r>
            <a:r>
              <a:rPr lang="ru-RU" sz="2400" i="1" dirty="0" smtClean="0"/>
              <a:t>(ой/ай)   к   земле летели   стайки   белых   звёздочек.   Одни опустились на </a:t>
            </a:r>
            <a:r>
              <a:rPr lang="ru-RU" sz="2400" i="1" dirty="0" err="1" smtClean="0"/>
              <a:t>ветв</a:t>
            </a:r>
            <a:r>
              <a:rPr lang="ru-RU" sz="2400" i="1" dirty="0" smtClean="0"/>
              <a:t>(е/и) </a:t>
            </a:r>
            <a:r>
              <a:rPr lang="ru-RU" sz="2400" i="1" dirty="0" err="1" smtClean="0"/>
              <a:t>берёзк</a:t>
            </a:r>
            <a:r>
              <a:rPr lang="ru-RU" sz="2400" i="1" dirty="0" smtClean="0"/>
              <a:t>(е/и), сирен(е/и), ел(е/и)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¹</a:t>
            </a:r>
            <a:r>
              <a:rPr lang="ru-RU" sz="2400" i="1" dirty="0" smtClean="0"/>
              <a:t>, </a:t>
            </a:r>
            <a:r>
              <a:rPr lang="ru-RU" sz="2400" i="1" dirty="0" err="1" smtClean="0"/>
              <a:t>осинк</a:t>
            </a:r>
            <a:r>
              <a:rPr lang="ru-RU" sz="2400" i="1" dirty="0" smtClean="0"/>
              <a:t>(е/и). Другие  уселись  на  крышу  </a:t>
            </a:r>
            <a:r>
              <a:rPr lang="ru-RU" sz="2400" i="1" dirty="0" err="1" smtClean="0"/>
              <a:t>избушк</a:t>
            </a:r>
            <a:r>
              <a:rPr lang="ru-RU" sz="2400" i="1" dirty="0" smtClean="0"/>
              <a:t>(е/и)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, пушистым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 покрывал(</a:t>
            </a:r>
            <a:r>
              <a:rPr lang="ru-RU" sz="2400" i="1" dirty="0" err="1" smtClean="0"/>
              <a:t>ом</a:t>
            </a:r>
            <a:r>
              <a:rPr lang="ru-RU" sz="2400" i="1" dirty="0" smtClean="0"/>
              <a:t>/</a:t>
            </a:r>
            <a:r>
              <a:rPr lang="ru-RU" sz="2400" i="1" dirty="0" err="1" smtClean="0"/>
              <a:t>ам</a:t>
            </a:r>
            <a:r>
              <a:rPr lang="ru-RU" sz="2400" i="1" dirty="0" smtClean="0"/>
              <a:t>)  укрыли  следы  на </a:t>
            </a:r>
            <a:r>
              <a:rPr lang="ru-RU" sz="2400" i="1" dirty="0" err="1" smtClean="0"/>
              <a:t>дорожк</a:t>
            </a:r>
            <a:r>
              <a:rPr lang="ru-RU" sz="2400" i="1" dirty="0" smtClean="0"/>
              <a:t>(е/и)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во дворе.  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314690" y="3075057"/>
            <a:ext cx="2472152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И.Э. Грабарь</a:t>
            </a:r>
          </a:p>
          <a:p>
            <a:r>
              <a:rPr lang="ru-RU" sz="2000" b="1" dirty="0" smtClean="0"/>
              <a:t>«Зимнее утро»</a:t>
            </a:r>
            <a:endParaRPr lang="ru-RU" sz="2000" b="1" dirty="0"/>
          </a:p>
        </p:txBody>
      </p:sp>
      <p:pic>
        <p:nvPicPr>
          <p:cNvPr id="4" name="Picture 15" descr="http://сезоны-года.рф/sites/default/files/images/shkolnikam/Grabar_Zimnee_utr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3688" y="549000"/>
            <a:ext cx="5647072" cy="576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2b73c_28ef18bd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110549">
            <a:off x="312040" y="660230"/>
            <a:ext cx="1003925" cy="115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500042"/>
            <a:ext cx="8286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Найдите и исправьте ошибки в написании падежных окончаний имён существительных </a:t>
            </a:r>
          </a:p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(повышенный уровень)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9332" y="1905506"/>
            <a:ext cx="79653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</a:t>
            </a:r>
            <a:r>
              <a:rPr lang="ru-RU" sz="2400" i="1" dirty="0" smtClean="0"/>
              <a:t>В снежном</a:t>
            </a:r>
            <a:r>
              <a:rPr lang="ru-RU" sz="2400" i="1" dirty="0" smtClean="0">
                <a:cs typeface="Arial"/>
              </a:rPr>
              <a:t>²</a:t>
            </a:r>
            <a:r>
              <a:rPr lang="ru-RU" sz="2400" i="1" dirty="0" smtClean="0"/>
              <a:t> царстви, в облаке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³ </a:t>
            </a:r>
            <a:r>
              <a:rPr lang="ru-RU" sz="2400" i="1" dirty="0" smtClean="0"/>
              <a:t>из капельки </a:t>
            </a:r>
          </a:p>
          <a:p>
            <a:pPr algn="just"/>
            <a:r>
              <a:rPr lang="ru-RU" sz="2400" i="1" dirty="0" smtClean="0"/>
              <a:t>воды  родилась  снежинка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.  Ветер  кружил  её </a:t>
            </a:r>
          </a:p>
          <a:p>
            <a:pPr algn="just"/>
            <a:r>
              <a:rPr lang="ru-RU" sz="2400" i="1" dirty="0" smtClean="0"/>
              <a:t>в   воздухи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⁴</a:t>
            </a:r>
            <a:r>
              <a:rPr lang="ru-RU" sz="2400" i="1" dirty="0" smtClean="0"/>
              <a:t>.  За   первой </a:t>
            </a:r>
            <a:r>
              <a:rPr lang="ru-RU" sz="2400" i="1" dirty="0" err="1" smtClean="0"/>
              <a:t>снежинкай</a:t>
            </a:r>
            <a:r>
              <a:rPr lang="ru-RU" sz="2400" i="1" dirty="0" smtClean="0"/>
              <a:t>   к   земле</a:t>
            </a:r>
          </a:p>
          <a:p>
            <a:pPr algn="just"/>
            <a:r>
              <a:rPr lang="ru-RU" sz="2400" i="1" dirty="0" smtClean="0"/>
              <a:t>летели   стайки   белых   звёздочек.   Одни опустились на </a:t>
            </a:r>
            <a:r>
              <a:rPr lang="ru-RU" sz="2400" i="1" dirty="0" err="1" smtClean="0"/>
              <a:t>ветве</a:t>
            </a:r>
            <a:r>
              <a:rPr lang="ru-RU" sz="2400" i="1" dirty="0" smtClean="0"/>
              <a:t> берёзки, сирене, ели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¹</a:t>
            </a:r>
            <a:r>
              <a:rPr lang="ru-RU" sz="2400" i="1" dirty="0" smtClean="0"/>
              <a:t>, осинке. Другие  уселись  на  крышу  избушке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,</a:t>
            </a:r>
          </a:p>
          <a:p>
            <a:pPr algn="just"/>
            <a:r>
              <a:rPr lang="ru-RU" sz="2400" i="1" dirty="0" smtClean="0"/>
              <a:t>пушистым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 покрывалам  укрыли  следы  на дорожки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во дворе.  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42910" y="1905506"/>
            <a:ext cx="785818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</a:t>
            </a:r>
            <a:r>
              <a:rPr lang="ru-RU" sz="2400" i="1" dirty="0" smtClean="0"/>
              <a:t>В снежном</a:t>
            </a:r>
            <a:r>
              <a:rPr lang="ru-RU" sz="2400" i="1" dirty="0" smtClean="0">
                <a:cs typeface="Arial"/>
              </a:rPr>
              <a:t>²</a:t>
            </a:r>
            <a:r>
              <a:rPr lang="ru-RU" sz="2400" i="1" dirty="0" smtClean="0"/>
              <a:t> царстви, в облаке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³ </a:t>
            </a:r>
            <a:r>
              <a:rPr lang="ru-RU" sz="2400" i="1" dirty="0" smtClean="0"/>
              <a:t>из капельки </a:t>
            </a:r>
          </a:p>
          <a:p>
            <a:pPr algn="just"/>
            <a:r>
              <a:rPr lang="ru-RU" sz="2400" i="1" dirty="0" smtClean="0"/>
              <a:t>воды  родилась  снежинка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.  Ветер  кружил  её </a:t>
            </a:r>
          </a:p>
          <a:p>
            <a:pPr algn="just"/>
            <a:r>
              <a:rPr lang="ru-RU" sz="2400" i="1" dirty="0" smtClean="0"/>
              <a:t>в  воздухи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⁴</a:t>
            </a:r>
            <a:r>
              <a:rPr lang="ru-RU" sz="2400" i="1" dirty="0" smtClean="0"/>
              <a:t>. За  первой  </a:t>
            </a:r>
            <a:r>
              <a:rPr lang="ru-RU" sz="2400" i="1" dirty="0" err="1" smtClean="0"/>
              <a:t>снежинкай</a:t>
            </a:r>
            <a:r>
              <a:rPr lang="ru-RU" sz="2400" b="1" i="1" dirty="0" smtClean="0"/>
              <a:t> </a:t>
            </a:r>
            <a:r>
              <a:rPr lang="ru-RU" sz="2400" i="1" dirty="0" smtClean="0"/>
              <a:t> к  земле</a:t>
            </a:r>
          </a:p>
          <a:p>
            <a:pPr algn="just"/>
            <a:r>
              <a:rPr lang="ru-RU" sz="2400" i="1" dirty="0" smtClean="0"/>
              <a:t>летели   стайки   белых   звёздочек.   Одни опустились на </a:t>
            </a:r>
            <a:r>
              <a:rPr lang="ru-RU" sz="2400" i="1" dirty="0" err="1" smtClean="0"/>
              <a:t>ветве</a:t>
            </a:r>
            <a:r>
              <a:rPr lang="ru-RU" sz="2400" i="1" dirty="0" smtClean="0"/>
              <a:t> берёзки, сирене, ели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¹</a:t>
            </a:r>
            <a:r>
              <a:rPr lang="ru-RU" sz="2400" i="1" dirty="0" smtClean="0"/>
              <a:t>, осинке.  Другие  уселись  на  крышу  избушке,  </a:t>
            </a:r>
          </a:p>
          <a:p>
            <a:pPr algn="just"/>
            <a:r>
              <a:rPr lang="ru-RU" sz="2400" i="1" dirty="0" smtClean="0"/>
              <a:t>пушистым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 покрывалам  укрыли  следы  на дорожки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во дворе.  </a:t>
            </a:r>
            <a:endParaRPr lang="ru-RU" sz="2400" i="1" dirty="0"/>
          </a:p>
        </p:txBody>
      </p:sp>
      <p:sp>
        <p:nvSpPr>
          <p:cNvPr id="15" name="Заголовок 1"/>
          <p:cNvSpPr txBox="1">
            <a:spLocks/>
          </p:cNvSpPr>
          <p:nvPr/>
        </p:nvSpPr>
        <p:spPr>
          <a:xfrm>
            <a:off x="357158" y="357166"/>
            <a:ext cx="8501122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Проверьте себя!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rot="16200000" flipH="1">
            <a:off x="4250248" y="2036240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rot="16200000" flipH="1">
            <a:off x="1856868" y="4608008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027394" y="337531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сирене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86398" y="4464644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во дворе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43240" y="1905057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царстви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50322" y="1708499"/>
            <a:ext cx="285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CC00"/>
                </a:solidFill>
              </a:rPr>
              <a:t>е</a:t>
            </a:r>
            <a:endParaRPr lang="ru-RU" sz="2400" i="1" dirty="0">
              <a:solidFill>
                <a:srgbClr val="00CC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25682" y="1904643"/>
            <a:ext cx="1785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в облаке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rot="16200000" flipH="1">
            <a:off x="2178546" y="2777668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6294976" y="1911046"/>
            <a:ext cx="22860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smtClean="0">
                <a:solidFill>
                  <a:srgbClr val="FF0000"/>
                </a:solidFill>
              </a:rPr>
              <a:t>из </a:t>
            </a:r>
            <a:r>
              <a:rPr lang="ru-RU" sz="2400" i="1" dirty="0" smtClean="0">
                <a:solidFill>
                  <a:srgbClr val="FF0000"/>
                </a:solidFill>
              </a:rPr>
              <a:t>капельки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42910" y="2268236"/>
            <a:ext cx="1143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воды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3324" y="2634304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в  воздухи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16390" y="2634304"/>
            <a:ext cx="1955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err="1" smtClean="0">
                <a:solidFill>
                  <a:srgbClr val="FF0000"/>
                </a:solidFill>
              </a:rPr>
              <a:t>снежинкай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51986" y="2455916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е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91468" y="2456330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о</a:t>
            </a:r>
            <a:endParaRPr lang="ru-RU" sz="2400" i="1" dirty="0">
              <a:solidFill>
                <a:srgbClr val="00B050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rot="16200000" flipH="1">
            <a:off x="5991808" y="2768376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4402076" y="337531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берёзки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2910" y="4464644"/>
            <a:ext cx="192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дорожки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473496" y="3375732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ели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679100" y="3375732"/>
            <a:ext cx="18573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на  </a:t>
            </a:r>
            <a:r>
              <a:rPr lang="ru-RU" sz="2400" i="1" dirty="0" err="1" smtClean="0">
                <a:solidFill>
                  <a:srgbClr val="FF0000"/>
                </a:solidFill>
              </a:rPr>
              <a:t>ветве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62558" y="2634304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к  земле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cxnSp>
        <p:nvCxnSpPr>
          <p:cNvPr id="38" name="Прямая соединительная линия 37"/>
          <p:cNvCxnSpPr/>
          <p:nvPr/>
        </p:nvCxnSpPr>
        <p:spPr>
          <a:xfrm rot="16200000" flipH="1">
            <a:off x="7920220" y="3875458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 rot="16200000" flipH="1">
            <a:off x="6982648" y="3518682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 rot="16200000" flipH="1">
            <a:off x="1607042" y="3893214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 rot="16200000" flipH="1">
            <a:off x="3982252" y="3518268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964570" y="3179174"/>
            <a:ext cx="42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и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964966" y="3188052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и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786464" y="4098990"/>
            <a:ext cx="2205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покрывалам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14726" y="3732508"/>
            <a:ext cx="1571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избушке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2496" y="3732508"/>
            <a:ext cx="1357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осинке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589360" y="3562584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и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911416" y="3545242"/>
            <a:ext cx="34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и</a:t>
            </a:r>
            <a:endParaRPr lang="ru-RU" sz="2400" i="1" dirty="0">
              <a:solidFill>
                <a:srgbClr val="00B050"/>
              </a:solidFill>
            </a:endParaRPr>
          </a:p>
        </p:txBody>
      </p:sp>
      <p:cxnSp>
        <p:nvCxnSpPr>
          <p:cNvPr id="45" name="Прямая соединительная линия 44"/>
          <p:cNvCxnSpPr/>
          <p:nvPr/>
        </p:nvCxnSpPr>
        <p:spPr>
          <a:xfrm rot="16200000" flipH="1">
            <a:off x="4366076" y="4250818"/>
            <a:ext cx="288000" cy="216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348394" y="3920602"/>
            <a:ext cx="347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о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48478" y="4295548"/>
            <a:ext cx="357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00B050"/>
                </a:solidFill>
              </a:rPr>
              <a:t>е</a:t>
            </a:r>
            <a:endParaRPr lang="ru-RU" sz="2400" i="1" dirty="0">
              <a:solidFill>
                <a:srgbClr val="00B05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58166" y="3732922"/>
            <a:ext cx="1999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на  крышу</a:t>
            </a:r>
            <a:endParaRPr lang="ru-RU" sz="2400" i="1" dirty="0">
              <a:solidFill>
                <a:srgbClr val="FF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615826" y="409899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rgbClr val="FF0000"/>
                </a:solidFill>
              </a:rPr>
              <a:t>следы</a:t>
            </a:r>
            <a:endParaRPr lang="ru-RU" sz="2400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00"/>
                            </p:stCondLst>
                            <p:childTnLst>
                              <p:par>
                                <p:cTn id="1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500"/>
                            </p:stCondLst>
                            <p:childTnLst>
                              <p:par>
                                <p:cTn id="1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1000"/>
                            </p:stCondLst>
                            <p:childTnLst>
                              <p:par>
                                <p:cTn id="1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1000"/>
                            </p:stCondLst>
                            <p:childTnLst>
                              <p:par>
                                <p:cTn id="2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5" grpId="0"/>
      <p:bldP spid="11" grpId="0"/>
      <p:bldP spid="11" grpId="1"/>
      <p:bldP spid="13" grpId="0"/>
      <p:bldP spid="13" grpId="1"/>
      <p:bldP spid="16" grpId="0"/>
      <p:bldP spid="16" grpId="1"/>
      <p:bldP spid="18" grpId="0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7" grpId="0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  <p:bldP spid="33" grpId="0"/>
      <p:bldP spid="33" grpId="1"/>
      <p:bldP spid="37" grpId="0"/>
      <p:bldP spid="36" grpId="0"/>
      <p:bldP spid="42" grpId="0"/>
      <p:bldP spid="42" grpId="1"/>
      <p:bldP spid="43" grpId="0"/>
      <p:bldP spid="43" grpId="1"/>
      <p:bldP spid="44" grpId="0"/>
      <p:bldP spid="44" grpId="1"/>
      <p:bldP spid="35" grpId="0"/>
      <p:bldP spid="34" grpId="0"/>
      <p:bldP spid="46" grpId="0"/>
      <p:bldP spid="4" grpId="0"/>
      <p:bldP spid="47" grpId="0"/>
      <p:bldP spid="47" grpId="1"/>
      <p:bldP spid="48" grpId="0"/>
      <p:bldP spid="48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0_12b73c_28ef18bd_orig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110549">
            <a:off x="312040" y="660230"/>
            <a:ext cx="1003925" cy="1152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8596" y="500042"/>
            <a:ext cx="8286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 smtClean="0">
                <a:solidFill>
                  <a:srgbClr val="002060"/>
                </a:solidFill>
              </a:rPr>
              <a:t>Выполните разборы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89332" y="1905506"/>
            <a:ext cx="79653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/>
              <a:t>     </a:t>
            </a:r>
            <a:r>
              <a:rPr lang="ru-RU" sz="2400" i="1" dirty="0" smtClean="0"/>
              <a:t>В снежном</a:t>
            </a:r>
            <a:r>
              <a:rPr lang="ru-RU" sz="2400" i="1" dirty="0" smtClean="0">
                <a:cs typeface="Arial"/>
              </a:rPr>
              <a:t>²</a:t>
            </a:r>
            <a:r>
              <a:rPr lang="ru-RU" sz="2400" i="1" dirty="0" smtClean="0"/>
              <a:t> царстве, в облаке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³ </a:t>
            </a:r>
            <a:r>
              <a:rPr lang="ru-RU" sz="2400" i="1" dirty="0" smtClean="0"/>
              <a:t>из капельки </a:t>
            </a:r>
          </a:p>
          <a:p>
            <a:pPr algn="just"/>
            <a:r>
              <a:rPr lang="ru-RU" sz="2400" i="1" dirty="0" smtClean="0"/>
              <a:t>воды  родилась  снежинка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.  Ветер  кружил  её </a:t>
            </a:r>
          </a:p>
          <a:p>
            <a:pPr algn="just"/>
            <a:r>
              <a:rPr lang="ru-RU" sz="2400" i="1" dirty="0" smtClean="0"/>
              <a:t>в   воздухе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⁴</a:t>
            </a:r>
            <a:r>
              <a:rPr lang="ru-RU" sz="2400" i="1" dirty="0" smtClean="0"/>
              <a:t>.  За   первой снежинкой   к   земле</a:t>
            </a:r>
          </a:p>
          <a:p>
            <a:pPr algn="just"/>
            <a:r>
              <a:rPr lang="ru-RU" sz="2400" i="1" dirty="0" smtClean="0"/>
              <a:t>летели   стайки   белых   звёздочек.   Одни опустились на ветви берёзки, сирени, ели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¹</a:t>
            </a:r>
            <a:r>
              <a:rPr lang="ru-RU" sz="2400" i="1" dirty="0" smtClean="0"/>
              <a:t>, осинки. Другие  уселись  на  крышу  избушки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,</a:t>
            </a:r>
          </a:p>
          <a:p>
            <a:pPr algn="just"/>
            <a:r>
              <a:rPr lang="ru-RU" sz="2400" i="1" dirty="0" smtClean="0"/>
              <a:t>пушистым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 покрывалом  укрыли  следы  на дорожке</a:t>
            </a:r>
            <a:r>
              <a:rPr lang="ru-RU" sz="2400" i="1" dirty="0" smtClean="0">
                <a:latin typeface="Verdana"/>
                <a:ea typeface="Verdana"/>
                <a:cs typeface="Verdana"/>
              </a:rPr>
              <a:t>²</a:t>
            </a:r>
            <a:r>
              <a:rPr lang="ru-RU" sz="2400" i="1" dirty="0" smtClean="0"/>
              <a:t> во дворе.  </a:t>
            </a:r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42908" y="0"/>
            <a:ext cx="9408470" cy="6984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34538" y="2500306"/>
            <a:ext cx="44214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писать так, как слышишь.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73659" y="3750471"/>
            <a:ext cx="19431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проверять.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714348" y="857232"/>
            <a:ext cx="7715304" cy="1285884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Как быть с безударными падежными окончаниями имён существительных?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71868" y="5000636"/>
            <a:ext cx="21467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запоминать.</a:t>
            </a:r>
            <a:endParaRPr lang="ru-RU" sz="24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158" y="357166"/>
            <a:ext cx="8501122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Ключевые слова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72" y="1571612"/>
            <a:ext cx="6429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i="1" dirty="0" smtClean="0"/>
              <a:t>имя существительное</a:t>
            </a:r>
            <a:endParaRPr lang="ru-RU" sz="40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214414" y="2643182"/>
            <a:ext cx="5857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i="1" dirty="0" smtClean="0"/>
              <a:t>орфограмма - буква</a:t>
            </a:r>
            <a:endParaRPr lang="ru-RU" sz="4000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85918" y="3714752"/>
            <a:ext cx="6500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i="1" dirty="0" smtClean="0"/>
              <a:t>падежные окончания</a:t>
            </a:r>
            <a:endParaRPr lang="ru-RU" sz="40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2857488" y="4786322"/>
            <a:ext cx="5857916" cy="891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ru-RU" sz="4000" i="1" dirty="0" smtClean="0"/>
              <a:t>безударный гласный</a:t>
            </a:r>
            <a:endParaRPr lang="ru-RU" sz="4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57290" y="1843951"/>
            <a:ext cx="64294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000" i="1" dirty="0" smtClean="0"/>
              <a:t>Я узнал…</a:t>
            </a:r>
          </a:p>
          <a:p>
            <a:pPr lvl="0"/>
            <a:r>
              <a:rPr lang="ru-RU" sz="4000" i="1" dirty="0" smtClean="0"/>
              <a:t>Я научился…</a:t>
            </a:r>
          </a:p>
          <a:p>
            <a:pPr lvl="0"/>
            <a:r>
              <a:rPr lang="ru-RU" sz="4000" i="1" dirty="0" smtClean="0"/>
              <a:t>Мне было интересно…</a:t>
            </a:r>
          </a:p>
          <a:p>
            <a:pPr lvl="0"/>
            <a:r>
              <a:rPr lang="ru-RU" sz="4000" i="1" dirty="0" smtClean="0"/>
              <a:t>Мне было трудно…</a:t>
            </a:r>
          </a:p>
          <a:p>
            <a:pPr lvl="0"/>
            <a:r>
              <a:rPr lang="ru-RU" sz="4000" i="1" dirty="0" smtClean="0"/>
              <a:t>Мне понравилось…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7158" y="357166"/>
            <a:ext cx="8501122" cy="928694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Сегодня на уроке: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4074" y="214290"/>
            <a:ext cx="6595644" cy="4896000"/>
          </a:xfrm>
          <a:prstGeom prst="rect">
            <a:avLst/>
          </a:prstGeom>
        </p:spPr>
      </p:pic>
      <p:pic>
        <p:nvPicPr>
          <p:cNvPr id="4" name="Picture 2" descr="D:\Студия\Другое\ПРЕЗЕНТАЦИИ 2\31\ima new\little-girl-at-school-des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596" y="3929066"/>
            <a:ext cx="2510870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:\Студия\Другое\ПРЕЗЕНТАЦИИ 2\31\ima new\school-boy-at-school-desk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3455352" y="3909396"/>
            <a:ext cx="233109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4744" y="976954"/>
            <a:ext cx="37481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Домашнее задание</a:t>
            </a:r>
            <a:endParaRPr lang="ru-RU" sz="28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43240" y="2357430"/>
            <a:ext cx="50720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ru-RU" sz="16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</a:t>
            </a:r>
            <a:endParaRPr lang="ru-RU" sz="16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28926" y="1754865"/>
            <a:ext cx="573426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chemeClr val="bg1"/>
                </a:solidFill>
              </a:rPr>
              <a:t>Упр. 1, стр. 28. Правило, стр. 20 (схема)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i="1" dirty="0" smtClean="0">
                <a:solidFill>
                  <a:schemeClr val="bg1"/>
                </a:solidFill>
              </a:rPr>
              <a:t>Мини-сочинение «Пейзаж из окна зимой». </a:t>
            </a:r>
          </a:p>
          <a:p>
            <a:pPr marL="342900" indent="-342900" algn="just"/>
            <a:r>
              <a:rPr lang="ru-RU" i="1" dirty="0" smtClean="0">
                <a:solidFill>
                  <a:schemeClr val="bg1"/>
                </a:solidFill>
              </a:rPr>
              <a:t>3. Представь, что ты окончание имени </a:t>
            </a:r>
          </a:p>
          <a:p>
            <a:pPr marL="342900" indent="-342900" algn="just"/>
            <a:r>
              <a:rPr lang="ru-RU" i="1" dirty="0" smtClean="0">
                <a:solidFill>
                  <a:schemeClr val="bg1"/>
                </a:solidFill>
              </a:rPr>
              <a:t>существительного. Расскажи о себе. </a:t>
            </a:r>
          </a:p>
          <a:p>
            <a:pPr marL="342900" indent="-342900" algn="just"/>
            <a:r>
              <a:rPr lang="ru-RU" i="1" dirty="0" smtClean="0">
                <a:solidFill>
                  <a:schemeClr val="bg1"/>
                </a:solidFill>
              </a:rPr>
              <a:t>Свой рассказ запиши.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_9086b_10e9e09b_ori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71802" y="1571612"/>
            <a:ext cx="5534775" cy="4680000"/>
          </a:xfrm>
          <a:prstGeom prst="rect">
            <a:avLst/>
          </a:prstGeom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285720" y="357166"/>
            <a:ext cx="4857784" cy="25717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МОЛОДЦЫ!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СПАСИБО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800" b="1" dirty="0" smtClean="0">
                <a:solidFill>
                  <a:srgbClr val="F3650D"/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  <a:latin typeface="+mj-lt"/>
                <a:ea typeface="+mj-ea"/>
                <a:cs typeface="+mj-cs"/>
              </a:rPr>
              <a:t>ЗА УРОК!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srgbClr val="F3650D"/>
              </a:solidFill>
              <a:effectLst>
                <a:outerShdw blurRad="53975" dist="22860" dir="5400000" algn="tl" rotWithShape="0">
                  <a:srgbClr val="000000">
                    <a:alpha val="5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исунок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54000" y="-40500"/>
            <a:ext cx="9252000" cy="6939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995306"/>
            <a:ext cx="764386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Ресурсы</a:t>
            </a:r>
          </a:p>
          <a:p>
            <a:endParaRPr lang="ru-RU" sz="2000" b="1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http://www.lenagold.ru/fon/clipart/alf.html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 smtClean="0">
                <a:solidFill>
                  <a:schemeClr val="bg2"/>
                </a:solidFill>
              </a:rPr>
              <a:t>http://school-collection.edu.ru/</a:t>
            </a:r>
            <a:endParaRPr lang="ru-RU" sz="2000" b="1" dirty="0" smtClean="0">
              <a:solidFill>
                <a:schemeClr val="bg2"/>
              </a:solidFill>
            </a:endParaRPr>
          </a:p>
          <a:p>
            <a:pPr marL="457200" indent="-457200"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</a:rPr>
              <a:t>Видеоуроки. Русский язык. 2,</a:t>
            </a:r>
            <a:r>
              <a:rPr lang="en-US" sz="2000" b="1" dirty="0" smtClean="0">
                <a:solidFill>
                  <a:schemeClr val="bg1"/>
                </a:solidFill>
              </a:rPr>
              <a:t> 3</a:t>
            </a:r>
            <a:r>
              <a:rPr lang="ru-RU" sz="2000" b="1" dirty="0" smtClean="0">
                <a:solidFill>
                  <a:schemeClr val="bg1"/>
                </a:solidFill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</a:rPr>
              <a:t> 4</a:t>
            </a:r>
            <a:r>
              <a:rPr lang="ru-RU" sz="2000" b="1" dirty="0" smtClean="0">
                <a:solidFill>
                  <a:schemeClr val="bg1"/>
                </a:solidFill>
              </a:rPr>
              <a:t> классы. Диски для начальных классов. </a:t>
            </a:r>
            <a:r>
              <a:rPr lang="en-US" sz="2000" b="1" dirty="0" smtClean="0">
                <a:solidFill>
                  <a:schemeClr val="bg1"/>
                </a:solidFill>
              </a:rPr>
              <a:t>www. Infourok.ru</a:t>
            </a:r>
            <a:endParaRPr lang="ru-RU" sz="2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Grabar_Fevralskay_lazu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009" y="189000"/>
            <a:ext cx="3779553" cy="648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000628" y="3075057"/>
            <a:ext cx="3685624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И.Э. Грабарь</a:t>
            </a:r>
          </a:p>
          <a:p>
            <a:r>
              <a:rPr lang="ru-RU" sz="2000" b="1" dirty="0" smtClean="0"/>
              <a:t>«Февральская лазурь»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Shishkin_Zi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0" y="389264"/>
            <a:ext cx="7777780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86607" y="5792948"/>
            <a:ext cx="2170786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И.И. Шишкин</a:t>
            </a:r>
          </a:p>
          <a:p>
            <a:pPr algn="ctr"/>
            <a:r>
              <a:rPr lang="ru-RU" sz="2000" b="1" dirty="0" smtClean="0"/>
              <a:t>«Зима»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http://сезоны-года.рф/sites/default/files/images/shkolnikam/Ciplakov_Moroz_i_solnc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33280" y="428604"/>
            <a:ext cx="7077441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090665" y="5792948"/>
            <a:ext cx="2962671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В.Г. Цыплаков</a:t>
            </a:r>
          </a:p>
          <a:p>
            <a:pPr algn="ctr"/>
            <a:r>
              <a:rPr lang="ru-RU" sz="2000" b="1" dirty="0" smtClean="0"/>
              <a:t>«Мороз и солнце»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Yuon_Volshebnica-Zim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077" y="428604"/>
            <a:ext cx="8221847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2808536" y="5792948"/>
            <a:ext cx="3526928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К.Ф. Юон</a:t>
            </a:r>
          </a:p>
          <a:p>
            <a:pPr algn="ctr"/>
            <a:r>
              <a:rPr lang="ru-RU" sz="2000" b="1" dirty="0" smtClean="0"/>
              <a:t>«Волшебница - зима»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Krimov_Zimniy_vech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65" y="428604"/>
            <a:ext cx="8089271" cy="504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3218104" y="5792948"/>
            <a:ext cx="2707793" cy="70788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000" b="1" dirty="0" smtClean="0"/>
              <a:t>Н.П. Крымов</a:t>
            </a:r>
          </a:p>
          <a:p>
            <a:pPr algn="ctr"/>
            <a:r>
              <a:rPr lang="ru-RU" sz="2000" b="1" dirty="0" smtClean="0"/>
              <a:t>«Зимний вечер»</a:t>
            </a:r>
            <a:endParaRPr lang="ru-RU" sz="2000" b="1" dirty="0"/>
          </a:p>
        </p:txBody>
      </p:sp>
    </p:spTree>
  </p:cSld>
  <p:clrMapOvr>
    <a:masterClrMapping/>
  </p:clrMapOvr>
  <p:transition spd="slow" advTm="3000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4808</TotalTime>
  <Words>1324</Words>
  <Application>Microsoft Office PowerPoint</Application>
  <PresentationFormat>Экран (4:3)</PresentationFormat>
  <Paragraphs>429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Аспект</vt:lpstr>
      <vt:lpstr>Урок русского языка 4 класс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Наташа</dc:creator>
  <cp:lastModifiedBy>Наташа</cp:lastModifiedBy>
  <cp:revision>437</cp:revision>
  <dcterms:created xsi:type="dcterms:W3CDTF">2014-01-19T13:31:07Z</dcterms:created>
  <dcterms:modified xsi:type="dcterms:W3CDTF">2016-01-29T01:40:15Z</dcterms:modified>
</cp:coreProperties>
</file>