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0"/>
  </p:notesMasterIdLst>
  <p:sldIdLst>
    <p:sldId id="307" r:id="rId2"/>
    <p:sldId id="308" r:id="rId3"/>
    <p:sldId id="300" r:id="rId4"/>
    <p:sldId id="280" r:id="rId5"/>
    <p:sldId id="281" r:id="rId6"/>
    <p:sldId id="284" r:id="rId7"/>
    <p:sldId id="295" r:id="rId8"/>
    <p:sldId id="279" r:id="rId9"/>
    <p:sldId id="306" r:id="rId10"/>
    <p:sldId id="257" r:id="rId11"/>
    <p:sldId id="258" r:id="rId12"/>
    <p:sldId id="288" r:id="rId13"/>
    <p:sldId id="303" r:id="rId14"/>
    <p:sldId id="289" r:id="rId15"/>
    <p:sldId id="304" r:id="rId16"/>
    <p:sldId id="290" r:id="rId17"/>
    <p:sldId id="305" r:id="rId18"/>
    <p:sldId id="291" r:id="rId19"/>
    <p:sldId id="293" r:id="rId20"/>
    <p:sldId id="272" r:id="rId21"/>
    <p:sldId id="277" r:id="rId22"/>
    <p:sldId id="274" r:id="rId23"/>
    <p:sldId id="297" r:id="rId24"/>
    <p:sldId id="299" r:id="rId25"/>
    <p:sldId id="302" r:id="rId26"/>
    <p:sldId id="268" r:id="rId27"/>
    <p:sldId id="301" r:id="rId28"/>
    <p:sldId id="276" r:id="rId2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956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CC8FFE-5AC7-4B95-A01C-18F7748F0123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F9BA5BC-2B31-49D8-887A-2928812239D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8597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BA5BC-2B31-49D8-887A-2928812239DF}" type="slidenum">
              <a:rPr lang="ru-RU" smtClean="0"/>
              <a:pPr/>
              <a:t>7</a:t>
            </a:fld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BA5BC-2B31-49D8-887A-2928812239DF}" type="slidenum">
              <a:rPr lang="ru-RU" smtClean="0"/>
              <a:pPr/>
              <a:t>8</a:t>
            </a:fld>
            <a:endParaRPr lang="ru-RU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BA5BC-2B31-49D8-887A-2928812239DF}" type="slidenum">
              <a:rPr lang="ru-RU" smtClean="0"/>
              <a:pPr/>
              <a:t>22</a:t>
            </a:fld>
            <a:endParaRPr lang="ru-RU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F9BA5BC-2B31-49D8-887A-2928812239DF}" type="slidenum">
              <a:rPr lang="ru-RU" smtClean="0"/>
              <a:pPr/>
              <a:t>23</a:t>
            </a:fld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B6BC-3C43-43DD-A4BB-C73C6DD1C6E9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809DBA9-A4F8-4561-AF64-FFD5B5BFB7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B6BC-3C43-43DD-A4BB-C73C6DD1C6E9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DBA9-A4F8-4561-AF64-FFD5B5BFB7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B6BC-3C43-43DD-A4BB-C73C6DD1C6E9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DBA9-A4F8-4561-AF64-FFD5B5BFB7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Содержимое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B6BC-3C43-43DD-A4BB-C73C6DD1C6E9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809DBA9-A4F8-4561-AF64-FFD5B5BFB7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B6BC-3C43-43DD-A4BB-C73C6DD1C6E9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DBA9-A4F8-4561-AF64-FFD5B5BFB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B6BC-3C43-43DD-A4BB-C73C6DD1C6E9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DBA9-A4F8-4561-AF64-FFD5B5BFB7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Содержимое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B6BC-3C43-43DD-A4BB-C73C6DD1C6E9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809DBA9-A4F8-4561-AF64-FFD5B5BFB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B6BC-3C43-43DD-A4BB-C73C6DD1C6E9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DBA9-A4F8-4561-AF64-FFD5B5BFB7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B6BC-3C43-43DD-A4BB-C73C6DD1C6E9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DBA9-A4F8-4561-AF64-FFD5B5BFB7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Содержимое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B6BC-3C43-43DD-A4BB-C73C6DD1C6E9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DBA9-A4F8-4561-AF64-FFD5B5BFB76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8CB6BC-3C43-43DD-A4BB-C73C6DD1C6E9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09DBA9-A4F8-4561-AF64-FFD5B5BFB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08CB6BC-3C43-43DD-A4BB-C73C6DD1C6E9}" type="datetimeFigureOut">
              <a:rPr lang="ru-RU" smtClean="0"/>
              <a:pPr/>
              <a:t>13.12.2015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809DBA9-A4F8-4561-AF64-FFD5B5BFB76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 idx="4294967295"/>
          </p:nvPr>
        </p:nvSpPr>
        <p:spPr>
          <a:xfrm>
            <a:off x="457200" y="457200"/>
            <a:ext cx="8686800" cy="8382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Урок русского языка 3 класс</a:t>
            </a:r>
            <a:br>
              <a:rPr lang="ru-RU" dirty="0" smtClean="0"/>
            </a:br>
            <a:r>
              <a:rPr lang="ru-RU" dirty="0" smtClean="0"/>
              <a:t>УМК «Школа России»</a:t>
            </a:r>
            <a:endParaRPr lang="ru-RU" dirty="0"/>
          </a:p>
        </p:txBody>
      </p:sp>
      <p:sp>
        <p:nvSpPr>
          <p:cNvPr id="7" name="Объект 6"/>
          <p:cNvSpPr>
            <a:spLocks noGrp="1"/>
          </p:cNvSpPr>
          <p:nvPr>
            <p:ph idx="4294967295"/>
          </p:nvPr>
        </p:nvSpPr>
        <p:spPr>
          <a:xfrm>
            <a:off x="457200" y="1554163"/>
            <a:ext cx="8686800" cy="4525962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4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Тема: «Значения суффиксов»</a:t>
            </a:r>
          </a:p>
          <a:p>
            <a:pPr algn="ctr"/>
            <a:endParaRPr lang="ru-RU" sz="4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8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Разработала:</a:t>
            </a:r>
          </a:p>
          <a:p>
            <a:pPr marL="0" indent="0" algn="r">
              <a:buNone/>
            </a:pPr>
            <a:r>
              <a:rPr lang="ru-RU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читель начальных классов</a:t>
            </a:r>
          </a:p>
          <a:p>
            <a:pPr marL="0" indent="0" algn="r">
              <a:buNone/>
            </a:pP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ГБОУ Школа №1394 </a:t>
            </a:r>
            <a:r>
              <a:rPr lang="ru-RU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г.Москвы</a:t>
            </a:r>
            <a:endParaRPr lang="ru-RU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r>
              <a:rPr lang="ru-RU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Кудина Марина Владимировна</a:t>
            </a:r>
            <a:endParaRPr lang="ru-RU" sz="4800" b="1" dirty="0" smtClean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4800" b="1" dirty="0">
              <a:solidFill>
                <a:schemeClr val="accent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9783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Documents and Settings\Admin\Рабочий стол\339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63888" y="1412776"/>
            <a:ext cx="1524000" cy="2171700"/>
          </a:xfrm>
          <a:prstGeom prst="rect">
            <a:avLst/>
          </a:prstGeom>
          <a:noFill/>
        </p:spPr>
      </p:pic>
      <p:pic>
        <p:nvPicPr>
          <p:cNvPr id="3" name="Picture 2" descr="C:\Documents and Settings\Admin\Рабочий стол\339.gif"/>
          <p:cNvPicPr>
            <a:picLocks noChangeAspect="1" noChangeArrowheads="1" noCrop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979712" y="2132856"/>
            <a:ext cx="960107" cy="1368152"/>
          </a:xfrm>
          <a:prstGeom prst="rect">
            <a:avLst/>
          </a:prstGeom>
          <a:noFill/>
        </p:spPr>
      </p:pic>
      <p:pic>
        <p:nvPicPr>
          <p:cNvPr id="4" name="Picture 2" descr="C:\Documents and Settings\Admin\Рабочий стол\339.gif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5148064" y="188640"/>
            <a:ext cx="2383043" cy="3395836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3923928" y="3068960"/>
            <a:ext cx="86409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/>
              <a:t>       кот    </a:t>
            </a:r>
            <a:endParaRPr lang="ru-RU" sz="3600" dirty="0"/>
          </a:p>
        </p:txBody>
      </p:sp>
      <p:sp>
        <p:nvSpPr>
          <p:cNvPr id="6" name="TextBox 5"/>
          <p:cNvSpPr txBox="1"/>
          <p:nvPr/>
        </p:nvSpPr>
        <p:spPr>
          <a:xfrm>
            <a:off x="1835696" y="3645024"/>
            <a:ext cx="118372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котик</a:t>
            </a:r>
            <a:endParaRPr lang="ru-RU" sz="3200" dirty="0"/>
          </a:p>
        </p:txBody>
      </p:sp>
      <p:sp>
        <p:nvSpPr>
          <p:cNvPr id="7" name="TextBox 6"/>
          <p:cNvSpPr txBox="1"/>
          <p:nvPr/>
        </p:nvSpPr>
        <p:spPr>
          <a:xfrm>
            <a:off x="5652120" y="3645024"/>
            <a:ext cx="156542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dirty="0" smtClean="0"/>
              <a:t>котище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1242372443dom_narisovan_copy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827584" y="1340768"/>
            <a:ext cx="1403648" cy="14036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3" name="Рисунок 2" descr="31656901_1.jpg"/>
          <p:cNvPicPr>
            <a:picLocks noChangeAspect="1"/>
          </p:cNvPicPr>
          <p:nvPr/>
        </p:nvPicPr>
        <p:blipFill>
          <a:blip r:embed="rId3" cstate="email"/>
          <a:stretch>
            <a:fillRect/>
          </a:stretch>
        </p:blipFill>
        <p:spPr>
          <a:xfrm>
            <a:off x="5652120" y="404664"/>
            <a:ext cx="3265056" cy="244487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4" name="Рисунок 3" descr="popup.jpg"/>
          <p:cNvPicPr>
            <a:picLocks noChangeAspect="1"/>
          </p:cNvPicPr>
          <p:nvPr/>
        </p:nvPicPr>
        <p:blipFill>
          <a:blip r:embed="rId4" cstate="email"/>
          <a:stretch>
            <a:fillRect/>
          </a:stretch>
        </p:blipFill>
        <p:spPr>
          <a:xfrm>
            <a:off x="2627784" y="1124744"/>
            <a:ext cx="2771800" cy="168013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5" name="TextBox 4"/>
          <p:cNvSpPr txBox="1"/>
          <p:nvPr/>
        </p:nvSpPr>
        <p:spPr>
          <a:xfrm>
            <a:off x="755576" y="3356992"/>
            <a:ext cx="15648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домик</a:t>
            </a:r>
            <a:endParaRPr lang="ru-RU" sz="4000" dirty="0"/>
          </a:p>
        </p:txBody>
      </p:sp>
      <p:sp>
        <p:nvSpPr>
          <p:cNvPr id="6" name="TextBox 5"/>
          <p:cNvSpPr txBox="1"/>
          <p:nvPr/>
        </p:nvSpPr>
        <p:spPr>
          <a:xfrm>
            <a:off x="3347864" y="3356992"/>
            <a:ext cx="16561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dirty="0" smtClean="0"/>
              <a:t>дом</a:t>
            </a:r>
            <a:endParaRPr lang="ru-RU" sz="4000" dirty="0"/>
          </a:p>
        </p:txBody>
      </p:sp>
      <p:sp>
        <p:nvSpPr>
          <p:cNvPr id="7" name="TextBox 6"/>
          <p:cNvSpPr txBox="1"/>
          <p:nvPr/>
        </p:nvSpPr>
        <p:spPr>
          <a:xfrm>
            <a:off x="6228184" y="3356992"/>
            <a:ext cx="198483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4000" dirty="0" smtClean="0"/>
              <a:t>домище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Значение 1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Увеличительное значение :</a:t>
            </a:r>
          </a:p>
          <a:p>
            <a:pPr algn="ctr">
              <a:buFontTx/>
              <a:buChar char="-"/>
            </a:pPr>
            <a:r>
              <a:rPr lang="ru-RU" sz="7200" b="1" dirty="0" err="1" smtClean="0"/>
              <a:t>ищ</a:t>
            </a:r>
            <a:r>
              <a:rPr lang="ru-RU" sz="7200" b="1" dirty="0" smtClean="0"/>
              <a:t> –</a:t>
            </a:r>
          </a:p>
          <a:p>
            <a:pPr>
              <a:buFontTx/>
              <a:buChar char="-"/>
            </a:pPr>
            <a:endParaRPr lang="ru-RU" sz="4400" b="1" dirty="0" smtClean="0">
              <a:solidFill>
                <a:srgbClr val="C00000"/>
              </a:solidFill>
            </a:endParaRPr>
          </a:p>
          <a:p>
            <a:pPr>
              <a:buFontTx/>
              <a:buChar char="-"/>
            </a:pPr>
            <a:endParaRPr lang="ru-RU" sz="4400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8686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dirty="0" smtClean="0"/>
              <a:t>Работа по учебнику</a:t>
            </a:r>
            <a:br>
              <a:rPr lang="ru-RU" sz="4000" dirty="0" smtClean="0"/>
            </a:b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Уч. стр.91 упр.168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15915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Значение 2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Уменьшительно-ласкательное значение:</a:t>
            </a:r>
          </a:p>
          <a:p>
            <a:r>
              <a:rPr lang="ru-RU" sz="4400" b="1" dirty="0" smtClean="0">
                <a:solidFill>
                  <a:schemeClr val="tx1"/>
                </a:solidFill>
              </a:rPr>
              <a:t>-</a:t>
            </a:r>
            <a:r>
              <a:rPr lang="ru-RU" sz="4400" b="1" dirty="0" err="1" smtClean="0">
                <a:solidFill>
                  <a:schemeClr val="tx1"/>
                </a:solidFill>
              </a:rPr>
              <a:t>ушк</a:t>
            </a:r>
            <a:r>
              <a:rPr lang="ru-RU" sz="4400" b="1" dirty="0" smtClean="0">
                <a:solidFill>
                  <a:schemeClr val="tx1"/>
                </a:solidFill>
              </a:rPr>
              <a:t>-  -</a:t>
            </a:r>
            <a:r>
              <a:rPr lang="ru-RU" sz="4400" b="1" dirty="0" err="1" smtClean="0">
                <a:solidFill>
                  <a:schemeClr val="tx1"/>
                </a:solidFill>
              </a:rPr>
              <a:t>юшк</a:t>
            </a:r>
            <a:r>
              <a:rPr lang="ru-RU" sz="4400" b="1" dirty="0" smtClean="0">
                <a:solidFill>
                  <a:schemeClr val="tx1"/>
                </a:solidFill>
              </a:rPr>
              <a:t>-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chemeClr val="tx1"/>
                </a:solidFill>
              </a:rPr>
              <a:t>              -</a:t>
            </a:r>
            <a:r>
              <a:rPr lang="ru-RU" sz="4400" b="1" dirty="0" err="1" smtClean="0">
                <a:solidFill>
                  <a:schemeClr val="tx1"/>
                </a:solidFill>
              </a:rPr>
              <a:t>оньк</a:t>
            </a:r>
            <a:r>
              <a:rPr lang="ru-RU" sz="4400" b="1" dirty="0" smtClean="0">
                <a:solidFill>
                  <a:schemeClr val="tx1"/>
                </a:solidFill>
              </a:rPr>
              <a:t>-  -</a:t>
            </a:r>
            <a:r>
              <a:rPr lang="ru-RU" sz="4400" b="1" dirty="0" err="1" smtClean="0">
                <a:solidFill>
                  <a:schemeClr val="tx1"/>
                </a:solidFill>
              </a:rPr>
              <a:t>еньк</a:t>
            </a:r>
            <a:r>
              <a:rPr lang="ru-RU" sz="4400" b="1" dirty="0" smtClean="0">
                <a:solidFill>
                  <a:schemeClr val="tx1"/>
                </a:solidFill>
              </a:rPr>
              <a:t>-</a:t>
            </a:r>
          </a:p>
          <a:p>
            <a:pPr marL="0" indent="0">
              <a:buNone/>
            </a:pPr>
            <a:r>
              <a:rPr lang="ru-RU" sz="4400" b="1" dirty="0" smtClean="0">
                <a:solidFill>
                  <a:schemeClr val="tx1"/>
                </a:solidFill>
              </a:rPr>
              <a:t>                            -</a:t>
            </a:r>
            <a:r>
              <a:rPr lang="ru-RU" sz="4400" b="1" dirty="0" err="1" smtClean="0">
                <a:solidFill>
                  <a:schemeClr val="tx1"/>
                </a:solidFill>
              </a:rPr>
              <a:t>очк</a:t>
            </a:r>
            <a:r>
              <a:rPr lang="ru-RU" sz="4400" b="1" dirty="0" smtClean="0">
                <a:solidFill>
                  <a:schemeClr val="tx1"/>
                </a:solidFill>
              </a:rPr>
              <a:t>-    -</a:t>
            </a:r>
            <a:r>
              <a:rPr lang="ru-RU" sz="4400" b="1" dirty="0" err="1" smtClean="0">
                <a:solidFill>
                  <a:schemeClr val="tx1"/>
                </a:solidFill>
              </a:rPr>
              <a:t>ечк</a:t>
            </a:r>
            <a:r>
              <a:rPr lang="ru-RU" sz="4400" b="1" dirty="0" smtClean="0">
                <a:solidFill>
                  <a:schemeClr val="tx1"/>
                </a:solidFill>
              </a:rPr>
              <a:t>-</a:t>
            </a:r>
          </a:p>
          <a:p>
            <a:pPr marL="0" indent="0">
              <a:buNone/>
            </a:pPr>
            <a:r>
              <a:rPr lang="ru-RU" sz="4400" b="1" dirty="0">
                <a:solidFill>
                  <a:schemeClr val="tx1"/>
                </a:solidFill>
              </a:rPr>
              <a:t> </a:t>
            </a:r>
            <a:r>
              <a:rPr lang="ru-RU" sz="4400" b="1" dirty="0" smtClean="0">
                <a:solidFill>
                  <a:schemeClr val="tx1"/>
                </a:solidFill>
              </a:rPr>
              <a:t>                                                -</a:t>
            </a:r>
            <a:r>
              <a:rPr lang="ru-RU" sz="4400" b="1" dirty="0" err="1" smtClean="0">
                <a:solidFill>
                  <a:schemeClr val="tx1"/>
                </a:solidFill>
              </a:rPr>
              <a:t>ик</a:t>
            </a:r>
            <a:r>
              <a:rPr lang="ru-RU" sz="4400" b="1" dirty="0" smtClean="0">
                <a:solidFill>
                  <a:schemeClr val="tx1"/>
                </a:solidFill>
              </a:rPr>
              <a:t>-</a:t>
            </a:r>
            <a:endParaRPr lang="ru-RU" sz="44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906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Работа по учебнику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Уч. стр.91 упр.169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64340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Значение 3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C00000"/>
                </a:solidFill>
              </a:rPr>
              <a:t>Род занятий:</a:t>
            </a:r>
          </a:p>
          <a:p>
            <a:r>
              <a:rPr lang="ru-RU" sz="4800" b="1" dirty="0" smtClean="0">
                <a:solidFill>
                  <a:schemeClr val="tx1"/>
                </a:solidFill>
              </a:rPr>
              <a:t>-</a:t>
            </a:r>
            <a:r>
              <a:rPr lang="ru-RU" sz="4800" b="1" dirty="0" err="1" smtClean="0">
                <a:solidFill>
                  <a:schemeClr val="tx1"/>
                </a:solidFill>
              </a:rPr>
              <a:t>ист</a:t>
            </a:r>
            <a:r>
              <a:rPr lang="ru-RU" sz="4800" b="1" dirty="0" smtClean="0">
                <a:solidFill>
                  <a:schemeClr val="tx1"/>
                </a:solidFill>
              </a:rPr>
              <a:t>-, -</a:t>
            </a:r>
            <a:r>
              <a:rPr lang="ru-RU" sz="4800" b="1" dirty="0" err="1" smtClean="0">
                <a:solidFill>
                  <a:schemeClr val="tx1"/>
                </a:solidFill>
              </a:rPr>
              <a:t>щик</a:t>
            </a:r>
            <a:r>
              <a:rPr lang="ru-RU" sz="4800" b="1" dirty="0" smtClean="0">
                <a:solidFill>
                  <a:schemeClr val="tx1"/>
                </a:solidFill>
              </a:rPr>
              <a:t> -,-ник -, -</a:t>
            </a:r>
            <a:r>
              <a:rPr lang="ru-RU" sz="4800" b="1" dirty="0" err="1" smtClean="0">
                <a:solidFill>
                  <a:schemeClr val="tx1"/>
                </a:solidFill>
              </a:rPr>
              <a:t>тель</a:t>
            </a:r>
            <a:r>
              <a:rPr lang="ru-RU" sz="4800" b="1" dirty="0" smtClean="0">
                <a:solidFill>
                  <a:schemeClr val="tx1"/>
                </a:solidFill>
              </a:rPr>
              <a:t> -, -</a:t>
            </a:r>
            <a:r>
              <a:rPr lang="ru-RU" sz="4800" b="1" dirty="0" err="1" smtClean="0">
                <a:solidFill>
                  <a:schemeClr val="tx1"/>
                </a:solidFill>
              </a:rPr>
              <a:t>арь</a:t>
            </a:r>
            <a:r>
              <a:rPr lang="ru-RU" sz="4800" b="1" dirty="0" smtClean="0">
                <a:solidFill>
                  <a:schemeClr val="tx1"/>
                </a:solidFill>
              </a:rPr>
              <a:t> -</a:t>
            </a:r>
            <a:endParaRPr lang="ru-RU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554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Работа по учебнику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Уч. стр.92 упр.170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2059234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Значение 4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554162"/>
            <a:ext cx="9144000" cy="4525963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C00000"/>
                </a:solidFill>
              </a:rPr>
              <a:t>Ласковое название детёнышей животных:</a:t>
            </a:r>
          </a:p>
          <a:p>
            <a:pPr algn="ctr"/>
            <a:r>
              <a:rPr lang="ru-RU" sz="4800" b="1" dirty="0" smtClean="0">
                <a:solidFill>
                  <a:schemeClr val="tx1"/>
                </a:solidFill>
              </a:rPr>
              <a:t>-</a:t>
            </a:r>
            <a:r>
              <a:rPr lang="ru-RU" sz="4800" b="1" dirty="0" err="1" smtClean="0">
                <a:solidFill>
                  <a:schemeClr val="tx1"/>
                </a:solidFill>
              </a:rPr>
              <a:t>онок</a:t>
            </a:r>
            <a:r>
              <a:rPr lang="ru-RU" sz="4800" b="1" dirty="0" smtClean="0">
                <a:solidFill>
                  <a:schemeClr val="tx1"/>
                </a:solidFill>
              </a:rPr>
              <a:t> -, -</a:t>
            </a:r>
            <a:r>
              <a:rPr lang="ru-RU" sz="4800" b="1" dirty="0" err="1" smtClean="0">
                <a:solidFill>
                  <a:schemeClr val="tx1"/>
                </a:solidFill>
              </a:rPr>
              <a:t>ёнок</a:t>
            </a:r>
            <a:r>
              <a:rPr lang="ru-RU" sz="4800" b="1" dirty="0" smtClean="0">
                <a:solidFill>
                  <a:schemeClr val="tx1"/>
                </a:solidFill>
              </a:rPr>
              <a:t> -, -</a:t>
            </a:r>
            <a:r>
              <a:rPr lang="ru-RU" sz="4800" b="1" dirty="0" err="1" smtClean="0">
                <a:solidFill>
                  <a:schemeClr val="tx1"/>
                </a:solidFill>
              </a:rPr>
              <a:t>ат</a:t>
            </a:r>
            <a:r>
              <a:rPr lang="ru-RU" sz="4800" b="1" dirty="0" smtClean="0">
                <a:solidFill>
                  <a:schemeClr val="tx1"/>
                </a:solidFill>
              </a:rPr>
              <a:t> -, -</a:t>
            </a:r>
            <a:r>
              <a:rPr lang="ru-RU" sz="4800" b="1" dirty="0" err="1" smtClean="0">
                <a:solidFill>
                  <a:schemeClr val="tx1"/>
                </a:solidFill>
              </a:rPr>
              <a:t>ят</a:t>
            </a:r>
            <a:r>
              <a:rPr lang="ru-RU" sz="4800" b="1" dirty="0" smtClean="0">
                <a:solidFill>
                  <a:schemeClr val="tx1"/>
                </a:solidFill>
              </a:rPr>
              <a:t> – </a:t>
            </a:r>
          </a:p>
          <a:p>
            <a:pPr algn="ctr"/>
            <a:endParaRPr lang="ru-RU" sz="4800" b="1" dirty="0">
              <a:solidFill>
                <a:schemeClr val="tx1"/>
              </a:solidFill>
            </a:endParaRPr>
          </a:p>
          <a:p>
            <a:endParaRPr lang="ru-RU" sz="4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76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Pictures\Рисунок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51521" y="260648"/>
            <a:ext cx="889248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 smtClean="0">
                <a:solidFill>
                  <a:srgbClr val="0070C0"/>
                </a:solidFill>
              </a:rPr>
              <a:t>                          </a:t>
            </a:r>
          </a:p>
          <a:p>
            <a:endParaRPr lang="ru-RU" sz="3600" b="1" dirty="0" smtClean="0">
              <a:solidFill>
                <a:srgbClr val="0070C0"/>
              </a:solidFill>
            </a:endParaRPr>
          </a:p>
          <a:p>
            <a:endParaRPr lang="ru-RU" sz="3600" b="1" dirty="0" smtClean="0">
              <a:solidFill>
                <a:srgbClr val="0070C0"/>
              </a:solidFill>
            </a:endParaRPr>
          </a:p>
          <a:p>
            <a:endParaRPr lang="ru-RU" sz="3600" b="1" dirty="0" smtClean="0">
              <a:solidFill>
                <a:srgbClr val="0070C0"/>
              </a:solidFill>
            </a:endParaRPr>
          </a:p>
          <a:p>
            <a:endParaRPr lang="ru-RU" sz="3600" b="1" dirty="0" smtClean="0">
              <a:solidFill>
                <a:srgbClr val="0070C0"/>
              </a:solidFill>
            </a:endParaRPr>
          </a:p>
          <a:p>
            <a:r>
              <a:rPr lang="ru-RU" sz="3600" b="1" dirty="0" smtClean="0">
                <a:solidFill>
                  <a:srgbClr val="0070C0"/>
                </a:solidFill>
              </a:rPr>
              <a:t>     </a:t>
            </a:r>
          </a:p>
          <a:p>
            <a:endParaRPr lang="ru-RU" sz="3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3600" b="1" dirty="0" smtClean="0">
              <a:solidFill>
                <a:schemeClr val="accent3">
                  <a:lumMod val="50000"/>
                </a:schemeClr>
              </a:solidFill>
            </a:endParaRPr>
          </a:p>
          <a:p>
            <a:endParaRPr lang="ru-RU" sz="36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" name="Заголовок 10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Итог Мини-исследования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«Влияние суффиксов на значения слов»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Содержимое 11"/>
          <p:cNvSpPr>
            <a:spLocks noGrp="1"/>
          </p:cNvSpPr>
          <p:nvPr>
            <p:ph idx="1"/>
          </p:nvPr>
        </p:nvSpPr>
        <p:spPr>
          <a:xfrm>
            <a:off x="251520" y="1340768"/>
            <a:ext cx="8712967" cy="478539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Значения суффиксов:</a:t>
            </a:r>
          </a:p>
          <a:p>
            <a:pPr>
              <a:buNone/>
            </a:pPr>
            <a:endPara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УВЕЛИЧИТЕЛЬНОЕ                           УМЕНЬШИТЕЛЬНО-ЛАСКАТЕЛЬНОЕ</a:t>
            </a:r>
          </a:p>
          <a:p>
            <a:pPr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ищ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                            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ушк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, 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юшк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, 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очк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-,-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еньк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</a:t>
            </a: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род занятий                       </a:t>
            </a:r>
            <a:r>
              <a:rPr lang="ru-RU" sz="1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НАЗВАНИЕ ДЕТЁНЫШЕЙ ЖИВОТНЫХ</a:t>
            </a:r>
          </a:p>
          <a:p>
            <a:pPr>
              <a:buNone/>
            </a:pP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ник- ,-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щик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-,-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тель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           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онок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- ,  - 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ёнок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-. -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ат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 -, -</a:t>
            </a:r>
            <a:r>
              <a:rPr lang="ru-RU" sz="2800" b="1" dirty="0" err="1" smtClean="0">
                <a:latin typeface="Times New Roman" pitchFamily="18" charset="0"/>
                <a:cs typeface="Times New Roman" pitchFamily="18" charset="0"/>
              </a:rPr>
              <a:t>ят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-</a:t>
            </a:r>
          </a:p>
          <a:p>
            <a:pPr>
              <a:buNone/>
            </a:pPr>
            <a:endPara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3327221"/>
      </p:ext>
    </p:extLst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0" name="Freeform 14"/>
          <p:cNvSpPr>
            <a:spLocks/>
          </p:cNvSpPr>
          <p:nvPr/>
        </p:nvSpPr>
        <p:spPr bwMode="auto">
          <a:xfrm>
            <a:off x="1589088" y="466725"/>
            <a:ext cx="3149600" cy="4640263"/>
          </a:xfrm>
          <a:custGeom>
            <a:avLst/>
            <a:gdLst/>
            <a:ahLst/>
            <a:cxnLst>
              <a:cxn ang="0">
                <a:pos x="553" y="2513"/>
              </a:cxn>
              <a:cxn ang="0">
                <a:pos x="608" y="2677"/>
              </a:cxn>
              <a:cxn ang="0">
                <a:pos x="859" y="2742"/>
              </a:cxn>
              <a:cxn ang="0">
                <a:pos x="1165" y="2520"/>
              </a:cxn>
              <a:cxn ang="0">
                <a:pos x="1453" y="1914"/>
              </a:cxn>
              <a:cxn ang="0">
                <a:pos x="1453" y="1614"/>
              </a:cxn>
              <a:cxn ang="0">
                <a:pos x="1333" y="1434"/>
              </a:cxn>
              <a:cxn ang="0">
                <a:pos x="1159" y="1380"/>
              </a:cxn>
              <a:cxn ang="0">
                <a:pos x="991" y="1356"/>
              </a:cxn>
              <a:cxn ang="0">
                <a:pos x="1532" y="1050"/>
              </a:cxn>
              <a:cxn ang="0">
                <a:pos x="1906" y="575"/>
              </a:cxn>
              <a:cxn ang="0">
                <a:pos x="1925" y="99"/>
              </a:cxn>
              <a:cxn ang="0">
                <a:pos x="1550" y="154"/>
              </a:cxn>
              <a:cxn ang="0">
                <a:pos x="800" y="1023"/>
              </a:cxn>
              <a:cxn ang="0">
                <a:pos x="215" y="1983"/>
              </a:cxn>
              <a:cxn ang="0">
                <a:pos x="32" y="2586"/>
              </a:cxn>
              <a:cxn ang="0">
                <a:pos x="407" y="2504"/>
              </a:cxn>
              <a:cxn ang="0">
                <a:pos x="1458" y="72"/>
              </a:cxn>
            </a:cxnLst>
            <a:rect l="0" t="0" r="r" b="b"/>
            <a:pathLst>
              <a:path w="1984" h="2923">
                <a:moveTo>
                  <a:pt x="553" y="2513"/>
                </a:moveTo>
                <a:cubicBezTo>
                  <a:pt x="562" y="2540"/>
                  <a:pt x="557" y="2639"/>
                  <a:pt x="608" y="2677"/>
                </a:cubicBezTo>
                <a:cubicBezTo>
                  <a:pt x="659" y="2715"/>
                  <a:pt x="766" y="2768"/>
                  <a:pt x="859" y="2742"/>
                </a:cubicBezTo>
                <a:cubicBezTo>
                  <a:pt x="952" y="2716"/>
                  <a:pt x="1066" y="2658"/>
                  <a:pt x="1165" y="2520"/>
                </a:cubicBezTo>
                <a:cubicBezTo>
                  <a:pt x="1264" y="2382"/>
                  <a:pt x="1405" y="2065"/>
                  <a:pt x="1453" y="1914"/>
                </a:cubicBezTo>
                <a:cubicBezTo>
                  <a:pt x="1501" y="1763"/>
                  <a:pt x="1473" y="1694"/>
                  <a:pt x="1453" y="1614"/>
                </a:cubicBezTo>
                <a:cubicBezTo>
                  <a:pt x="1433" y="1534"/>
                  <a:pt x="1382" y="1473"/>
                  <a:pt x="1333" y="1434"/>
                </a:cubicBezTo>
                <a:cubicBezTo>
                  <a:pt x="1284" y="1395"/>
                  <a:pt x="1216" y="1393"/>
                  <a:pt x="1159" y="1380"/>
                </a:cubicBezTo>
                <a:cubicBezTo>
                  <a:pt x="1102" y="1367"/>
                  <a:pt x="929" y="1411"/>
                  <a:pt x="991" y="1356"/>
                </a:cubicBezTo>
                <a:cubicBezTo>
                  <a:pt x="1053" y="1301"/>
                  <a:pt x="1380" y="1180"/>
                  <a:pt x="1532" y="1050"/>
                </a:cubicBezTo>
                <a:cubicBezTo>
                  <a:pt x="1684" y="920"/>
                  <a:pt x="1841" y="733"/>
                  <a:pt x="1906" y="575"/>
                </a:cubicBezTo>
                <a:cubicBezTo>
                  <a:pt x="1971" y="417"/>
                  <a:pt x="1984" y="169"/>
                  <a:pt x="1925" y="99"/>
                </a:cubicBezTo>
                <a:cubicBezTo>
                  <a:pt x="1866" y="29"/>
                  <a:pt x="1737" y="0"/>
                  <a:pt x="1550" y="154"/>
                </a:cubicBezTo>
                <a:cubicBezTo>
                  <a:pt x="1363" y="308"/>
                  <a:pt x="1022" y="718"/>
                  <a:pt x="800" y="1023"/>
                </a:cubicBezTo>
                <a:cubicBezTo>
                  <a:pt x="578" y="1328"/>
                  <a:pt x="343" y="1723"/>
                  <a:pt x="215" y="1983"/>
                </a:cubicBezTo>
                <a:cubicBezTo>
                  <a:pt x="87" y="2243"/>
                  <a:pt x="0" y="2499"/>
                  <a:pt x="32" y="2586"/>
                </a:cubicBezTo>
                <a:cubicBezTo>
                  <a:pt x="64" y="2673"/>
                  <a:pt x="169" y="2923"/>
                  <a:pt x="407" y="2504"/>
                </a:cubicBezTo>
                <a:cubicBezTo>
                  <a:pt x="645" y="2085"/>
                  <a:pt x="1239" y="579"/>
                  <a:pt x="1458" y="72"/>
                </a:cubicBezTo>
              </a:path>
            </a:pathLst>
          </a:custGeom>
          <a:noFill/>
          <a:ln w="15240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>
            <a:off x="250825" y="476250"/>
            <a:ext cx="8569325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287338" y="2636838"/>
            <a:ext cx="8569325" cy="0"/>
          </a:xfrm>
          <a:prstGeom prst="line">
            <a:avLst/>
          </a:prstGeom>
          <a:noFill/>
          <a:ln w="57150">
            <a:solidFill>
              <a:schemeClr val="accent2"/>
            </a:solidFill>
            <a:prstDash val="dash"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250825" y="4868863"/>
            <a:ext cx="8569325" cy="0"/>
          </a:xfrm>
          <a:prstGeom prst="line">
            <a:avLst/>
          </a:prstGeom>
          <a:noFill/>
          <a:ln w="57150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4107" name="AutoShape 11"/>
          <p:cNvSpPr>
            <a:spLocks noChangeArrowheads="1"/>
          </p:cNvSpPr>
          <p:nvPr/>
        </p:nvSpPr>
        <p:spPr bwMode="auto">
          <a:xfrm>
            <a:off x="3775075" y="546100"/>
            <a:ext cx="144463" cy="144463"/>
          </a:xfrm>
          <a:prstGeom prst="flowChartConnector">
            <a:avLst/>
          </a:prstGeom>
          <a:solidFill>
            <a:srgbClr val="FF33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4951413" y="479425"/>
            <a:ext cx="2503487" cy="4313238"/>
            <a:chOff x="3061" y="350"/>
            <a:chExt cx="1577" cy="2717"/>
          </a:xfrm>
        </p:grpSpPr>
        <p:sp>
          <p:nvSpPr>
            <p:cNvPr id="4108" name="AutoShape 12"/>
            <p:cNvSpPr>
              <a:spLocks noChangeArrowheads="1"/>
            </p:cNvSpPr>
            <p:nvPr/>
          </p:nvSpPr>
          <p:spPr bwMode="auto">
            <a:xfrm>
              <a:off x="3061" y="2160"/>
              <a:ext cx="91" cy="91"/>
            </a:xfrm>
            <a:prstGeom prst="flowChartConnector">
              <a:avLst/>
            </a:prstGeom>
            <a:solidFill>
              <a:srgbClr val="FF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09" name="Oval 13"/>
            <p:cNvSpPr>
              <a:spLocks noChangeArrowheads="1"/>
            </p:cNvSpPr>
            <p:nvPr/>
          </p:nvSpPr>
          <p:spPr bwMode="auto">
            <a:xfrm rot="1367641">
              <a:off x="3334" y="1661"/>
              <a:ext cx="545" cy="1406"/>
            </a:xfrm>
            <a:prstGeom prst="ellipse">
              <a:avLst/>
            </a:pr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4111" name="Freeform 15"/>
            <p:cNvSpPr>
              <a:spLocks/>
            </p:cNvSpPr>
            <p:nvPr/>
          </p:nvSpPr>
          <p:spPr bwMode="auto">
            <a:xfrm>
              <a:off x="3130" y="350"/>
              <a:ext cx="1508" cy="1829"/>
            </a:xfrm>
            <a:custGeom>
              <a:avLst/>
              <a:gdLst/>
              <a:ahLst/>
              <a:cxnLst>
                <a:cxn ang="0">
                  <a:pos x="0" y="1829"/>
                </a:cxn>
                <a:cxn ang="0">
                  <a:pos x="1153" y="774"/>
                </a:cxn>
                <a:cxn ang="0">
                  <a:pos x="1459" y="365"/>
                </a:cxn>
                <a:cxn ang="0">
                  <a:pos x="1450" y="49"/>
                </a:cxn>
                <a:cxn ang="0">
                  <a:pos x="1218" y="68"/>
                </a:cxn>
                <a:cxn ang="0">
                  <a:pos x="911" y="403"/>
                </a:cxn>
                <a:cxn ang="0">
                  <a:pos x="289" y="1777"/>
                </a:cxn>
              </a:cxnLst>
              <a:rect l="0" t="0" r="r" b="b"/>
              <a:pathLst>
                <a:path w="1508" h="1829">
                  <a:moveTo>
                    <a:pt x="0" y="1829"/>
                  </a:moveTo>
                  <a:cubicBezTo>
                    <a:pt x="192" y="1653"/>
                    <a:pt x="910" y="1018"/>
                    <a:pt x="1153" y="774"/>
                  </a:cubicBezTo>
                  <a:cubicBezTo>
                    <a:pt x="1396" y="530"/>
                    <a:pt x="1410" y="486"/>
                    <a:pt x="1459" y="365"/>
                  </a:cubicBezTo>
                  <a:cubicBezTo>
                    <a:pt x="1508" y="244"/>
                    <a:pt x="1490" y="98"/>
                    <a:pt x="1450" y="49"/>
                  </a:cubicBezTo>
                  <a:cubicBezTo>
                    <a:pt x="1410" y="0"/>
                    <a:pt x="1308" y="9"/>
                    <a:pt x="1218" y="68"/>
                  </a:cubicBezTo>
                  <a:cubicBezTo>
                    <a:pt x="1128" y="127"/>
                    <a:pt x="1066" y="118"/>
                    <a:pt x="911" y="403"/>
                  </a:cubicBezTo>
                  <a:cubicBezTo>
                    <a:pt x="756" y="688"/>
                    <a:pt x="419" y="1491"/>
                    <a:pt x="289" y="1777"/>
                  </a:cubicBezTo>
                </a:path>
              </a:pathLst>
            </a:custGeom>
            <a:noFill/>
            <a:ln w="152400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114" name="AutoShape 18"/>
          <p:cNvSpPr>
            <a:spLocks noChangeArrowheads="1"/>
          </p:cNvSpPr>
          <p:nvPr/>
        </p:nvSpPr>
        <p:spPr bwMode="auto">
          <a:xfrm rot="12875164">
            <a:off x="3775075" y="690563"/>
            <a:ext cx="649288" cy="144462"/>
          </a:xfrm>
          <a:prstGeom prst="homePlate">
            <a:avLst>
              <a:gd name="adj" fmla="val 112363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827989"/>
      </p:ext>
    </p:extLst>
  </p:cSld>
  <p:clrMapOvr>
    <a:masterClrMapping/>
  </p:clrMapOvr>
  <p:transition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2.22222E-6 C -0.06285 0.21111 -0.12552 0.42222 -0.1625 0.52222 C -0.19948 0.62222 -0.2092 0.59699 -0.22223 0.6 C -0.23525 0.60301 -0.24723 0.58148 -0.24028 0.54074 C -0.23334 0.5 -0.21962 0.44005 -0.18056 0.35556 C -0.1415 0.27107 -0.04566 0.09422 -0.00556 0.03334 C 0.03455 -0.02754 0.04444 -0.00555 0.05972 -0.00926 C 0.075 -0.01296 0.08177 -0.0081 0.08611 0.01111 C 0.09045 0.03033 0.09739 0.07107 0.08611 0.10556 C 0.07482 0.14005 0.04409 0.18797 0.01805 0.21852 C -0.00799 0.24908 -0.06111 0.27662 -0.07084 0.28889 C -0.08056 0.30116 -0.05122 0.28797 -0.04028 0.29259 C -0.02934 0.29722 -0.01389 0.3007 -0.00556 0.31667 C 0.00277 0.33218 0.01805 0.34514 0.00972 0.38889 C 0.00139 0.43264 -0.03594 0.54352 -0.05556 0.57963 C -0.07518 0.61574 -0.09427 0.60185 -0.10834 0.60556 C -0.1224 0.60926 -0.13264 0.60857 -0.14028 0.60185 C -0.14792 0.59514 -0.15104 0.57986 -0.15417 0.56482 " pathEditMode="relative" rAng="0" ptsTypes="aaaaaaaaaaaaaaaaaA">
                                      <p:cBhvr>
                                        <p:cTn id="6" dur="10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500" y="29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000"/>
                            </p:stCondLst>
                            <p:childTnLst>
                              <p:par>
                                <p:cTn id="8" presetID="0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056 0.40556 C 0.20348 0.32593 0.27639 0.24722 0.31945 0.18889 C 0.3625 0.13033 0.37969 0.08796 0.38889 0.05556 C 0.39809 0.02315 0.39167 -0.0081 0.375 -0.00555 C 0.35834 -0.00301 0.325 -0.00856 0.28889 0.07037 C 0.25278 0.14931 0.17709 0.37847 0.15834 0.46852 C 0.13959 0.5581 0.1632 0.5963 0.17639 0.60926 C 0.18959 0.62222 0.22136 0.57778 0.2375 0.5463 C 0.25365 0.51482 0.26754 0.45579 0.27362 0.42037 C 0.27969 0.38495 0.2783 0.35278 0.27362 0.33333 C 0.26893 0.31389 0.25834 0.30023 0.24584 0.3037 C 0.23334 0.30718 0.20851 0.34329 0.19862 0.3537 " pathEditMode="relative" rAng="0" ptsTypes="aaaaaaaaaaaa">
                                      <p:cBhvr>
                                        <p:cTn id="9" dur="7000" fill="hold"/>
                                        <p:tgtEl>
                                          <p:spTgt spid="41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3400" y="-9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4" grpId="0" animBg="1"/>
      <p:bldP spid="4114" grpId="1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71472" y="500042"/>
            <a:ext cx="8215370" cy="1660864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txBody>
          <a:bodyPr wrap="square">
            <a:prstTxWarp prst="textChevron">
              <a:avLst/>
            </a:prstTxWarp>
            <a:spAutoFit/>
          </a:bodyPr>
          <a:lstStyle/>
          <a:p>
            <a:pPr algn="ctr"/>
            <a:r>
              <a:rPr lang="ru-RU" sz="44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Bookman Old Style" pitchFamily="18" charset="0"/>
                <a:cs typeface="Arial"/>
              </a:rPr>
              <a:t>Физкультминутка </a:t>
            </a:r>
          </a:p>
          <a:p>
            <a:pPr algn="ctr"/>
            <a:r>
              <a:rPr lang="ru-RU" sz="44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Bookman Old Style" pitchFamily="18" charset="0"/>
                <a:cs typeface="Arial"/>
              </a:rPr>
              <a:t>для</a:t>
            </a:r>
            <a:r>
              <a:rPr lang="en-US" sz="44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Bookman Old Style" pitchFamily="18" charset="0"/>
                <a:cs typeface="Arial"/>
              </a:rPr>
              <a:t> </a:t>
            </a:r>
            <a:r>
              <a:rPr lang="ru-RU" sz="4400" b="1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FF"/>
                </a:solidFill>
                <a:latin typeface="Bookman Old Style" pitchFamily="18" charset="0"/>
                <a:cs typeface="Arial"/>
              </a:rPr>
              <a:t>глаз </a:t>
            </a:r>
            <a:endParaRPr lang="ru-RU" sz="4400" b="1" kern="10" dirty="0">
              <a:ln w="9525">
                <a:noFill/>
                <a:round/>
                <a:headEnd/>
                <a:tailEnd/>
              </a:ln>
              <a:solidFill>
                <a:srgbClr val="0000FF"/>
              </a:solidFill>
              <a:latin typeface="Bookman Old Style" pitchFamily="18" charset="0"/>
              <a:cs typeface="Arial"/>
            </a:endParaRPr>
          </a:p>
        </p:txBody>
      </p:sp>
      <p:pic>
        <p:nvPicPr>
          <p:cNvPr id="5" name="Picture 2" descr="E:\мама\Мои рисунки\анимации\eyes15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000232" y="2643182"/>
            <a:ext cx="5403929" cy="223362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8"/>
          <p:cNvGrpSpPr>
            <a:grpSpLocks/>
          </p:cNvGrpSpPr>
          <p:nvPr/>
        </p:nvGrpSpPr>
        <p:grpSpPr bwMode="auto">
          <a:xfrm>
            <a:off x="827088" y="260350"/>
            <a:ext cx="1008062" cy="936625"/>
            <a:chOff x="340" y="1253"/>
            <a:chExt cx="635" cy="590"/>
          </a:xfrm>
        </p:grpSpPr>
        <p:sp>
          <p:nvSpPr>
            <p:cNvPr id="3" name="AutoShape 28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4" name="AutoShape 32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</p:grpSp>
      <p:grpSp>
        <p:nvGrpSpPr>
          <p:cNvPr id="5" name="Group 42"/>
          <p:cNvGrpSpPr>
            <a:grpSpLocks/>
          </p:cNvGrpSpPr>
          <p:nvPr/>
        </p:nvGrpSpPr>
        <p:grpSpPr bwMode="auto">
          <a:xfrm>
            <a:off x="7164388" y="3573463"/>
            <a:ext cx="1008062" cy="936625"/>
            <a:chOff x="340" y="1253"/>
            <a:chExt cx="635" cy="590"/>
          </a:xfrm>
        </p:grpSpPr>
        <p:sp>
          <p:nvSpPr>
            <p:cNvPr id="6" name="AutoShape 43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7" name="AutoShape 44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</p:grpSp>
      <p:grpSp>
        <p:nvGrpSpPr>
          <p:cNvPr id="8" name="Group 48"/>
          <p:cNvGrpSpPr>
            <a:grpSpLocks/>
          </p:cNvGrpSpPr>
          <p:nvPr/>
        </p:nvGrpSpPr>
        <p:grpSpPr bwMode="auto">
          <a:xfrm>
            <a:off x="4859338" y="3068638"/>
            <a:ext cx="1008062" cy="936625"/>
            <a:chOff x="340" y="1253"/>
            <a:chExt cx="635" cy="590"/>
          </a:xfrm>
        </p:grpSpPr>
        <p:sp>
          <p:nvSpPr>
            <p:cNvPr id="9" name="AutoShape 49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0" name="AutoShape 50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</p:grpSp>
      <p:grpSp>
        <p:nvGrpSpPr>
          <p:cNvPr id="11" name="Group 51"/>
          <p:cNvGrpSpPr>
            <a:grpSpLocks/>
          </p:cNvGrpSpPr>
          <p:nvPr/>
        </p:nvGrpSpPr>
        <p:grpSpPr bwMode="auto">
          <a:xfrm>
            <a:off x="2051050" y="2492375"/>
            <a:ext cx="1008063" cy="936625"/>
            <a:chOff x="340" y="1253"/>
            <a:chExt cx="635" cy="590"/>
          </a:xfrm>
        </p:grpSpPr>
        <p:sp>
          <p:nvSpPr>
            <p:cNvPr id="12" name="AutoShape 52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3" name="AutoShape 53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</p:grpSp>
      <p:grpSp>
        <p:nvGrpSpPr>
          <p:cNvPr id="14" name="Group 57"/>
          <p:cNvGrpSpPr>
            <a:grpSpLocks/>
          </p:cNvGrpSpPr>
          <p:nvPr/>
        </p:nvGrpSpPr>
        <p:grpSpPr bwMode="auto">
          <a:xfrm>
            <a:off x="857250" y="5429250"/>
            <a:ext cx="1050924" cy="952500"/>
            <a:chOff x="313" y="1243"/>
            <a:chExt cx="662" cy="600"/>
          </a:xfrm>
        </p:grpSpPr>
        <p:sp>
          <p:nvSpPr>
            <p:cNvPr id="15" name="AutoShape 58"/>
            <p:cNvSpPr>
              <a:spLocks noChangeArrowheads="1"/>
            </p:cNvSpPr>
            <p:nvPr/>
          </p:nvSpPr>
          <p:spPr bwMode="auto">
            <a:xfrm>
              <a:off x="313" y="124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6" name="AutoShape 59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</p:grpSp>
      <p:grpSp>
        <p:nvGrpSpPr>
          <p:cNvPr id="17" name="Group 60"/>
          <p:cNvGrpSpPr>
            <a:grpSpLocks/>
          </p:cNvGrpSpPr>
          <p:nvPr/>
        </p:nvGrpSpPr>
        <p:grpSpPr bwMode="auto">
          <a:xfrm>
            <a:off x="4356100" y="4941888"/>
            <a:ext cx="1008063" cy="936625"/>
            <a:chOff x="340" y="1253"/>
            <a:chExt cx="635" cy="590"/>
          </a:xfrm>
        </p:grpSpPr>
        <p:sp>
          <p:nvSpPr>
            <p:cNvPr id="18" name="AutoShape 61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19" name="AutoShape 62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</p:grpSp>
      <p:grpSp>
        <p:nvGrpSpPr>
          <p:cNvPr id="20" name="Group 63"/>
          <p:cNvGrpSpPr>
            <a:grpSpLocks/>
          </p:cNvGrpSpPr>
          <p:nvPr/>
        </p:nvGrpSpPr>
        <p:grpSpPr bwMode="auto">
          <a:xfrm>
            <a:off x="5292725" y="1341438"/>
            <a:ext cx="1008063" cy="936625"/>
            <a:chOff x="340" y="1253"/>
            <a:chExt cx="635" cy="590"/>
          </a:xfrm>
        </p:grpSpPr>
        <p:sp>
          <p:nvSpPr>
            <p:cNvPr id="21" name="AutoShape 64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2" name="AutoShape 65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</p:grpSp>
      <p:grpSp>
        <p:nvGrpSpPr>
          <p:cNvPr id="23" name="Group 66"/>
          <p:cNvGrpSpPr>
            <a:grpSpLocks/>
          </p:cNvGrpSpPr>
          <p:nvPr/>
        </p:nvGrpSpPr>
        <p:grpSpPr bwMode="auto">
          <a:xfrm>
            <a:off x="3924300" y="260350"/>
            <a:ext cx="1008063" cy="936625"/>
            <a:chOff x="340" y="1253"/>
            <a:chExt cx="635" cy="590"/>
          </a:xfrm>
        </p:grpSpPr>
        <p:sp>
          <p:nvSpPr>
            <p:cNvPr id="24" name="AutoShape 67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5" name="AutoShape 68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</p:grpSp>
      <p:grpSp>
        <p:nvGrpSpPr>
          <p:cNvPr id="26" name="Group 72"/>
          <p:cNvGrpSpPr>
            <a:grpSpLocks/>
          </p:cNvGrpSpPr>
          <p:nvPr/>
        </p:nvGrpSpPr>
        <p:grpSpPr bwMode="auto">
          <a:xfrm>
            <a:off x="7451725" y="260350"/>
            <a:ext cx="1008063" cy="936625"/>
            <a:chOff x="340" y="1253"/>
            <a:chExt cx="635" cy="590"/>
          </a:xfrm>
        </p:grpSpPr>
        <p:sp>
          <p:nvSpPr>
            <p:cNvPr id="27" name="AutoShape 73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28" name="AutoShape 74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</p:grpSp>
      <p:grpSp>
        <p:nvGrpSpPr>
          <p:cNvPr id="29" name="Group 75"/>
          <p:cNvGrpSpPr>
            <a:grpSpLocks/>
          </p:cNvGrpSpPr>
          <p:nvPr/>
        </p:nvGrpSpPr>
        <p:grpSpPr bwMode="auto">
          <a:xfrm>
            <a:off x="3924300" y="2420938"/>
            <a:ext cx="1008063" cy="936625"/>
            <a:chOff x="340" y="1253"/>
            <a:chExt cx="635" cy="590"/>
          </a:xfrm>
        </p:grpSpPr>
        <p:sp>
          <p:nvSpPr>
            <p:cNvPr id="30" name="AutoShape 76"/>
            <p:cNvSpPr>
              <a:spLocks noChangeArrowheads="1"/>
            </p:cNvSpPr>
            <p:nvPr/>
          </p:nvSpPr>
          <p:spPr bwMode="auto">
            <a:xfrm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  <p:sp>
          <p:nvSpPr>
            <p:cNvPr id="31" name="AutoShape 77"/>
            <p:cNvSpPr>
              <a:spLocks noChangeArrowheads="1"/>
            </p:cNvSpPr>
            <p:nvPr/>
          </p:nvSpPr>
          <p:spPr bwMode="auto">
            <a:xfrm rot="2241328">
              <a:off x="340" y="1253"/>
              <a:ext cx="635" cy="590"/>
            </a:xfrm>
            <a:prstGeom prst="star4">
              <a:avLst>
                <a:gd name="adj" fmla="val 12500"/>
              </a:avLst>
            </a:prstGeom>
            <a:gradFill rotWithShape="1">
              <a:gsLst>
                <a:gs pos="0">
                  <a:srgbClr val="FFFF99"/>
                </a:gs>
                <a:gs pos="100000">
                  <a:srgbClr val="800080"/>
                </a:gs>
              </a:gsLst>
              <a:path path="shape">
                <a:fillToRect l="50000" t="50000" r="50000" b="50000"/>
              </a:path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2500"/>
                            </p:stCondLst>
                            <p:childTnLst>
                              <p:par>
                                <p:cTn id="3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3000"/>
                            </p:stCondLst>
                            <p:childTnLst>
                              <p:par>
                                <p:cTn id="4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3000"/>
                            </p:stCondLst>
                            <p:childTnLst>
                              <p:par>
                                <p:cTn id="4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5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000"/>
                            </p:stCondLst>
                            <p:childTnLst>
                              <p:par>
                                <p:cTn id="6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4500"/>
                            </p:stCondLst>
                            <p:childTnLst>
                              <p:par>
                                <p:cTn id="7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4500"/>
                            </p:stCondLst>
                            <p:childTnLst>
                              <p:par>
                                <p:cTn id="74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0"/>
                            </p:stCondLst>
                            <p:childTnLst>
                              <p:par>
                                <p:cTn id="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5000"/>
                            </p:stCondLst>
                            <p:childTnLst>
                              <p:par>
                                <p:cTn id="83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5500"/>
                            </p:stCondLst>
                            <p:childTnLst>
                              <p:par>
                                <p:cTn id="8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5500"/>
                            </p:stCondLst>
                            <p:childTnLst>
                              <p:par>
                                <p:cTn id="92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000"/>
                            </p:stCondLst>
                            <p:childTnLst>
                              <p:par>
                                <p:cTn id="9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6000"/>
                            </p:stCondLst>
                            <p:childTnLst>
                              <p:par>
                                <p:cTn id="101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6500"/>
                            </p:stCondLst>
                            <p:childTnLst>
                              <p:par>
                                <p:cTn id="10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6500"/>
                            </p:stCondLst>
                            <p:childTnLst>
                              <p:par>
                                <p:cTn id="110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7000"/>
                            </p:stCondLst>
                            <p:childTnLst>
                              <p:par>
                                <p:cTn id="11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7000"/>
                            </p:stCondLst>
                            <p:childTnLst>
                              <p:par>
                                <p:cTn id="119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4" fill="hold">
                            <p:stCondLst>
                              <p:cond delay="7500"/>
                            </p:stCondLst>
                            <p:childTnLst>
                              <p:par>
                                <p:cTn id="12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7" fill="hold">
                            <p:stCondLst>
                              <p:cond delay="7500"/>
                            </p:stCondLst>
                            <p:childTnLst>
                              <p:par>
                                <p:cTn id="128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8000"/>
                            </p:stCondLst>
                            <p:childTnLst>
                              <p:par>
                                <p:cTn id="13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8000"/>
                            </p:stCondLst>
                            <p:childTnLst>
                              <p:par>
                                <p:cTn id="137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8500"/>
                            </p:stCondLst>
                            <p:childTnLst>
                              <p:par>
                                <p:cTn id="14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5" fill="hold">
                            <p:stCondLst>
                              <p:cond delay="8500"/>
                            </p:stCondLst>
                            <p:childTnLst>
                              <p:par>
                                <p:cTn id="146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1" fill="hold">
                            <p:stCondLst>
                              <p:cond delay="9000"/>
                            </p:stCondLst>
                            <p:childTnLst>
                              <p:par>
                                <p:cTn id="15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9000"/>
                            </p:stCondLst>
                            <p:childTnLst>
                              <p:par>
                                <p:cTn id="15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9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0" fill="hold">
                            <p:stCondLst>
                              <p:cond delay="9500"/>
                            </p:stCondLst>
                            <p:childTnLst>
                              <p:par>
                                <p:cTn id="161" presetID="1" presetClass="path" presetSubtype="0" repeatCount="300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25191 0.0324 C -0.25191 -0.13889 -0.13212 -0.27824 0.01563 -0.27824 C 0.1632 -0.27824 0.28368 -0.13889 0.28368 0.0324 " pathEditMode="relative" rAng="0" ptsTypes="fff">
                                      <p:cBhvr>
                                        <p:cTn id="162" dur="3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8" y="-1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18500"/>
                            </p:stCondLst>
                            <p:childTnLst>
                              <p:par>
                                <p:cTn id="16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19000"/>
                            </p:stCondLst>
                            <p:childTnLst>
                              <p:par>
                                <p:cTn id="168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764 -0.08149 L 0.33837 -0.72963 " pathEditMode="relative" rAng="0" ptsTypes="AA">
                                      <p:cBhvr>
                                        <p:cTn id="169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5" y="-32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21000"/>
                            </p:stCondLst>
                            <p:childTnLst>
                              <p:par>
                                <p:cTn id="171" presetID="49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3837 -0.72963 L 0.71667 -0.00533 " pathEditMode="relative" rAng="0" ptsTypes="AA">
                                      <p:cBhvr>
                                        <p:cTn id="172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9" y="3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23000"/>
                            </p:stCondLst>
                            <p:childTnLst>
                              <p:par>
                                <p:cTn id="174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24000"/>
                            </p:stCondLst>
                            <p:childTnLst>
                              <p:par>
                                <p:cTn id="177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7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25000"/>
                            </p:stCondLst>
                            <p:childTnLst>
                              <p:par>
                                <p:cTn id="18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25000"/>
                            </p:stCondLst>
                            <p:childTnLst>
                              <p:par>
                                <p:cTn id="18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>
                            <p:stCondLst>
                              <p:cond delay="25500"/>
                            </p:stCondLst>
                            <p:childTnLst>
                              <p:par>
                                <p:cTn id="187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-4.07407E-6 L -0.40174 -4.07407E-6 " pathEditMode="relative" rAng="0" ptsTypes="AA">
                                      <p:cBhvr>
                                        <p:cTn id="188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01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9" fill="hold">
                            <p:stCondLst>
                              <p:cond delay="27500"/>
                            </p:stCondLst>
                            <p:childTnLst>
                              <p:par>
                                <p:cTn id="190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941 0.02639 L -0.39375 0.80324 " pathEditMode="relative" rAng="0" ptsTypes="AA">
                                      <p:cBhvr>
                                        <p:cTn id="191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38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2" fill="hold">
                            <p:stCondLst>
                              <p:cond delay="29500"/>
                            </p:stCondLst>
                            <p:childTnLst>
                              <p:par>
                                <p:cTn id="19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38576 0.80324 L 0.42535 0.80324 " pathEditMode="relative" rAng="0" ptsTypes="AA">
                                      <p:cBhvr>
                                        <p:cTn id="194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0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31500"/>
                            </p:stCondLst>
                            <p:childTnLst>
                              <p:par>
                                <p:cTn id="196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535 0.80324 L 0.42535 -0.00532 " pathEditMode="relative" rAng="0" ptsTypes="AA">
                                      <p:cBhvr>
                                        <p:cTn id="197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0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>
                            <p:stCondLst>
                              <p:cond delay="33500"/>
                            </p:stCondLst>
                            <p:childTnLst>
                              <p:par>
                                <p:cTn id="199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2535 -0.00532 L -0.39375 -0.00532 " pathEditMode="relative" rAng="0" ptsTypes="AA">
                                      <p:cBhvr>
                                        <p:cTn id="200" dur="2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>
                            <p:stCondLst>
                              <p:cond delay="35500"/>
                            </p:stCondLst>
                            <p:childTnLst>
                              <p:par>
                                <p:cTn id="20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35500"/>
                            </p:stCondLst>
                            <p:childTnLst>
                              <p:par>
                                <p:cTn id="205" presetID="35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36500"/>
                            </p:stCondLst>
                            <p:childTnLst>
                              <p:par>
                                <p:cTn id="20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E:\мама\Мои рисунки\Фон\Изображение 015.gif"/>
          <p:cNvPicPr>
            <a:picLocks noChangeAspect="1" noChangeArrowheads="1"/>
          </p:cNvPicPr>
          <p:nvPr/>
        </p:nvPicPr>
        <p:blipFill>
          <a:blip r:embed="rId3" cstate="email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Блок-схема: перфолента 2"/>
          <p:cNvSpPr/>
          <p:nvPr/>
        </p:nvSpPr>
        <p:spPr>
          <a:xfrm>
            <a:off x="714348" y="1214422"/>
            <a:ext cx="7715304" cy="3714776"/>
          </a:xfrm>
          <a:prstGeom prst="flowChartPunchedTape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100000" b="100000"/>
            </a:path>
            <a:tileRect t="-100000" r="-100000"/>
          </a:gradFill>
          <a:ln w="57150">
            <a:solidFill>
              <a:srgbClr val="002060"/>
            </a:solidFill>
          </a:ln>
          <a:effectLst>
            <a:innerShdw blurRad="63500" dist="50800" dir="13500000">
              <a:prstClr val="black">
                <a:alpha val="50000"/>
              </a:prstClr>
            </a:innerShdw>
            <a:softEdge rad="63500"/>
          </a:effectLst>
        </p:spPr>
        <p:txBody>
          <a:bodyPr wrap="square">
            <a:prstTxWarp prst="textInflateBottom">
              <a:avLst/>
            </a:prstTxWarp>
            <a:spAutoFit/>
          </a:bodyPr>
          <a:lstStyle/>
          <a:p>
            <a:pPr algn="ctr"/>
            <a:r>
              <a:rPr lang="ru-RU" sz="6000" b="1" kern="1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MS Reference Sans Serif" pitchFamily="34" charset="0"/>
                <a:ea typeface="Gungsuh" pitchFamily="18" charset="-127"/>
                <a:cs typeface="Arial"/>
              </a:rPr>
              <a:t>Берегите</a:t>
            </a:r>
            <a:r>
              <a:rPr lang="ru-RU" sz="6000" b="1" kern="10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Gungsuh" pitchFamily="18" charset="-127"/>
                <a:ea typeface="Gungsuh" pitchFamily="18" charset="-127"/>
                <a:cs typeface="Arial"/>
              </a:rPr>
              <a:t> зрение</a:t>
            </a:r>
            <a:endParaRPr lang="ru-RU" sz="6000" b="1" kern="10" dirty="0">
              <a:ln w="10541" cmpd="sng">
                <a:solidFill>
                  <a:srgbClr val="7D7D7D">
                    <a:tint val="100000"/>
                    <a:shade val="100000"/>
                    <a:satMod val="110000"/>
                  </a:srgbClr>
                </a:solidFill>
                <a:prstDash val="solid"/>
              </a:ln>
              <a:gradFill>
                <a:gsLst>
                  <a:gs pos="0">
                    <a:srgbClr val="FFFFFF">
                      <a:tint val="40000"/>
                      <a:satMod val="250000"/>
                    </a:srgbClr>
                  </a:gs>
                  <a:gs pos="9000">
                    <a:srgbClr val="FFFFFF">
                      <a:tint val="52000"/>
                      <a:satMod val="300000"/>
                    </a:srgbClr>
                  </a:gs>
                  <a:gs pos="50000">
                    <a:srgbClr val="FFFFFF">
                      <a:shade val="20000"/>
                      <a:satMod val="300000"/>
                    </a:srgbClr>
                  </a:gs>
                  <a:gs pos="79000">
                    <a:srgbClr val="FFFFFF">
                      <a:tint val="52000"/>
                      <a:satMod val="300000"/>
                    </a:srgbClr>
                  </a:gs>
                  <a:gs pos="100000">
                    <a:srgbClr val="FFFFFF">
                      <a:tint val="40000"/>
                      <a:satMod val="250000"/>
                    </a:srgbClr>
                  </a:gs>
                </a:gsLst>
                <a:lin ang="5400000"/>
              </a:gradFill>
              <a:latin typeface="Gungsuh" pitchFamily="18" charset="-127"/>
              <a:ea typeface="Gungsuh" pitchFamily="18" charset="-127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9512" y="642918"/>
            <a:ext cx="864096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/>
              <a:t>                                      Басня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Басня – это поучительное произведение(рассказ или стихотворение). Герои басни – чаще всего различные животные или предметы, которые ведут себя как люди. В баснях высмеиваются глупость, жадность, трусость, </a:t>
            </a:r>
            <a:r>
              <a:rPr lang="ru-RU" sz="2800" dirty="0" err="1" smtClean="0"/>
              <a:t>хваставство</a:t>
            </a:r>
            <a:r>
              <a:rPr lang="ru-RU" sz="2800" dirty="0" smtClean="0"/>
              <a:t> и другие недостатки людей.</a:t>
            </a:r>
          </a:p>
          <a:p>
            <a:pPr marL="514350" indent="-514350">
              <a:buAutoNum type="arabicPeriod"/>
            </a:pPr>
            <a:r>
              <a:rPr lang="ru-RU" sz="2800" dirty="0" smtClean="0"/>
              <a:t>Басни чему-либо учат, наставляют. В баснях есть мораль (поучение).</a:t>
            </a:r>
          </a:p>
        </p:txBody>
      </p:sp>
      <p:pic>
        <p:nvPicPr>
          <p:cNvPr id="3" name="Рисунок 2" descr="office22.gif"/>
          <p:cNvPicPr>
            <a:picLocks noChangeAspect="1"/>
          </p:cNvPicPr>
          <p:nvPr/>
        </p:nvPicPr>
        <p:blipFill>
          <a:blip cstate="email"/>
          <a:stretch>
            <a:fillRect/>
          </a:stretch>
        </p:blipFill>
        <p:spPr>
          <a:xfrm>
            <a:off x="6444208" y="4115441"/>
            <a:ext cx="1720146" cy="1857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2812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 rot="10800000" flipV="1">
            <a:off x="1043607" y="1497563"/>
            <a:ext cx="62646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2800" dirty="0" smtClean="0"/>
          </a:p>
          <a:p>
            <a:r>
              <a:rPr lang="ru-RU" sz="2800" dirty="0" smtClean="0"/>
              <a:t> 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0" y="548680"/>
            <a:ext cx="9556455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/>
              <a:t>                                   </a:t>
            </a:r>
            <a:r>
              <a:rPr lang="ru-RU" sz="3200" dirty="0" smtClean="0"/>
              <a:t>Заяц и ёж</a:t>
            </a:r>
          </a:p>
          <a:p>
            <a:r>
              <a:rPr lang="ru-RU" sz="2800" b="1" dirty="0" smtClean="0"/>
              <a:t>      Беленький, гладенький </a:t>
            </a:r>
            <a:r>
              <a:rPr lang="ru-RU" sz="2800" dirty="0" smtClean="0"/>
              <a:t>зайчик сказал ежу:</a:t>
            </a:r>
          </a:p>
          <a:p>
            <a:r>
              <a:rPr lang="ru-RU" sz="2800" dirty="0" smtClean="0"/>
              <a:t> «Какое у тебя, братец, некрасивое, колючее платье!»</a:t>
            </a:r>
          </a:p>
          <a:p>
            <a:r>
              <a:rPr lang="ru-RU" sz="2800" dirty="0" smtClean="0"/>
              <a:t> - «Правда, - отвечал ёж, - но мои колючки спасают </a:t>
            </a:r>
          </a:p>
          <a:p>
            <a:r>
              <a:rPr lang="ru-RU" sz="2800" dirty="0" smtClean="0"/>
              <a:t>меня от зубов собаки и волка. Служит ли тебе так твоя </a:t>
            </a:r>
            <a:r>
              <a:rPr lang="ru-RU" sz="2800" b="1" dirty="0" smtClean="0"/>
              <a:t>хорошенькая </a:t>
            </a:r>
            <a:r>
              <a:rPr lang="ru-RU" sz="2800" dirty="0" smtClean="0"/>
              <a:t>шкурка?»</a:t>
            </a:r>
          </a:p>
          <a:p>
            <a:r>
              <a:rPr lang="ru-RU" sz="2800" dirty="0" smtClean="0"/>
              <a:t>      Зайчик вместо ответа только вздохнул.</a:t>
            </a:r>
          </a:p>
          <a:p>
            <a:r>
              <a:rPr lang="ru-RU" sz="2800" dirty="0" smtClean="0"/>
              <a:t>                                                                  (</a:t>
            </a:r>
            <a:r>
              <a:rPr lang="ru-RU" sz="2800" dirty="0" err="1" smtClean="0"/>
              <a:t>К.Ушинский</a:t>
            </a:r>
            <a:r>
              <a:rPr lang="ru-RU" sz="2800" dirty="0" smtClean="0"/>
              <a:t>)</a:t>
            </a:r>
          </a:p>
          <a:p>
            <a:endParaRPr lang="ru-RU" sz="2800" dirty="0"/>
          </a:p>
          <a:p>
            <a:r>
              <a:rPr lang="ru-RU" sz="2800" dirty="0" smtClean="0"/>
              <a:t>Задание:</a:t>
            </a:r>
          </a:p>
          <a:p>
            <a:r>
              <a:rPr lang="ru-RU" sz="2800" dirty="0"/>
              <a:t>н</a:t>
            </a:r>
            <a:r>
              <a:rPr lang="ru-RU" sz="2800" dirty="0" smtClean="0"/>
              <a:t>айти суффиксы в выделенных словах</a:t>
            </a:r>
            <a:endParaRPr lang="ru-RU" sz="2800" dirty="0"/>
          </a:p>
        </p:txBody>
      </p:sp>
      <p:pic>
        <p:nvPicPr>
          <p:cNvPr id="7" name="Рисунок 6" descr="New_Year_rabbit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6732240" y="4089226"/>
            <a:ext cx="2071702" cy="2071702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423678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0"/>
            <a:ext cx="7488832" cy="72327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dirty="0" smtClean="0"/>
              <a:t>                         </a:t>
            </a:r>
            <a:r>
              <a:rPr lang="ru-RU" sz="3200" b="1" dirty="0" smtClean="0"/>
              <a:t>СКАЗКА О СУФФИКСЕ</a:t>
            </a:r>
          </a:p>
          <a:p>
            <a:pPr lvl="0"/>
            <a:endParaRPr lang="ru-RU" sz="2400" dirty="0"/>
          </a:p>
          <a:p>
            <a:pPr lvl="0"/>
            <a:r>
              <a:rPr lang="ru-RU" sz="2400" dirty="0" smtClean="0"/>
              <a:t>Теперь </a:t>
            </a:r>
            <a:r>
              <a:rPr lang="ru-RU" sz="2400" dirty="0"/>
              <a:t>давайте оправимся в театр. Какие театры есть в нашем городе? В этом театре живёт суффикс. Послушайте о нём.</a:t>
            </a:r>
          </a:p>
          <a:p>
            <a:r>
              <a:rPr lang="ru-RU" sz="2400" dirty="0"/>
              <a:t> </a:t>
            </a:r>
          </a:p>
          <a:p>
            <a:r>
              <a:rPr lang="ru-RU" sz="2400" b="1" i="1" dirty="0"/>
              <a:t>Жил-был суффикс. Работал он в театре. Был мастер на все руки. Имел в театре несколько специальностей.</a:t>
            </a:r>
            <a:endParaRPr lang="ru-RU" sz="2400" b="1" dirty="0"/>
          </a:p>
          <a:p>
            <a:r>
              <a:rPr lang="ru-RU" sz="2400" b="1" i="1" dirty="0"/>
              <a:t>Когда он надевал чёрный фрак с белой манишкой, то превращался в важного дирижёра. И актёр был превосходный. В помощи гримёра он не нуждался. Иногда ему приходилось быть дублёром, иногда подменял заболевшего суфлёра. Был он ловким жонглёром. Иногда даже вставал на место билетёра, и тогда пропускал в театр всех детей бесплатно. Вот какой фантазёр этот суффикс</a:t>
            </a:r>
            <a:r>
              <a:rPr lang="ru-RU" sz="2400" b="1" i="1" dirty="0" smtClean="0"/>
              <a:t>!</a:t>
            </a:r>
          </a:p>
          <a:p>
            <a:r>
              <a:rPr lang="ru-RU" sz="2400" dirty="0" smtClean="0"/>
              <a:t>-</a:t>
            </a:r>
            <a:r>
              <a:rPr lang="ru-RU" sz="2400" i="1" dirty="0" smtClean="0"/>
              <a:t>Какой </a:t>
            </a:r>
            <a:r>
              <a:rPr lang="ru-RU" sz="2400" i="1" dirty="0"/>
              <a:t>суффикс нашли? Перечислите слова, в которых </a:t>
            </a:r>
            <a:r>
              <a:rPr lang="ru-RU" sz="2400" i="1" dirty="0" smtClean="0"/>
              <a:t>он. </a:t>
            </a:r>
            <a:r>
              <a:rPr lang="ru-RU" sz="2400" i="1" dirty="0"/>
              <a:t>Запишите любые 2</a:t>
            </a:r>
            <a:r>
              <a:rPr lang="ru-RU" sz="2400" i="1" dirty="0" smtClean="0"/>
              <a:t> </a:t>
            </a:r>
            <a:r>
              <a:rPr lang="ru-RU" sz="2400" i="1" dirty="0"/>
              <a:t>слова. Выделите суффикс.</a:t>
            </a:r>
          </a:p>
          <a:p>
            <a:endParaRPr lang="ru-RU" sz="2400" i="1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 idx="4294967295"/>
          </p:nvPr>
        </p:nvSpPr>
        <p:spPr>
          <a:xfrm>
            <a:off x="836613" y="0"/>
            <a:ext cx="8307387" cy="83661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idx="4294967295"/>
          </p:nvPr>
        </p:nvSpPr>
        <p:spPr>
          <a:xfrm>
            <a:off x="588318" y="1628800"/>
            <a:ext cx="8686800" cy="4525962"/>
          </a:xfrm>
        </p:spPr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90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611560" y="4293096"/>
            <a:ext cx="576064" cy="50405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611560" y="2996952"/>
            <a:ext cx="576064" cy="56274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11560" y="1988840"/>
            <a:ext cx="576064" cy="5543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611560" y="1052736"/>
            <a:ext cx="576064" cy="48235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1331640" y="1124744"/>
            <a:ext cx="669674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Понимаю, что такое суффикс.</a:t>
            </a:r>
          </a:p>
          <a:p>
            <a:endParaRPr lang="ru-RU" sz="2800" dirty="0" smtClean="0"/>
          </a:p>
          <a:p>
            <a:r>
              <a:rPr lang="ru-RU" sz="2800" dirty="0" smtClean="0"/>
              <a:t>Умею находить суффикс в слове.</a:t>
            </a:r>
          </a:p>
          <a:p>
            <a:endParaRPr lang="ru-RU" sz="2800" dirty="0" smtClean="0"/>
          </a:p>
          <a:p>
            <a:r>
              <a:rPr lang="ru-RU" sz="2800" dirty="0" smtClean="0"/>
              <a:t>Знаю четыре значения, которые может иметь суффикс.</a:t>
            </a:r>
          </a:p>
          <a:p>
            <a:endParaRPr lang="ru-RU" sz="2800" dirty="0" smtClean="0"/>
          </a:p>
          <a:p>
            <a:r>
              <a:rPr lang="ru-RU" sz="2800" dirty="0" smtClean="0"/>
              <a:t>Умею образовывать новые слова с помощью суффиксов.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Учебник:стр.92 упр.172; раб.тетр.стр.47 упр.117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1388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576" y="2420888"/>
            <a:ext cx="7632848" cy="2078072"/>
          </a:xfrm>
          <a:prstGeom prst="rect">
            <a:avLst/>
          </a:prstGeom>
          <a:noFill/>
        </p:spPr>
        <p:txBody>
          <a:bodyPr wrap="square" rtlCol="0">
            <a:prstTxWarp prst="textButton">
              <a:avLst/>
            </a:prstTxWarp>
            <a:spAutoFit/>
          </a:bodyPr>
          <a:lstStyle/>
          <a:p>
            <a:r>
              <a:rPr lang="ru-RU" sz="16600" dirty="0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Monotype Corsiva" pitchFamily="66" charset="0"/>
              </a:rPr>
              <a:t>Молодцы</a:t>
            </a:r>
            <a:r>
              <a:rPr lang="ru-RU" sz="11500" dirty="0" smtClean="0">
                <a:ln>
                  <a:solidFill>
                    <a:srgbClr val="FF0000"/>
                  </a:solidFill>
                </a:ln>
                <a:solidFill>
                  <a:srgbClr val="00B050"/>
                </a:solidFill>
                <a:latin typeface="Monotype Corsiva" pitchFamily="66" charset="0"/>
              </a:rPr>
              <a:t>!</a:t>
            </a:r>
            <a:endParaRPr lang="ru-RU" sz="11500" dirty="0">
              <a:ln>
                <a:solidFill>
                  <a:srgbClr val="FF0000"/>
                </a:solidFill>
              </a:ln>
              <a:solidFill>
                <a:srgbClr val="00B050"/>
              </a:solidFill>
              <a:latin typeface="Monotype Corsiva" pitchFamily="66" charset="0"/>
            </a:endParaRPr>
          </a:p>
        </p:txBody>
      </p:sp>
      <p:pic>
        <p:nvPicPr>
          <p:cNvPr id="3" name="Рисунок 2" descr="yay-1255245.jpg"/>
          <p:cNvPicPr>
            <a:picLocks noChangeAspect="1"/>
          </p:cNvPicPr>
          <p:nvPr/>
        </p:nvPicPr>
        <p:blipFill>
          <a:blip r:embed="rId2" cstate="email"/>
          <a:stretch>
            <a:fillRect/>
          </a:stretch>
        </p:blipFill>
        <p:spPr>
          <a:xfrm>
            <a:off x="2771800" y="3227594"/>
            <a:ext cx="4147198" cy="2926514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Словарная работа: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л</a:t>
            </a:r>
            <a:r>
              <a:rPr lang="ru-RU" dirty="0" smtClean="0"/>
              <a:t>аг</a:t>
            </a:r>
            <a:r>
              <a:rPr lang="ru-RU" b="1" dirty="0" smtClean="0">
                <a:solidFill>
                  <a:srgbClr val="C00000"/>
                </a:solidFill>
              </a:rPr>
              <a:t>е</a:t>
            </a:r>
            <a:r>
              <a:rPr lang="ru-RU" dirty="0" smtClean="0"/>
              <a:t>р</a:t>
            </a:r>
            <a:r>
              <a:rPr lang="ru-RU" b="1" dirty="0" smtClean="0">
                <a:solidFill>
                  <a:srgbClr val="C00000"/>
                </a:solidFill>
              </a:rPr>
              <a:t>ь</a:t>
            </a:r>
          </a:p>
          <a:p>
            <a:r>
              <a:rPr lang="ru-RU" dirty="0"/>
              <a:t>л</a:t>
            </a:r>
            <a:r>
              <a:rPr lang="ru-RU" dirty="0" smtClean="0"/>
              <a:t>ес</a:t>
            </a:r>
            <a:r>
              <a:rPr lang="ru-RU" b="1" dirty="0" smtClean="0">
                <a:solidFill>
                  <a:srgbClr val="C00000"/>
                </a:solidFill>
              </a:rPr>
              <a:t>т</a:t>
            </a:r>
            <a:r>
              <a:rPr lang="ru-RU" dirty="0" smtClean="0"/>
              <a:t>н</a:t>
            </a:r>
            <a:r>
              <a:rPr lang="ru-RU" b="1" dirty="0" smtClean="0">
                <a:solidFill>
                  <a:srgbClr val="C00000"/>
                </a:solidFill>
              </a:rPr>
              <a:t>и</a:t>
            </a:r>
            <a:r>
              <a:rPr lang="ru-RU" dirty="0" smtClean="0"/>
              <a:t>ца</a:t>
            </a:r>
          </a:p>
          <a:p>
            <a:r>
              <a:rPr lang="ru-RU" dirty="0"/>
              <a:t>л</a:t>
            </a:r>
            <a:r>
              <a:rPr lang="ru-RU" b="1" dirty="0" smtClean="0">
                <a:solidFill>
                  <a:srgbClr val="C00000"/>
                </a:solidFill>
              </a:rPr>
              <a:t>о</a:t>
            </a:r>
            <a:r>
              <a:rPr lang="ru-RU" dirty="0" smtClean="0"/>
              <a:t>пата</a:t>
            </a:r>
          </a:p>
          <a:p>
            <a:r>
              <a:rPr lang="ru-RU" dirty="0" smtClean="0"/>
              <a:t>л</a:t>
            </a:r>
            <a:r>
              <a:rPr lang="ru-RU" b="1" dirty="0" smtClean="0">
                <a:solidFill>
                  <a:srgbClr val="C00000"/>
                </a:solidFill>
              </a:rPr>
              <a:t>я</a:t>
            </a:r>
            <a:r>
              <a:rPr lang="ru-RU" dirty="0" smtClean="0"/>
              <a:t>гу</a:t>
            </a:r>
            <a:r>
              <a:rPr lang="ru-RU" b="1" dirty="0" smtClean="0">
                <a:solidFill>
                  <a:srgbClr val="C00000"/>
                </a:solidFill>
              </a:rPr>
              <a:t>ш</a:t>
            </a:r>
            <a:r>
              <a:rPr lang="ru-RU" dirty="0" smtClean="0"/>
              <a:t>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02673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Прочитай скороговорку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Весёлый водовоз вёз воду из водопровода. </a:t>
            </a:r>
          </a:p>
          <a:p>
            <a:endParaRPr lang="ru-RU" dirty="0"/>
          </a:p>
          <a:p>
            <a:r>
              <a:rPr lang="ru-RU" b="1" dirty="0" smtClean="0"/>
              <a:t>Задание:</a:t>
            </a:r>
          </a:p>
          <a:p>
            <a:r>
              <a:rPr lang="ru-RU" sz="2800" i="1" dirty="0" smtClean="0"/>
              <a:t>1.найди однокоренные слова , докажи</a:t>
            </a:r>
          </a:p>
          <a:p>
            <a:r>
              <a:rPr lang="ru-RU" sz="2800" i="1" dirty="0" smtClean="0"/>
              <a:t>2.найди грамматическую основу , выпиши словосочетания.</a:t>
            </a:r>
          </a:p>
        </p:txBody>
      </p:sp>
    </p:spTree>
    <p:extLst>
      <p:ext uri="{BB962C8B-B14F-4D97-AF65-F5344CB8AC3E}">
        <p14:creationId xmlns:p14="http://schemas.microsoft.com/office/powerpoint/2010/main" val="23088454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Раздел русского языка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8000" dirty="0" smtClean="0"/>
              <a:t>Состав слова</a:t>
            </a:r>
            <a:endParaRPr lang="ru-RU" sz="8000" dirty="0"/>
          </a:p>
        </p:txBody>
      </p:sp>
    </p:spTree>
    <p:extLst>
      <p:ext uri="{BB962C8B-B14F-4D97-AF65-F5344CB8AC3E}">
        <p14:creationId xmlns:p14="http://schemas.microsoft.com/office/powerpoint/2010/main" val="994252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2699792" y="332656"/>
            <a:ext cx="2736304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Части слова</a:t>
            </a:r>
            <a:endParaRPr lang="ru-RU" sz="32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83568" y="1628800"/>
            <a:ext cx="1944216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ru-RU" sz="3200" dirty="0" smtClean="0"/>
              <a:t>корень</a:t>
            </a:r>
            <a:endParaRPr lang="ru-RU" sz="3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2987824" y="1700808"/>
            <a:ext cx="2376264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суффикс</a:t>
            </a:r>
            <a:endParaRPr lang="ru-RU" sz="32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084168" y="1628800"/>
            <a:ext cx="2232248" cy="64807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/>
              <a:t>окончание</a:t>
            </a:r>
            <a:endParaRPr lang="ru-RU" sz="3200" dirty="0"/>
          </a:p>
        </p:txBody>
      </p:sp>
      <p:cxnSp>
        <p:nvCxnSpPr>
          <p:cNvPr id="9" name="Прямая со стрелкой 8"/>
          <p:cNvCxnSpPr/>
          <p:nvPr/>
        </p:nvCxnSpPr>
        <p:spPr>
          <a:xfrm flipH="1">
            <a:off x="1691680" y="1052736"/>
            <a:ext cx="1008112" cy="504056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>
            <a:stCxn id="4" idx="2"/>
          </p:cNvCxnSpPr>
          <p:nvPr/>
        </p:nvCxnSpPr>
        <p:spPr>
          <a:xfrm>
            <a:off x="4067944" y="1052736"/>
            <a:ext cx="0" cy="648072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5508104" y="1052736"/>
            <a:ext cx="936104" cy="576064"/>
          </a:xfrm>
          <a:prstGeom prst="straightConnector1">
            <a:avLst/>
          </a:prstGeom>
          <a:ln w="38100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323528" y="3284984"/>
            <a:ext cx="2376264" cy="18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 smtClean="0"/>
              <a:t>общая часть родственных слов</a:t>
            </a:r>
            <a:endParaRPr lang="ru-RU" sz="28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3131840" y="3284984"/>
            <a:ext cx="2376264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с</a:t>
            </a:r>
            <a:r>
              <a:rPr lang="ru-RU" sz="2800" dirty="0" smtClean="0"/>
              <a:t>лужит для образования новых слов</a:t>
            </a:r>
            <a:endParaRPr lang="ru-RU" sz="2800" dirty="0"/>
          </a:p>
        </p:txBody>
      </p:sp>
      <p:sp>
        <p:nvSpPr>
          <p:cNvPr id="16" name="Прямоугольник 15"/>
          <p:cNvSpPr/>
          <p:nvPr/>
        </p:nvSpPr>
        <p:spPr>
          <a:xfrm>
            <a:off x="6228184" y="3212976"/>
            <a:ext cx="2088232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dirty="0"/>
              <a:t>с</a:t>
            </a:r>
            <a:r>
              <a:rPr lang="ru-RU" sz="2800" dirty="0" smtClean="0"/>
              <a:t>лужит для изменения формы слова</a:t>
            </a:r>
            <a:endParaRPr lang="ru-RU" sz="2800" dirty="0"/>
          </a:p>
        </p:txBody>
      </p:sp>
      <p:cxnSp>
        <p:nvCxnSpPr>
          <p:cNvPr id="18" name="Прямая со стрелкой 17"/>
          <p:cNvCxnSpPr/>
          <p:nvPr/>
        </p:nvCxnSpPr>
        <p:spPr>
          <a:xfrm>
            <a:off x="1475656" y="2276872"/>
            <a:ext cx="0" cy="936104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067944" y="2348880"/>
            <a:ext cx="0" cy="936104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 стрелкой 21"/>
          <p:cNvCxnSpPr/>
          <p:nvPr/>
        </p:nvCxnSpPr>
        <p:spPr>
          <a:xfrm>
            <a:off x="7236296" y="2276872"/>
            <a:ext cx="36004" cy="936104"/>
          </a:xfrm>
          <a:prstGeom prst="straightConnector1">
            <a:avLst/>
          </a:prstGeom>
          <a:ln w="38100">
            <a:solidFill>
              <a:schemeClr val="tx1">
                <a:lumMod val="85000"/>
                <a:lumOff val="1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6448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14" grpId="0" animBg="1"/>
      <p:bldP spid="15" grpId="0" animBg="1"/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548680"/>
            <a:ext cx="6131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Суффикс – это маленькое слово.</a:t>
            </a:r>
            <a:endParaRPr lang="ru-RU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980728"/>
            <a:ext cx="77768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Суффикс – это часть слова.</a:t>
            </a:r>
            <a:endParaRPr lang="ru-RU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1412776"/>
            <a:ext cx="88204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</a:t>
            </a:r>
            <a:r>
              <a:rPr lang="ru-RU" sz="2800" dirty="0" smtClean="0"/>
              <a:t>Суффикс служит для образования новых слов.</a:t>
            </a:r>
            <a:endParaRPr lang="ru-RU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395536" y="1772816"/>
            <a:ext cx="8748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Суффикс служит для связи слов в предложении.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323528" y="2204864"/>
            <a:ext cx="83529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Суффикс стоит перед корнем.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395536" y="2564904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Суффикс стоит после корня.</a:t>
            </a:r>
            <a:endParaRPr lang="ru-RU" sz="2800" dirty="0"/>
          </a:p>
        </p:txBody>
      </p:sp>
      <p:sp>
        <p:nvSpPr>
          <p:cNvPr id="10" name="TextBox 9"/>
          <p:cNvSpPr txBox="1"/>
          <p:nvPr/>
        </p:nvSpPr>
        <p:spPr>
          <a:xfrm>
            <a:off x="0" y="3068960"/>
            <a:ext cx="72362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   </a:t>
            </a:r>
            <a:r>
              <a:rPr lang="ru-RU" sz="2800" dirty="0" smtClean="0"/>
              <a:t> Суффикс имеет значение.</a:t>
            </a:r>
            <a:endParaRPr lang="ru-RU" sz="2800" dirty="0"/>
          </a:p>
        </p:txBody>
      </p:sp>
      <p:sp>
        <p:nvSpPr>
          <p:cNvPr id="11" name="TextBox 10"/>
          <p:cNvSpPr txBox="1"/>
          <p:nvPr/>
        </p:nvSpPr>
        <p:spPr>
          <a:xfrm>
            <a:off x="323528" y="3501008"/>
            <a:ext cx="66247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 Суффикс не имеет значение.  </a:t>
            </a:r>
            <a:endParaRPr lang="ru-RU" sz="28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548680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1)</a:t>
            </a:r>
            <a:endParaRPr lang="ru-RU" sz="2800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1484784"/>
            <a:ext cx="118762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2)</a:t>
            </a:r>
            <a:endParaRPr lang="ru-RU" sz="2800" dirty="0"/>
          </a:p>
        </p:txBody>
      </p:sp>
      <p:sp>
        <p:nvSpPr>
          <p:cNvPr id="15" name="TextBox 14"/>
          <p:cNvSpPr txBox="1"/>
          <p:nvPr/>
        </p:nvSpPr>
        <p:spPr>
          <a:xfrm>
            <a:off x="0" y="2276872"/>
            <a:ext cx="11156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3)</a:t>
            </a:r>
            <a:endParaRPr lang="ru-RU" sz="2800" dirty="0"/>
          </a:p>
        </p:txBody>
      </p:sp>
      <p:sp>
        <p:nvSpPr>
          <p:cNvPr id="16" name="TextBox 15"/>
          <p:cNvSpPr txBox="1"/>
          <p:nvPr/>
        </p:nvSpPr>
        <p:spPr>
          <a:xfrm>
            <a:off x="0" y="3068960"/>
            <a:ext cx="12596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4)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436230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8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4509120"/>
            <a:ext cx="8677104" cy="2088232"/>
          </a:xfrm>
        </p:spPr>
        <p:txBody>
          <a:bodyPr>
            <a:no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Цель урока: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определить, могут ли суффиксы изменить, уточнить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значения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слов</a:t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ЗАДАЧИ УРОКА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ru-RU" sz="2400" dirty="0" smtClean="0">
                <a:effectLst/>
                <a:latin typeface="Times New Roman" pitchFamily="18" charset="0"/>
                <a:cs typeface="Times New Roman" pitchFamily="18" charset="0"/>
              </a:rPr>
              <a:t>совершенствовать </a:t>
            </a:r>
            <a:r>
              <a:rPr lang="ru-RU" sz="2400" dirty="0">
                <a:effectLst/>
                <a:latin typeface="Times New Roman" pitchFamily="18" charset="0"/>
                <a:cs typeface="Times New Roman" pitchFamily="18" charset="0"/>
              </a:rPr>
              <a:t>знания об однокоренных словах и значимых частях слова; учить разбирать слова по составу, объяснять значения суффиксов.</a:t>
            </a:r>
            <a:br>
              <a:rPr lang="ru-RU" sz="2400" dirty="0">
                <a:effectLst/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ru-RU" sz="24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51520" y="332656"/>
            <a:ext cx="8587680" cy="3960440"/>
          </a:xfrm>
          <a:solidFill>
            <a:schemeClr val="accent1">
              <a:lumMod val="40000"/>
              <a:lumOff val="60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899592" y="692696"/>
            <a:ext cx="7416824" cy="3046988"/>
          </a:xfrm>
          <a:prstGeom prst="rect">
            <a:avLst/>
          </a:prstGeom>
          <a:solidFill>
            <a:srgbClr val="00B0F0"/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9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Значени</a:t>
            </a:r>
            <a:r>
              <a:rPr lang="ru-RU" sz="9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я</a:t>
            </a:r>
            <a:r>
              <a:rPr lang="ru-RU" sz="9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суффиксов</a:t>
            </a:r>
            <a:endParaRPr lang="ru-RU" sz="96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88759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Мини-исследование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79512" y="2204864"/>
            <a:ext cx="864096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«Влияние суффиксов на значения слов»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686244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674</TotalTime>
  <Words>495</Words>
  <Application>Microsoft Office PowerPoint</Application>
  <PresentationFormat>Экран (4:3)</PresentationFormat>
  <Paragraphs>143</Paragraphs>
  <Slides>28</Slides>
  <Notes>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28</vt:i4>
      </vt:variant>
    </vt:vector>
  </HeadingPairs>
  <TitlesOfParts>
    <vt:vector size="29" baseType="lpstr">
      <vt:lpstr>Трек</vt:lpstr>
      <vt:lpstr>Урок русского языка 3 класс УМК «Школа России»</vt:lpstr>
      <vt:lpstr>Презентация PowerPoint</vt:lpstr>
      <vt:lpstr>Словарная работа:</vt:lpstr>
      <vt:lpstr>Прочитай скороговорку</vt:lpstr>
      <vt:lpstr>Раздел русского языка</vt:lpstr>
      <vt:lpstr>Презентация PowerPoint</vt:lpstr>
      <vt:lpstr>Презентация PowerPoint</vt:lpstr>
      <vt:lpstr>Цель урока: определить, могут ли суффиксы изменить, уточнить значения слов ЗАДАЧИ УРОКА :совершенствовать знания об однокоренных словах и значимых частях слова; учить разбирать слова по составу, объяснять значения суффиксов.  :</vt:lpstr>
      <vt:lpstr>Мини-исследование</vt:lpstr>
      <vt:lpstr>Презентация PowerPoint</vt:lpstr>
      <vt:lpstr>Презентация PowerPoint</vt:lpstr>
      <vt:lpstr>Значение 1</vt:lpstr>
      <vt:lpstr>Работа по учебнику </vt:lpstr>
      <vt:lpstr>Значение 2</vt:lpstr>
      <vt:lpstr>Работа по учебнику</vt:lpstr>
      <vt:lpstr>Значение 3</vt:lpstr>
      <vt:lpstr>Работа по учебнику</vt:lpstr>
      <vt:lpstr>Значение 4</vt:lpstr>
      <vt:lpstr>Итог Мини-исследования «Влияние суффиксов на значения слов»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Домашнее задание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Марина</cp:lastModifiedBy>
  <cp:revision>93</cp:revision>
  <dcterms:created xsi:type="dcterms:W3CDTF">2011-11-20T12:20:39Z</dcterms:created>
  <dcterms:modified xsi:type="dcterms:W3CDTF">2015-12-13T09:43:23Z</dcterms:modified>
</cp:coreProperties>
</file>