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333" r:id="rId3"/>
    <p:sldId id="260" r:id="rId4"/>
    <p:sldId id="330" r:id="rId5"/>
    <p:sldId id="332" r:id="rId6"/>
    <p:sldId id="329" r:id="rId7"/>
    <p:sldId id="292" r:id="rId8"/>
    <p:sldId id="334" r:id="rId9"/>
    <p:sldId id="335" r:id="rId10"/>
    <p:sldId id="336" r:id="rId11"/>
    <p:sldId id="337" r:id="rId12"/>
    <p:sldId id="338" r:id="rId13"/>
    <p:sldId id="339" r:id="rId14"/>
    <p:sldId id="262" r:id="rId15"/>
    <p:sldId id="263" r:id="rId16"/>
    <p:sldId id="340" r:id="rId17"/>
    <p:sldId id="342" r:id="rId18"/>
    <p:sldId id="341" r:id="rId19"/>
    <p:sldId id="349" r:id="rId20"/>
    <p:sldId id="348" r:id="rId21"/>
    <p:sldId id="350" r:id="rId22"/>
    <p:sldId id="343" r:id="rId23"/>
    <p:sldId id="344" r:id="rId24"/>
    <p:sldId id="345" r:id="rId25"/>
    <p:sldId id="351" r:id="rId26"/>
    <p:sldId id="355" r:id="rId27"/>
    <p:sldId id="347" r:id="rId28"/>
    <p:sldId id="265" r:id="rId29"/>
    <p:sldId id="267" r:id="rId30"/>
    <p:sldId id="268" r:id="rId31"/>
    <p:sldId id="275" r:id="rId32"/>
    <p:sldId id="269" r:id="rId33"/>
    <p:sldId id="271" r:id="rId34"/>
    <p:sldId id="272" r:id="rId35"/>
    <p:sldId id="354" r:id="rId36"/>
    <p:sldId id="35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A50021"/>
    <a:srgbClr val="660033"/>
    <a:srgbClr val="9C71F3"/>
    <a:srgbClr val="65FFAB"/>
    <a:srgbClr val="CCFF99"/>
    <a:srgbClr val="F24F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50" autoAdjust="0"/>
    <p:restoredTop sz="94660"/>
  </p:normalViewPr>
  <p:slideViewPr>
    <p:cSldViewPr>
      <p:cViewPr>
        <p:scale>
          <a:sx n="60" d="100"/>
          <a:sy n="60" d="100"/>
        </p:scale>
        <p:origin x="-109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jpeg"/><Relationship Id="rId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99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A0E26-3F0F-41C2-854E-8232E7B4F7B1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64;&#1050;&#1054;&#1051;&#1040;\&#1052;&#1040;&#1058;&#1045;&#1052;&#1040;&#1058;&#1048;&#1050;&#1040;\&#1064;&#1052;&#1054;\&#1064;&#1052;&#1054;%202010-2011\&#1055;&#1072;&#1087;&#1082;&#1072;%20&#1064;&#1052;&#1054;\&#1053;&#1077;&#1076;&#1077;&#1083;&#1103;%20&#1084;&#1072;&#1090;&#1077;&#1084;&#1072;&#1090;&#1080;&#1082;&#1080;\2015-2016\&#1056;&#1072;&#1079;&#1088;&#1072;&#1073;&#1086;&#1090;&#1082;&#1080;%20&#1084;&#1077;&#1088;&#1086;&#1087;&#1088;&#1080;&#1103;&#1090;&#1080;&#1081;\&#1050;&#1086;&#1085;&#1082;&#1091;&#1088;&#1089;%20&#1054;&#1090;&#1082;&#1088;&#1099;&#1090;&#1099;&#1081;%20&#1091;&#1088;&#1086;&#1082;-2016\&#1054;&#1090;&#1082;&#1088;&#1099;&#1090;&#1099;&#1081;%20&#1091;&#1088;&#1086;&#1082;\&#1055;&#1088;&#1077;&#1079;&#1077;&#1085;&#1090;&#1072;&#1094;&#1080;&#1103;\&#1047;&#1074;&#1091;&#1082;%20&#1079;&#1074;&#1086;&#1085;&#1082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gif"/><Relationship Id="rId11" Type="http://schemas.openxmlformats.org/officeDocument/2006/relationships/oleObject" Target="../embeddings/oleObject7.bin"/><Relationship Id="rId5" Type="http://schemas.openxmlformats.org/officeDocument/2006/relationships/slide" Target="slide34.xml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gif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20151210_165157.jpg" TargetMode="Externa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package" Target="../embeddings/_________Word_20071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44.gif"/><Relationship Id="rId7" Type="http://schemas.openxmlformats.org/officeDocument/2006/relationships/image" Target="../media/image48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shky.ru/index/0-14?7-6" TargetMode="External"/><Relationship Id="rId13" Type="http://schemas.openxmlformats.org/officeDocument/2006/relationships/hyperlink" Target="https://yandex.ru/images/search?text=%D1%80%D0%B5%D0%BD%D0%B5%20%D0%B4%D0%B5%D0%BA%D0%B0%D1%80%D1%82&amp;img_url=http%3A%2F%2Fcivilka.ru%2Fwp-content%2Fuploads%2F2014%2F08%2FDekart_2.jpg&amp;pos=20&amp;rpt=simage&amp;_=1456404605634" TargetMode="External"/><Relationship Id="rId3" Type="http://schemas.openxmlformats.org/officeDocument/2006/relationships/hyperlink" Target="https://yandex.ru/images/search?img_url=http" TargetMode="External"/><Relationship Id="rId7" Type="http://schemas.openxmlformats.org/officeDocument/2006/relationships/hyperlink" Target="http://img3.proshkolu.ru/content/media/pic/profile/2000000/1398000/1397771-600cf4c0e52e67dd21661e521eeb6834.png" TargetMode="External"/><Relationship Id="rId12" Type="http://schemas.openxmlformats.org/officeDocument/2006/relationships/hyperlink" Target="https://yandex.ru/images/" TargetMode="External"/><Relationship Id="rId2" Type="http://schemas.openxmlformats.org/officeDocument/2006/relationships/hyperlink" Target="http://liubavyshka.ru/photo/63-0-25468" TargetMode="External"/><Relationship Id="rId16" Type="http://schemas.openxmlformats.org/officeDocument/2006/relationships/hyperlink" Target="https://yandex.ru/images/Fmamietitine.m.alarge_png&amp;pos=746&amp;rpt=sim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iubavyshka.ru/photo/144-0-22317" TargetMode="External"/><Relationship Id="rId11" Type="http://schemas.openxmlformats.org/officeDocument/2006/relationships/hyperlink" Target="http://justclickit.ru/other/people.php?page=26" TargetMode="External"/><Relationship Id="rId5" Type="http://schemas.openxmlformats.org/officeDocument/2006/relationships/hyperlink" Target="http://sunveter.ru/animacija/kolokol/446-zvonok.html" TargetMode="External"/><Relationship Id="rId15" Type="http://schemas.openxmlformats.org/officeDocument/2006/relationships/hyperlink" Target="https://yandex.ru/inoreask=1&amp;pos=7&amp;lr=213&amp;rpt=simage" TargetMode="External"/><Relationship Id="rId10" Type="http://schemas.openxmlformats.org/officeDocument/2006/relationships/hyperlink" Target="http://liubavyshka.ru/photo/144-0-37009" TargetMode="External"/><Relationship Id="rId4" Type="http://schemas.openxmlformats.org/officeDocument/2006/relationships/hyperlink" Target="http://liubavyshka.ru/photo/60-0-9815" TargetMode="External"/><Relationship Id="rId9" Type="http://schemas.openxmlformats.org/officeDocument/2006/relationships/hyperlink" Target="http://newanoli.ru/=232201678&amp;journalid=3411002&amp;go=prev&amp;categ=0" TargetMode="External"/><Relationship Id="rId14" Type="http://schemas.openxmlformats.org/officeDocument/2006/relationships/hyperlink" Target="https://yandex.ru/images/noreask=1&amp;pos=79&amp;rpt=simage&amp;lr=213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liubavyshka.ru/photo/60-0-25549" TargetMode="External"/><Relationship Id="rId3" Type="http://schemas.openxmlformats.org/officeDocument/2006/relationships/hyperlink" Target="http://liubavyshka.ru/photo/144-0-37009" TargetMode="External"/><Relationship Id="rId7" Type="http://schemas.openxmlformats.org/officeDocument/2006/relationships/hyperlink" Target="http://liubavyshka.ru/photo/27-0-12967" TargetMode="External"/><Relationship Id="rId2" Type="http://schemas.openxmlformats.org/officeDocument/2006/relationships/hyperlink" Target="https://yandex.ru/images/jpg&amp;pos=56&amp;rpt=simage&amp;_=145641124811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unveter.ru/animacija/kolokol/446-zvonok.html" TargetMode="External"/><Relationship Id="rId5" Type="http://schemas.openxmlformats.org/officeDocument/2006/relationships/hyperlink" Target="https://yandex.ru/images/search?img_url=http%3A%2F%2Fwww.myronivka-school3.edukit.kiev.ua%2Ffiles2%2Fimages%2Fj0283679.gif&amp;_=1454924785824&amp;p=5&amp;text=%D0%B0%D0%BD%D0%B8%D0%BC%D0%B0%D1%86%D0%B8%D1%8F%20%D0%BC%D0%B0%D0%BB%D1%8C%D1%87%D0%B8%D0%BA%20%D0%B4%D0%B5%D0%BB%D0%B0%D0%B5%D1%82%20%D1%83%D1%80%D0%BE%D0%BA%D0%B8&amp;noreask=1&amp;pos=176&amp;lr=213&amp;rpt=simage" TargetMode="External"/><Relationship Id="rId4" Type="http://schemas.openxmlformats.org/officeDocument/2006/relationships/hyperlink" Target="http://animashky.ru/index/0-14?7-20" TargetMode="External"/><Relationship Id="rId9" Type="http://schemas.openxmlformats.org/officeDocument/2006/relationships/hyperlink" Target="http://gifanimation.ru/index54_new.ht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" name="Picture 12" descr="BBERAS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293096"/>
            <a:ext cx="23764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51520" y="1700808"/>
            <a:ext cx="5112568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М-5, урок №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71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5076825" y="4941888"/>
            <a:ext cx="37433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Составила учитель математики </a:t>
            </a:r>
            <a:r>
              <a:rPr lang="ru-RU" dirty="0" err="1">
                <a:latin typeface="Comic Sans MS" pitchFamily="66" charset="0"/>
              </a:rPr>
              <a:t>Гринюк</a:t>
            </a:r>
            <a:r>
              <a:rPr lang="ru-RU" dirty="0">
                <a:latin typeface="Comic Sans MS" pitchFamily="66" charset="0"/>
              </a:rPr>
              <a:t> Любовь Викторовна МАОУ Ильинская </a:t>
            </a:r>
            <a:r>
              <a:rPr lang="ru-RU" dirty="0" smtClean="0">
                <a:latin typeface="Comic Sans MS" pitchFamily="66" charset="0"/>
              </a:rPr>
              <a:t>СОШ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 г. </a:t>
            </a:r>
            <a:r>
              <a:rPr lang="ru-RU" dirty="0">
                <a:latin typeface="Comic Sans MS" pitchFamily="66" charset="0"/>
              </a:rPr>
              <a:t>Домодедово </a:t>
            </a:r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Московской </a:t>
            </a:r>
            <a:r>
              <a:rPr lang="ru-RU" dirty="0">
                <a:latin typeface="Comic Sans MS" pitchFamily="66" charset="0"/>
              </a:rPr>
              <a:t>области</a:t>
            </a:r>
          </a:p>
        </p:txBody>
      </p:sp>
      <p:pic>
        <p:nvPicPr>
          <p:cNvPr id="15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0648"/>
            <a:ext cx="273630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9" descr="4a4ca0b61c252c3c97d2b2265ac9550b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8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51520" y="2636912"/>
            <a:ext cx="8496944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Степень числа.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251520" y="1052736"/>
            <a:ext cx="6408712" cy="648072"/>
          </a:xfrm>
          <a:prstGeom prst="wedgeRoundRectCallout">
            <a:avLst>
              <a:gd name="adj1" fmla="val -29672"/>
              <a:gd name="adj2" fmla="val 57435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Какое число пропущено?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1907704" y="260648"/>
            <a:ext cx="5544616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94116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7334944" y="2928049"/>
            <a:ext cx="259766" cy="735747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al 24"/>
          <p:cNvSpPr>
            <a:spLocks noChangeArrowheads="1"/>
          </p:cNvSpPr>
          <p:nvPr/>
        </p:nvSpPr>
        <p:spPr bwMode="auto">
          <a:xfrm>
            <a:off x="5887144" y="3020124"/>
            <a:ext cx="792163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Oval 27"/>
          <p:cNvSpPr>
            <a:spLocks noChangeArrowheads="1"/>
          </p:cNvSpPr>
          <p:nvPr/>
        </p:nvSpPr>
        <p:spPr bwMode="auto">
          <a:xfrm>
            <a:off x="4895245" y="2089849"/>
            <a:ext cx="7646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Oval 28"/>
          <p:cNvSpPr>
            <a:spLocks noChangeArrowheads="1"/>
          </p:cNvSpPr>
          <p:nvPr/>
        </p:nvSpPr>
        <p:spPr bwMode="auto">
          <a:xfrm>
            <a:off x="6801544" y="2105724"/>
            <a:ext cx="8382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Oval 29"/>
          <p:cNvSpPr>
            <a:spLocks noChangeArrowheads="1"/>
          </p:cNvSpPr>
          <p:nvPr/>
        </p:nvSpPr>
        <p:spPr bwMode="auto">
          <a:xfrm>
            <a:off x="3455085" y="4610129"/>
            <a:ext cx="7646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36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0"/>
          <p:cNvSpPr>
            <a:spLocks noChangeArrowheads="1"/>
          </p:cNvSpPr>
          <p:nvPr/>
        </p:nvSpPr>
        <p:spPr bwMode="auto">
          <a:xfrm>
            <a:off x="5513784" y="4549804"/>
            <a:ext cx="8382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4523184" y="5464204"/>
            <a:ext cx="8382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6" name="Line 44"/>
          <p:cNvSpPr>
            <a:spLocks noChangeShapeType="1"/>
          </p:cNvSpPr>
          <p:nvPr/>
        </p:nvSpPr>
        <p:spPr bwMode="auto">
          <a:xfrm>
            <a:off x="5506144" y="2762523"/>
            <a:ext cx="4572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Line 51"/>
          <p:cNvSpPr>
            <a:spLocks noChangeShapeType="1"/>
          </p:cNvSpPr>
          <p:nvPr/>
        </p:nvSpPr>
        <p:spPr bwMode="auto">
          <a:xfrm flipH="1">
            <a:off x="6572944" y="2762523"/>
            <a:ext cx="3810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Line 52"/>
          <p:cNvSpPr>
            <a:spLocks noChangeShapeType="1"/>
          </p:cNvSpPr>
          <p:nvPr/>
        </p:nvSpPr>
        <p:spPr bwMode="auto">
          <a:xfrm>
            <a:off x="5734744" y="2381523"/>
            <a:ext cx="106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Line 57"/>
          <p:cNvSpPr>
            <a:spLocks noChangeShapeType="1"/>
          </p:cNvSpPr>
          <p:nvPr/>
        </p:nvSpPr>
        <p:spPr bwMode="auto">
          <a:xfrm>
            <a:off x="4142184" y="5206603"/>
            <a:ext cx="4572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Line 58"/>
          <p:cNvSpPr>
            <a:spLocks noChangeShapeType="1"/>
          </p:cNvSpPr>
          <p:nvPr/>
        </p:nvSpPr>
        <p:spPr bwMode="auto">
          <a:xfrm flipH="1">
            <a:off x="5285184" y="5206603"/>
            <a:ext cx="3810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Line 59"/>
          <p:cNvSpPr>
            <a:spLocks noChangeShapeType="1"/>
          </p:cNvSpPr>
          <p:nvPr/>
        </p:nvSpPr>
        <p:spPr bwMode="auto">
          <a:xfrm>
            <a:off x="4294584" y="4901803"/>
            <a:ext cx="1219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Rectangle 61"/>
          <p:cNvSpPr>
            <a:spLocks noChangeArrowheads="1"/>
          </p:cNvSpPr>
          <p:nvPr/>
        </p:nvSpPr>
        <p:spPr bwMode="auto">
          <a:xfrm>
            <a:off x="5589984" y="4597003"/>
            <a:ext cx="6858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0" grpId="0" animBg="1"/>
      <p:bldP spid="31" grpId="0" animBg="1"/>
      <p:bldP spid="32" grpId="0" animBg="1"/>
      <p:bldP spid="33" grpId="0" animBg="1"/>
      <p:bldP spid="34" grpId="0" build="allAtOnce" animBg="1"/>
      <p:bldP spid="35" grpId="0" animBg="1"/>
      <p:bldP spid="36" grpId="0" animBg="1"/>
      <p:bldP spid="37" grpId="0" animBg="1"/>
      <p:bldP spid="38" grpId="0" animBg="1"/>
      <p:bldP spid="52" grpId="0" animBg="1"/>
      <p:bldP spid="53" grpId="0" animBg="1"/>
      <p:bldP spid="54" grpId="0" animBg="1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251520" y="1052736"/>
            <a:ext cx="6048672" cy="648072"/>
          </a:xfrm>
          <a:prstGeom prst="wedgeRoundRectCallout">
            <a:avLst>
              <a:gd name="adj1" fmla="val -29672"/>
              <a:gd name="adj2" fmla="val 57435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Порядок действий правильный?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1907704" y="260648"/>
            <a:ext cx="5544616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94116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Прямоугольник 42"/>
          <p:cNvSpPr/>
          <p:nvPr/>
        </p:nvSpPr>
        <p:spPr>
          <a:xfrm>
            <a:off x="3059832" y="2132856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3200" b="1" dirty="0" smtClean="0">
                <a:latin typeface="Times New Roman"/>
                <a:cs typeface="Times New Roman"/>
              </a:rPr>
              <a:t>·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51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  –  (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13 +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45) :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07904" y="1844824"/>
            <a:ext cx="446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60032" y="1844824"/>
            <a:ext cx="302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25838" y="1844824"/>
            <a:ext cx="446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96336" y="1844824"/>
            <a:ext cx="446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2771800" y="3356992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34 </a:t>
            </a:r>
            <a:r>
              <a:rPr lang="ru-RU" sz="3200" b="1" dirty="0" smtClean="0">
                <a:latin typeface="Times New Roman"/>
                <a:cs typeface="Times New Roman"/>
              </a:rPr>
              <a:t>·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45 + 56 – 78 </a:t>
            </a:r>
            <a:r>
              <a:rPr lang="ru-RU" sz="3200" b="1" dirty="0" smtClean="0">
                <a:latin typeface="Times New Roman"/>
                <a:cs typeface="Times New Roman"/>
              </a:rPr>
              <a:t>·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356 : 56 </a:t>
            </a:r>
            <a:r>
              <a:rPr lang="ru-RU" sz="3200" b="1" dirty="0" smtClean="0">
                <a:latin typeface="Times New Roman"/>
                <a:cs typeface="Times New Roman"/>
              </a:rPr>
              <a:t>·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75856" y="306896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95936" y="306896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860032" y="306896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652120" y="306896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88224" y="306896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308304" y="306896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1 0.00231 L 0.31423 0.00231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.00231 L -0.32379 0.01273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3 0.0294 L -0.44878 0.13449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0.01899 L 0.44896 0.12408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864 0.12592 " pathEditMode="relative" ptsTypes="AA">
                                      <p:cBhvr>
                                        <p:cTn id="15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62 0.11551 " pathEditMode="relative" ptsTypes="AA">
                                      <p:cBhvr>
                                        <p:cTn id="15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3" grpId="0"/>
      <p:bldP spid="44" grpId="0"/>
      <p:bldP spid="45" grpId="0"/>
      <p:bldP spid="45" grpId="1"/>
      <p:bldP spid="46" grpId="0"/>
      <p:bldP spid="47" grpId="0"/>
      <p:bldP spid="47" grpId="1"/>
      <p:bldP spid="58" grpId="0"/>
      <p:bldP spid="59" grpId="0"/>
      <p:bldP spid="59" grpId="1"/>
      <p:bldP spid="60" grpId="0"/>
      <p:bldP spid="60" grpId="1"/>
      <p:bldP spid="62" grpId="0"/>
      <p:bldP spid="62" grpId="1"/>
      <p:bldP spid="63" grpId="0"/>
      <p:bldP spid="64" grpId="0"/>
      <p:bldP spid="65" grpId="0"/>
      <p:bldP spid="6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251520" y="1052736"/>
            <a:ext cx="6336704" cy="648072"/>
          </a:xfrm>
          <a:prstGeom prst="wedgeRoundRectCallout">
            <a:avLst>
              <a:gd name="adj1" fmla="val -29672"/>
              <a:gd name="adj2" fmla="val 57435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Как можно записать сумму иначе?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2123728" y="260648"/>
            <a:ext cx="5544616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94116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2915816" y="2996952"/>
            <a:ext cx="3246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6 + 6 + 6 + 6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84168" y="299695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= 6 ∙ 4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251520" y="1052736"/>
            <a:ext cx="6336704" cy="1080120"/>
          </a:xfrm>
          <a:prstGeom prst="wedgeRoundRectCallout">
            <a:avLst>
              <a:gd name="adj1" fmla="val -31663"/>
              <a:gd name="adj2" fmla="val 318438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Как можно записать произведение иначе?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2051720" y="188640"/>
            <a:ext cx="5544616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94116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3419872" y="2996952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6 ∙ 6 ∙ 6 ∙ 6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299695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= 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" name="Picture 13" descr="уро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437112"/>
            <a:ext cx="21590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115616" y="332656"/>
            <a:ext cx="6984777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fld id="{851BD7D1-D4DA-4D76-BD90-806DEA234F86}" type="datetime1">
              <a:rPr lang="ru-RU" sz="4000" b="1" i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25.02.2016</a:t>
            </a:fld>
            <a:r>
              <a:rPr lang="ru-RU" sz="4000" b="1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Классная работа</a:t>
            </a:r>
            <a:endParaRPr lang="ru-RU" sz="4000" b="1" i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1700808"/>
            <a:ext cx="6912768" cy="769441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i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Степень числа.</a:t>
            </a:r>
            <a:endParaRPr lang="ru-RU" sz="4400" b="1" i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20" y="2636912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«Я люблю математику не только потому, что она находит применение в технике, но и потому, 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она красива»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Петер 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Ропсе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1181100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6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2257408" y="332656"/>
            <a:ext cx="4704493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Сегодня на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уроке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&amp;Acy;&amp;ncy;&amp;icy;&amp;mcy;&amp;acy;&amp;shcy;&amp;kcy;&amp;icy; &amp;Lcy;&amp;yucy;&amp;dcy;&amp;i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7898" y="5013176"/>
            <a:ext cx="1753546" cy="15030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9552" y="1340768"/>
            <a:ext cx="8280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Познакомимся с понятиями степени числа, показателя степени, основания степени, квадрат числа, куб числа, научимся выполнять порядок действий в выражении, содержащем степень.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185824" y="332656"/>
            <a:ext cx="6786601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нового материала</a:t>
            </a:r>
          </a:p>
        </p:txBody>
      </p:sp>
      <p:pic>
        <p:nvPicPr>
          <p:cNvPr id="24" name="Picture 12" descr="doc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869160"/>
            <a:ext cx="208756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://im4-tub-ru.yandex.net/i?id=148514807-4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052736"/>
            <a:ext cx="3187752" cy="3929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251520" y="1268760"/>
            <a:ext cx="5000625" cy="30464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400 лет назад французский математик Рене Декарт предложил такой способ записи произведения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нескольких одинаковых множителей</a:t>
            </a:r>
          </a:p>
        </p:txBody>
      </p:sp>
      <p:sp>
        <p:nvSpPr>
          <p:cNvPr id="27" name="Прямоугольник 3"/>
          <p:cNvSpPr>
            <a:spLocks noChangeArrowheads="1"/>
          </p:cNvSpPr>
          <p:nvPr/>
        </p:nvSpPr>
        <p:spPr bwMode="auto">
          <a:xfrm>
            <a:off x="3419872" y="4941168"/>
            <a:ext cx="5143536" cy="1015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131840" y="6093296"/>
            <a:ext cx="5256584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читают  «шесть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четвёртой степени»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1" name="Picture 7" descr="adf57feb4f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683568" y="260648"/>
            <a:ext cx="7848872" cy="2448272"/>
          </a:xfrm>
          <a:prstGeom prst="wedgeRoundRectCallout">
            <a:avLst>
              <a:gd name="adj1" fmla="val -31480"/>
              <a:gd name="adj2" fmla="val 132987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называют выражение        ?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при этом называют число 8?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Число 5?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читают запись        ?</a:t>
            </a:r>
          </a:p>
        </p:txBody>
      </p:sp>
      <p:sp>
        <p:nvSpPr>
          <p:cNvPr id="24" name="TextBox 1"/>
          <p:cNvSpPr txBox="1">
            <a:spLocks noChangeArrowheads="1"/>
          </p:cNvSpPr>
          <p:nvPr/>
        </p:nvSpPr>
        <p:spPr bwMode="auto">
          <a:xfrm>
            <a:off x="5796136" y="404664"/>
            <a:ext cx="576064" cy="523220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75856" y="3717032"/>
            <a:ext cx="5112568" cy="16561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Ответы на эти вопросы найдите 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в учебнике на с. 135.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4644008" y="1916832"/>
            <a:ext cx="576064" cy="523220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185824" y="332656"/>
            <a:ext cx="6786601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нового материала</a:t>
            </a:r>
          </a:p>
        </p:txBody>
      </p:sp>
      <p:pic>
        <p:nvPicPr>
          <p:cNvPr id="24" name="Picture 12" descr="doc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869160"/>
            <a:ext cx="208756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95115" y="1129874"/>
            <a:ext cx="4214813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Показатель степени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683964" y="5130402"/>
            <a:ext cx="5000625" cy="584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Основание  степени</a:t>
            </a:r>
          </a:p>
        </p:txBody>
      </p:sp>
      <p:grpSp>
        <p:nvGrpSpPr>
          <p:cNvPr id="19" name="Группа 15"/>
          <p:cNvGrpSpPr/>
          <p:nvPr/>
        </p:nvGrpSpPr>
        <p:grpSpPr>
          <a:xfrm>
            <a:off x="683568" y="1915691"/>
            <a:ext cx="1953336" cy="2862322"/>
            <a:chOff x="2857488" y="1990038"/>
            <a:chExt cx="1953336" cy="204447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TextBox 19"/>
            <p:cNvSpPr txBox="1"/>
            <p:nvPr/>
          </p:nvSpPr>
          <p:spPr>
            <a:xfrm>
              <a:off x="2857488" y="1990038"/>
              <a:ext cx="1928826" cy="2044474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8000" b="1" dirty="0"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81624" y="1990853"/>
              <a:ext cx="729200" cy="1121163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9600" b="1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</p:grpSp>
      <p:cxnSp>
        <p:nvCxnSpPr>
          <p:cNvPr id="22" name="Прямая со стрелкой 21"/>
          <p:cNvCxnSpPr>
            <a:endCxn id="18" idx="1"/>
          </p:cNvCxnSpPr>
          <p:nvPr/>
        </p:nvCxnSpPr>
        <p:spPr>
          <a:xfrm>
            <a:off x="1898014" y="4344584"/>
            <a:ext cx="1785950" cy="1077918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1" idx="3"/>
          </p:cNvCxnSpPr>
          <p:nvPr/>
        </p:nvCxnSpPr>
        <p:spPr>
          <a:xfrm flipV="1">
            <a:off x="2612394" y="1344189"/>
            <a:ext cx="1071570" cy="139988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683971" y="2806401"/>
            <a:ext cx="5000625" cy="10779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Выражение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b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baseline="30000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называют степенью</a:t>
            </a:r>
          </a:p>
        </p:txBody>
      </p:sp>
      <p:cxnSp>
        <p:nvCxnSpPr>
          <p:cNvPr id="30" name="Прямая со стрелкой 29"/>
          <p:cNvCxnSpPr>
            <a:stCxn id="20" idx="3"/>
            <a:endCxn id="29" idx="1"/>
          </p:cNvCxnSpPr>
          <p:nvPr/>
        </p:nvCxnSpPr>
        <p:spPr>
          <a:xfrm flipV="1">
            <a:off x="2612394" y="3345358"/>
            <a:ext cx="1071577" cy="1495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893482" y="1987130"/>
            <a:ext cx="718912" cy="151387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05870" y="2558634"/>
            <a:ext cx="1188000" cy="185738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3249" name="Picture 1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1181100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9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357313" y="1319207"/>
            <a:ext cx="1225550" cy="1323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80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8000" b="1" baseline="3000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3929063" y="1319207"/>
            <a:ext cx="1039812" cy="1323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8000" b="1" baseline="3000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6429375" y="1319207"/>
            <a:ext cx="1039813" cy="1323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8000" b="1" baseline="300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285875" y="4127512"/>
            <a:ext cx="6286500" cy="1016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60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baseline="3000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6000" b="1">
                <a:latin typeface="Times New Roman" pitchFamily="18" charset="0"/>
                <a:cs typeface="Times New Roman" pitchFamily="18" charset="0"/>
              </a:rPr>
              <a:t> =6·6·6·6·6</a:t>
            </a:r>
            <a:endParaRPr lang="ru-RU" sz="6000" b="1" baseline="30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85786" y="5484834"/>
            <a:ext cx="7286625" cy="1016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b="1" baseline="30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=7·7·7·7·7·7·7·7</a:t>
            </a:r>
            <a:endParaRPr lang="ru-RU" sz="6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755576" y="260648"/>
            <a:ext cx="7704856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Что означают записи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Назовите основание и показатель степени.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714500" y="2841628"/>
            <a:ext cx="5572125" cy="1016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60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6000" b="1" baseline="30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6000" b="1">
                <a:latin typeface="Times New Roman" pitchFamily="18" charset="0"/>
                <a:cs typeface="Times New Roman" pitchFamily="18" charset="0"/>
              </a:rPr>
              <a:t> =5·5·5·5</a:t>
            </a:r>
            <a:endParaRPr lang="ru-RU" sz="6000" b="1" baseline="30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971600" y="332656"/>
            <a:ext cx="7200800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Организационный момент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43608" y="1484784"/>
            <a:ext cx="4392488" cy="237626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7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Ровно</a:t>
            </a:r>
            <a:r>
              <a:rPr lang="en-GB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встали</a:t>
            </a:r>
            <a:r>
              <a:rPr lang="en-GB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8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тихо</a:t>
            </a:r>
            <a:r>
              <a:rPr lang="en-GB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сели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1313" indent="-341313">
              <a:spcBef>
                <a:spcPts val="7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Прозвенел</a:t>
            </a:r>
            <a:r>
              <a:rPr lang="en-GB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сейчас</a:t>
            </a:r>
            <a:r>
              <a:rPr lang="en-GB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звонок</a:t>
            </a:r>
            <a:r>
              <a:rPr lang="en-GB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41313" indent="-341313">
              <a:spcBef>
                <a:spcPts val="7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Начинается урок.</a:t>
            </a:r>
          </a:p>
        </p:txBody>
      </p:sp>
      <p:pic>
        <p:nvPicPr>
          <p:cNvPr id="19" name="Рисунок 18" descr="G:\ШКОЛА\МАТЕМАТИКА\ШМО\ШМО 2010-2011\Папка ШМО\Неделя математики\2015-2016\Разработки мероприятий\Конкурс Открытый урок-2016\Открытый урок\Картинки\1398675296_bing1b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356992"/>
            <a:ext cx="2592288" cy="2533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3" name="Picture 1" descr="G:\ШКОЛА\МАТЕМАТИКА\ШМО\ШМО 2010-2011\Папка ШМО\Неделя математики\2015-2016\Разработки мероприятий\Конкурс Открытый урок-2016\Открытый урок\Рисунки\6381001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412776"/>
            <a:ext cx="1872208" cy="1872208"/>
          </a:xfrm>
          <a:prstGeom prst="rect">
            <a:avLst/>
          </a:prstGeom>
          <a:noFill/>
        </p:spPr>
      </p:pic>
      <p:pic>
        <p:nvPicPr>
          <p:cNvPr id="18" name="Звук зво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4048" y="53012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8" name="Object 16"/>
          <p:cNvGraphicFramePr>
            <a:graphicFrameLocks noChangeAspect="1"/>
          </p:cNvGraphicFramePr>
          <p:nvPr/>
        </p:nvGraphicFramePr>
        <p:xfrm>
          <a:off x="5220072" y="1844824"/>
          <a:ext cx="914400" cy="914400"/>
        </p:xfrm>
        <a:graphic>
          <a:graphicData uri="http://schemas.openxmlformats.org/presentationml/2006/ole">
            <p:oleObj spid="_x0000_s51210" name="Формула" r:id="rId3" imgW="126720" imgH="139680" progId="Equation.3">
              <p:embed/>
            </p:oleObj>
          </a:graphicData>
        </a:graphic>
      </p:graphicFrame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95536" y="2636912"/>
            <a:ext cx="8382000" cy="792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Помни!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сегда</a:t>
            </a:r>
            <a:r>
              <a:rPr lang="en-US" sz="4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раз умножаем а!!!</a:t>
            </a:r>
          </a:p>
        </p:txBody>
      </p:sp>
      <p:sp>
        <p:nvSpPr>
          <p:cNvPr id="30" name="AutoShape 15"/>
          <p:cNvSpPr>
            <a:spLocks/>
          </p:cNvSpPr>
          <p:nvPr/>
        </p:nvSpPr>
        <p:spPr bwMode="auto">
          <a:xfrm rot="16200000">
            <a:off x="5269335" y="-1237902"/>
            <a:ext cx="685800" cy="5562600"/>
          </a:xfrm>
          <a:prstGeom prst="leftBrace">
            <a:avLst>
              <a:gd name="adj1" fmla="val 6759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 sz="180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/>
        </p:nvGraphicFramePr>
        <p:xfrm>
          <a:off x="1115616" y="-171400"/>
          <a:ext cx="7165975" cy="1905000"/>
        </p:xfrm>
        <a:graphic>
          <a:graphicData uri="http://schemas.openxmlformats.org/presentationml/2006/ole">
            <p:oleObj spid="_x0000_s51211" name="Формула" r:id="rId4" imgW="1104840" imgH="279360" progId="Equation.3">
              <p:embed/>
            </p:oleObj>
          </a:graphicData>
        </a:graphic>
      </p:graphicFrame>
      <p:sp>
        <p:nvSpPr>
          <p:cNvPr id="24" name="AutoShape 1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224" y="5877272"/>
            <a:ext cx="1800200" cy="576064"/>
          </a:xfrm>
          <a:prstGeom prst="actionButtonForwardNext">
            <a:avLst/>
          </a:prstGeom>
          <a:gradFill rotWithShape="1">
            <a:gsLst>
              <a:gs pos="0">
                <a:srgbClr val="006600"/>
              </a:gs>
              <a:gs pos="50000">
                <a:srgbClr val="FFFFFF"/>
              </a:gs>
              <a:gs pos="100000">
                <a:srgbClr val="00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" name="Рисунок 24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412776"/>
            <a:ext cx="1181100" cy="904875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95536" y="3645024"/>
            <a:ext cx="1771640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549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" name="Object 12"/>
          <p:cNvGraphicFramePr>
            <a:graphicFrameLocks noChangeAspect="1"/>
          </p:cNvGraphicFramePr>
          <p:nvPr/>
        </p:nvGraphicFramePr>
        <p:xfrm>
          <a:off x="636588" y="4437063"/>
          <a:ext cx="1098550" cy="792162"/>
        </p:xfrm>
        <a:graphic>
          <a:graphicData uri="http://schemas.openxmlformats.org/presentationml/2006/ole">
            <p:oleObj spid="_x0000_s51220" name="Формула" r:id="rId7" imgW="368280" imgH="279360" progId="Equation.3">
              <p:embed/>
            </p:oleObj>
          </a:graphicData>
        </a:graphic>
      </p:graphicFrame>
      <p:graphicFrame>
        <p:nvGraphicFramePr>
          <p:cNvPr id="32" name="Object 13"/>
          <p:cNvGraphicFramePr>
            <a:graphicFrameLocks noChangeAspect="1"/>
          </p:cNvGraphicFramePr>
          <p:nvPr/>
        </p:nvGraphicFramePr>
        <p:xfrm>
          <a:off x="1908175" y="4437063"/>
          <a:ext cx="1476375" cy="792162"/>
        </p:xfrm>
        <a:graphic>
          <a:graphicData uri="http://schemas.openxmlformats.org/presentationml/2006/ole">
            <p:oleObj spid="_x0000_s51221" name="Формула" r:id="rId8" imgW="495000" imgH="279360" progId="Equation.3">
              <p:embed/>
            </p:oleObj>
          </a:graphicData>
        </a:graphic>
      </p:graphicFrame>
      <p:graphicFrame>
        <p:nvGraphicFramePr>
          <p:cNvPr id="33" name="Object 14"/>
          <p:cNvGraphicFramePr>
            <a:graphicFrameLocks noChangeAspect="1"/>
          </p:cNvGraphicFramePr>
          <p:nvPr/>
        </p:nvGraphicFramePr>
        <p:xfrm>
          <a:off x="3406775" y="4437063"/>
          <a:ext cx="1214438" cy="792162"/>
        </p:xfrm>
        <a:graphic>
          <a:graphicData uri="http://schemas.openxmlformats.org/presentationml/2006/ole">
            <p:oleObj spid="_x0000_s51222" name="Формула" r:id="rId9" imgW="406080" imgH="279360" progId="Equation.3">
              <p:embed/>
            </p:oleObj>
          </a:graphicData>
        </a:graphic>
      </p:graphicFrame>
      <p:graphicFrame>
        <p:nvGraphicFramePr>
          <p:cNvPr id="34" name="Object 15"/>
          <p:cNvGraphicFramePr>
            <a:graphicFrameLocks noChangeAspect="1"/>
          </p:cNvGraphicFramePr>
          <p:nvPr/>
        </p:nvGraphicFramePr>
        <p:xfrm>
          <a:off x="4632325" y="4437063"/>
          <a:ext cx="1212850" cy="792162"/>
        </p:xfrm>
        <a:graphic>
          <a:graphicData uri="http://schemas.openxmlformats.org/presentationml/2006/ole">
            <p:oleObj spid="_x0000_s51223" name="Формула" r:id="rId10" imgW="406080" imgH="279360" progId="Equation.3">
              <p:embed/>
            </p:oleObj>
          </a:graphicData>
        </a:graphic>
      </p:graphicFrame>
      <p:graphicFrame>
        <p:nvGraphicFramePr>
          <p:cNvPr id="35" name="Object 16"/>
          <p:cNvGraphicFramePr>
            <a:graphicFrameLocks noChangeAspect="1"/>
          </p:cNvGraphicFramePr>
          <p:nvPr/>
        </p:nvGraphicFramePr>
        <p:xfrm>
          <a:off x="6127750" y="4365625"/>
          <a:ext cx="2047875" cy="900113"/>
        </p:xfrm>
        <a:graphic>
          <a:graphicData uri="http://schemas.openxmlformats.org/presentationml/2006/ole">
            <p:oleObj spid="_x0000_s51224" name="Формула" r:id="rId11" imgW="685800" imgH="317160" progId="Equation.3">
              <p:embed/>
            </p:oleObj>
          </a:graphicData>
        </a:graphic>
      </p:graphicFrame>
      <p:graphicFrame>
        <p:nvGraphicFramePr>
          <p:cNvPr id="51225" name="Object 25"/>
          <p:cNvGraphicFramePr>
            <a:graphicFrameLocks noChangeAspect="1"/>
          </p:cNvGraphicFramePr>
          <p:nvPr/>
        </p:nvGraphicFramePr>
        <p:xfrm>
          <a:off x="635000" y="5734050"/>
          <a:ext cx="1289050" cy="792163"/>
        </p:xfrm>
        <a:graphic>
          <a:graphicData uri="http://schemas.openxmlformats.org/presentationml/2006/ole">
            <p:oleObj spid="_x0000_s51225" name="Формула" r:id="rId12" imgW="431640" imgH="279360" progId="Equation.3">
              <p:embed/>
            </p:oleObj>
          </a:graphicData>
        </a:graphic>
      </p:graphicFrame>
      <p:graphicFrame>
        <p:nvGraphicFramePr>
          <p:cNvPr id="51226" name="Object 26"/>
          <p:cNvGraphicFramePr>
            <a:graphicFrameLocks noChangeAspect="1"/>
          </p:cNvGraphicFramePr>
          <p:nvPr/>
        </p:nvGraphicFramePr>
        <p:xfrm>
          <a:off x="2020888" y="5607050"/>
          <a:ext cx="1250950" cy="900113"/>
        </p:xfrm>
        <a:graphic>
          <a:graphicData uri="http://schemas.openxmlformats.org/presentationml/2006/ole">
            <p:oleObj spid="_x0000_s51226" name="Формула" r:id="rId13" imgW="419040" imgH="317160" progId="Equation.3">
              <p:embed/>
            </p:oleObj>
          </a:graphicData>
        </a:graphic>
      </p:graphicFrame>
      <p:graphicFrame>
        <p:nvGraphicFramePr>
          <p:cNvPr id="51227" name="Object 27"/>
          <p:cNvGraphicFramePr>
            <a:graphicFrameLocks noChangeAspect="1"/>
          </p:cNvGraphicFramePr>
          <p:nvPr/>
        </p:nvGraphicFramePr>
        <p:xfrm>
          <a:off x="3373438" y="5661025"/>
          <a:ext cx="1138237" cy="792163"/>
        </p:xfrm>
        <a:graphic>
          <a:graphicData uri="http://schemas.openxmlformats.org/presentationml/2006/ole">
            <p:oleObj spid="_x0000_s51227" name="Формула" r:id="rId14" imgW="380880" imgH="2793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1" name="Picture 7" descr="adf57feb4f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683568" y="260648"/>
            <a:ext cx="7848872" cy="2448272"/>
          </a:xfrm>
          <a:prstGeom prst="wedgeRoundRectCallout">
            <a:avLst>
              <a:gd name="adj1" fmla="val -31480"/>
              <a:gd name="adj2" fmla="val 132987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называют вторую степень числа ?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называют третью степень числа?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читают записи а² ? а³ ?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Чему равна первая степень числа ?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75856" y="3717032"/>
            <a:ext cx="5112568" cy="16561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Ответы на эти вопросы найдите 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в учебнике на с. 135.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357366" y="332656"/>
            <a:ext cx="4443525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Свойства степени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1028672" y="1196752"/>
            <a:ext cx="8115328" cy="4873752"/>
          </a:xfrm>
          <a:prstGeom prst="rect">
            <a:avLst/>
          </a:prstGeom>
        </p:spPr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Первая степень любого числа равна самому числу: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Вторую степень числа называют «квадратом»: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ct val="2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Третью степень числа называют «кубом»: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211960" y="1844824"/>
          <a:ext cx="4536504" cy="1008112"/>
        </p:xfrm>
        <a:graphic>
          <a:graphicData uri="http://schemas.openxmlformats.org/presentationml/2006/ole">
            <p:oleObj spid="_x0000_s50178" name="Формула" r:id="rId3" imgW="1231560" imgH="228600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4932040" y="3501008"/>
          <a:ext cx="3744416" cy="1008112"/>
        </p:xfrm>
        <a:graphic>
          <a:graphicData uri="http://schemas.openxmlformats.org/presentationml/2006/ole">
            <p:oleObj spid="_x0000_s50179" name="Формула" r:id="rId4" imgW="825480" imgH="228600" progId="Equation.3">
              <p:embed/>
            </p:oleObj>
          </a:graphicData>
        </a:graphic>
      </p:graphicFrame>
      <p:sp>
        <p:nvSpPr>
          <p:cNvPr id="18" name="WordArt 157"/>
          <p:cNvSpPr>
            <a:spLocks noChangeArrowheads="1" noChangeShapeType="1" noTextEdit="1"/>
          </p:cNvSpPr>
          <p:nvPr/>
        </p:nvSpPr>
        <p:spPr bwMode="auto">
          <a:xfrm>
            <a:off x="6228184" y="3717032"/>
            <a:ext cx="360040" cy="648072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r>
              <a:rPr lang="ru-RU" sz="3200" b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9</a:t>
            </a:r>
            <a:endParaRPr lang="ru-RU" sz="3200" b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9" name="WordArt 157"/>
          <p:cNvSpPr>
            <a:spLocks noChangeArrowheads="1" noChangeShapeType="1" noTextEdit="1"/>
          </p:cNvSpPr>
          <p:nvPr/>
        </p:nvSpPr>
        <p:spPr bwMode="auto">
          <a:xfrm>
            <a:off x="8100392" y="3717032"/>
            <a:ext cx="648072" cy="648072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r>
              <a:rPr lang="ru-RU" sz="3200" b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49</a:t>
            </a:r>
            <a:endParaRPr lang="ru-RU" sz="3200" b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graphicFrame>
        <p:nvGraphicFramePr>
          <p:cNvPr id="50182" name="Object 6" descr="Пергамент"/>
          <p:cNvGraphicFramePr>
            <a:graphicFrameLocks noChangeAspect="1"/>
          </p:cNvGraphicFramePr>
          <p:nvPr/>
        </p:nvGraphicFramePr>
        <p:xfrm>
          <a:off x="4355976" y="5300663"/>
          <a:ext cx="3456112" cy="936625"/>
        </p:xfrm>
        <a:graphic>
          <a:graphicData uri="http://schemas.openxmlformats.org/presentationml/2006/ole">
            <p:oleObj spid="_x0000_s50182" name="Формула" r:id="rId5" imgW="812520" imgH="228600" progId="Equation.3">
              <p:embed/>
            </p:oleObj>
          </a:graphicData>
        </a:graphic>
      </p:graphicFrame>
      <p:sp>
        <p:nvSpPr>
          <p:cNvPr id="21" name="WordArt 157"/>
          <p:cNvSpPr>
            <a:spLocks noChangeArrowheads="1" noChangeShapeType="1" noTextEdit="1"/>
          </p:cNvSpPr>
          <p:nvPr/>
        </p:nvSpPr>
        <p:spPr bwMode="auto">
          <a:xfrm>
            <a:off x="5652120" y="5373216"/>
            <a:ext cx="360040" cy="648072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r>
              <a:rPr lang="ru-RU" sz="3200" b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8</a:t>
            </a:r>
            <a:endParaRPr lang="ru-RU" sz="3200" b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2" name="WordArt 157"/>
          <p:cNvSpPr>
            <a:spLocks noChangeArrowheads="1" noChangeShapeType="1" noTextEdit="1"/>
          </p:cNvSpPr>
          <p:nvPr/>
        </p:nvSpPr>
        <p:spPr bwMode="auto">
          <a:xfrm>
            <a:off x="7452320" y="5373216"/>
            <a:ext cx="648072" cy="648072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r>
              <a:rPr lang="ru-RU" sz="3200" b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64</a:t>
            </a:r>
            <a:endParaRPr lang="ru-RU" sz="3200" b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pic>
        <p:nvPicPr>
          <p:cNvPr id="20" name="Рисунок 19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60648"/>
            <a:ext cx="1181100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212085" y="332656"/>
            <a:ext cx="6734088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Почему «квадрат» и «куб»?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12" descr="doc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869160"/>
            <a:ext cx="208756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3"/>
          <p:cNvSpPr txBox="1">
            <a:spLocks/>
          </p:cNvSpPr>
          <p:nvPr/>
        </p:nvSpPr>
        <p:spPr>
          <a:xfrm>
            <a:off x="433830" y="3270164"/>
            <a:ext cx="4043362" cy="7143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 =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 ∙ 3 = 3² = 9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9870" y="2043576"/>
            <a:ext cx="1092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 см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619672" y="1412776"/>
            <a:ext cx="1500198" cy="1500198"/>
            <a:chOff x="1643042" y="2285992"/>
            <a:chExt cx="1500198" cy="150019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643042" y="3286124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643042" y="2786058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643042" y="2285992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143108" y="3286124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143108" y="2786058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143108" y="2285992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643174" y="3286124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643174" y="2786058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643174" y="2285992"/>
              <a:ext cx="500066" cy="500066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Содержимое 4"/>
          <p:cNvSpPr txBox="1">
            <a:spLocks/>
          </p:cNvSpPr>
          <p:nvPr/>
        </p:nvSpPr>
        <p:spPr>
          <a:xfrm>
            <a:off x="4644008" y="4509120"/>
            <a:ext cx="4217692" cy="57150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 = 2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∙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∙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 = 2³ = 8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76056" y="2924944"/>
            <a:ext cx="1069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196752"/>
            <a:ext cx="3202004" cy="2946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395536" y="1340768"/>
            <a:ext cx="5976664" cy="1368152"/>
          </a:xfrm>
          <a:prstGeom prst="wedgeRoundRectCallout">
            <a:avLst>
              <a:gd name="adj1" fmla="val -29849"/>
              <a:gd name="adj2" fmla="val 22647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древнем Вавилоне для облегчения вычислений люди составляли таблицы квадратов и кубов чисел.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pic>
        <p:nvPicPr>
          <p:cNvPr id="14" name="Picture 7" descr="adf57feb4f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168971" y="188640"/>
            <a:ext cx="6823920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Таблицы квадратов и кубов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1" descr="G:\ШКОЛА\МАТЕМАТИКА\ШМО\ШМО 2010-2011\Папка ШМО\Неделя математики\2015-2016\Разработки мероприятий\Конкурс Открытый урок-2016\Открытый урок\Картинки\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284984"/>
            <a:ext cx="3476752" cy="3240360"/>
          </a:xfrm>
          <a:prstGeom prst="rect">
            <a:avLst/>
          </a:prstGeom>
          <a:noFill/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285722" y="1124744"/>
          <a:ext cx="8858278" cy="180403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  <a:gridCol w="805298"/>
              </a:tblGrid>
              <a:tr h="60134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34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en-US" sz="2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34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en-US" sz="2400" b="1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512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729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2627784" y="5445224"/>
            <a:ext cx="1771640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550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293096"/>
            <a:ext cx="1181100" cy="904875"/>
          </a:xfrm>
          <a:prstGeom prst="rect">
            <a:avLst/>
          </a:prstGeom>
          <a:noFill/>
        </p:spPr>
      </p:pic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395536" y="2996952"/>
            <a:ext cx="4248472" cy="1440160"/>
          </a:xfrm>
          <a:prstGeom prst="wedgeRoundRectCallout">
            <a:avLst>
              <a:gd name="adj1" fmla="val -28266"/>
              <a:gd name="adj2" fmla="val 103779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buAutoNum type="arabicParenR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27; 2) 49; 3) 125;</a:t>
            </a:r>
          </a:p>
          <a:p>
            <a:pPr marL="514350" indent="-514350">
              <a:buAutoNum type="arabicParenR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4) 32; 5) 0; 6) 1.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7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1" name="Picture 7" descr="adf57feb4f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683568" y="260648"/>
            <a:ext cx="6336704" cy="2088232"/>
          </a:xfrm>
          <a:prstGeom prst="wedgeRoundRectCallout">
            <a:avLst>
              <a:gd name="adj1" fmla="val -34272"/>
              <a:gd name="adj2" fmla="val 178152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В каком порядке выполняют вычисления, если в числовое выражение входит степень?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75856" y="3717032"/>
            <a:ext cx="5112568" cy="16561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Ответ на этот вопрос найдите </a:t>
            </a:r>
          </a:p>
          <a:p>
            <a:pPr marL="514350" indent="-514350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в учебнике на с. 136.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683568" y="260648"/>
            <a:ext cx="4536505" cy="95410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Степень – действие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третьей ступени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987425" y="4365625"/>
            <a:ext cx="16398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842963" y="4076700"/>
            <a:ext cx="20002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1242986" y="3524251"/>
            <a:ext cx="5446712" cy="3008313"/>
            <a:chOff x="855" y="2430"/>
            <a:chExt cx="3431" cy="1895"/>
          </a:xfrm>
        </p:grpSpPr>
        <p:sp>
          <p:nvSpPr>
            <p:cNvPr id="19" name="Text Box 29"/>
            <p:cNvSpPr txBox="1">
              <a:spLocks noChangeArrowheads="1"/>
            </p:cNvSpPr>
            <p:nvPr/>
          </p:nvSpPr>
          <p:spPr bwMode="auto">
            <a:xfrm>
              <a:off x="2109" y="3158"/>
              <a:ext cx="86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2 ступень</a:t>
              </a: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424" y="3802"/>
              <a:ext cx="86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>
                  <a:latin typeface="Times New Roman" pitchFamily="18" charset="0"/>
                  <a:cs typeface="Times New Roman" pitchFamily="18" charset="0"/>
                </a:rPr>
                <a:t>1 ступень</a:t>
              </a: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>
              <a:off x="855" y="2430"/>
              <a:ext cx="86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3 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ступень</a:t>
              </a:r>
            </a:p>
          </p:txBody>
        </p:sp>
      </p:grpSp>
      <p:cxnSp>
        <p:nvCxnSpPr>
          <p:cNvPr id="32" name="Прямая соединительная линия 31"/>
          <p:cNvCxnSpPr/>
          <p:nvPr/>
        </p:nvCxnSpPr>
        <p:spPr>
          <a:xfrm>
            <a:off x="683568" y="3501008"/>
            <a:ext cx="223224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915816" y="3501008"/>
            <a:ext cx="0" cy="93610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915816" y="4437112"/>
            <a:ext cx="208823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5004048" y="4437112"/>
            <a:ext cx="0" cy="11521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004048" y="5589240"/>
            <a:ext cx="2016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020272" y="5589240"/>
            <a:ext cx="0" cy="9361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4210" name="Picture 2" descr="G:\ШКОЛА\МАТЕМАТИКА\ШМО\ШМО 2010-2011\Папка ШМО\Неделя математики\2015-2016\Разработки мероприятий\Конкурс Открытый урок-2016\Открытый урок\Рисунки\лу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88640"/>
            <a:ext cx="1203374" cy="2376264"/>
          </a:xfrm>
          <a:prstGeom prst="rect">
            <a:avLst/>
          </a:prstGeom>
          <a:noFill/>
        </p:spPr>
      </p:pic>
      <p:pic>
        <p:nvPicPr>
          <p:cNvPr id="94211" name="Picture 3" descr="G:\ШКОЛА\МАТЕМАТИКА\ШМО\ШМО 2010-2011\Папка ШМО\Неделя математики\2015-2016\Разработки мероприятий\Конкурс Открытый урок-2016\Открытый урок\Рисунки\помидор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797152"/>
            <a:ext cx="1146671" cy="1800200"/>
          </a:xfrm>
          <a:prstGeom prst="rect">
            <a:avLst/>
          </a:prstGeom>
          <a:noFill/>
        </p:spPr>
      </p:pic>
      <p:pic>
        <p:nvPicPr>
          <p:cNvPr id="94212" name="Picture 4" descr="G:\ШКОЛА\МАТЕМАТИКА\ШМО\ШМО 2010-2011\Папка ШМО\Неделя математики\2015-2016\Разработки мероприятий\Конкурс Открытый урок-2016\Открытый урок\Рисунки\лук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564904"/>
            <a:ext cx="1533525" cy="2047875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7452320" y="5949280"/>
            <a:ext cx="129614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степень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4213" name="Picture 5" descr="G:\ШКОЛА\МАТЕМАТИКА\ШМО\ШМО 2010-2011\Папка ШМО\Неделя математики\2015-2016\Разработки мероприятий\Конкурс Открытый урок-2016\Открытый урок\Рисунки\narodnaja_belim_snegom_minu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3385988"/>
            <a:ext cx="504056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4214" name="Picture 6" descr="G:\ШКОЛА\МАТЕМАТИКА\ШМО\ШМО 2010-2011\Папка ШМО\Неделя математики\2015-2016\Разработки мероприятий\Конкурс Открытый урок-2016\Открытый урок\Рисунки\0EB58240680BF576E846B1DE11D7B4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304" y="3861048"/>
            <a:ext cx="435496" cy="435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6" name="TextBox 35"/>
          <p:cNvSpPr txBox="1"/>
          <p:nvPr/>
        </p:nvSpPr>
        <p:spPr>
          <a:xfrm>
            <a:off x="7020272" y="1700808"/>
            <a:ext cx="36004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/>
                <a:cs typeface="Times New Roman"/>
              </a:rPr>
              <a:t>·</a:t>
            </a:r>
            <a:endParaRPr lang="ru-RU" sz="4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8100392" y="1700808"/>
            <a:ext cx="36004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/>
                <a:cs typeface="Times New Roman"/>
              </a:rPr>
              <a:t>: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64566 -0.45139 " pathEditMode="relative" ptsTypes="AA">
                                      <p:cBhvr>
                                        <p:cTn id="6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46945E-18 L -0.63785 -0.47246 " pathEditMode="relative" ptsTypes="AA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8 -0.00509 L -0.40434 0.2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1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3 0.01157 L -0.40539 0.285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" y="13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092 L -0.38976 0.274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37 -0.04444 L -0.2099 0.134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8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-0.21285 0.157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7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20468 0.15764 " pathEditMode="relative" ptsTypes="AA">
                                      <p:cBhvr>
                                        <p:cTn id="24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1039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683568" y="260648"/>
            <a:ext cx="7848872" cy="954107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Возведение числа в степень –  это пятое арифметическое действие </a:t>
            </a:r>
          </a:p>
        </p:txBody>
      </p:sp>
      <p:pic>
        <p:nvPicPr>
          <p:cNvPr id="14" name="Picture 7" descr="adf57feb4f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251520" y="1340768"/>
            <a:ext cx="6984776" cy="1368152"/>
          </a:xfrm>
          <a:prstGeom prst="wedgeRoundRectCallout">
            <a:avLst>
              <a:gd name="adj1" fmla="val -31585"/>
              <a:gd name="adj2" fmla="val 220520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в числовое выражение входит степень, то сначала выполняют возведение в степень, а потом – остальные действия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16" name="WordArt 157"/>
          <p:cNvSpPr>
            <a:spLocks noChangeArrowheads="1" noChangeShapeType="1" noTextEdit="1"/>
          </p:cNvSpPr>
          <p:nvPr/>
        </p:nvSpPr>
        <p:spPr bwMode="auto">
          <a:xfrm>
            <a:off x="3635896" y="3068960"/>
            <a:ext cx="1872208" cy="5151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5 · 2² =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7" name="WordArt 157"/>
          <p:cNvSpPr>
            <a:spLocks noChangeArrowheads="1" noChangeShapeType="1" noTextEdit="1"/>
          </p:cNvSpPr>
          <p:nvPr/>
        </p:nvSpPr>
        <p:spPr bwMode="auto">
          <a:xfrm>
            <a:off x="7236296" y="2924944"/>
            <a:ext cx="936104" cy="7422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20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;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8" name="WordArt 157"/>
          <p:cNvSpPr>
            <a:spLocks noChangeArrowheads="1" noChangeShapeType="1" noTextEdit="1"/>
          </p:cNvSpPr>
          <p:nvPr/>
        </p:nvSpPr>
        <p:spPr bwMode="auto">
          <a:xfrm>
            <a:off x="5580112" y="3068960"/>
            <a:ext cx="1584176" cy="5151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5 · 4 =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9" name="WordArt 157"/>
          <p:cNvSpPr>
            <a:spLocks noChangeArrowheads="1" noChangeShapeType="1" noTextEdit="1"/>
          </p:cNvSpPr>
          <p:nvPr/>
        </p:nvSpPr>
        <p:spPr bwMode="auto">
          <a:xfrm>
            <a:off x="3491880" y="4149080"/>
            <a:ext cx="1872208" cy="5151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5 + 2² =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0" name="WordArt 157"/>
          <p:cNvSpPr>
            <a:spLocks noChangeArrowheads="1" noChangeShapeType="1" noTextEdit="1"/>
          </p:cNvSpPr>
          <p:nvPr/>
        </p:nvSpPr>
        <p:spPr bwMode="auto">
          <a:xfrm>
            <a:off x="7092280" y="4005064"/>
            <a:ext cx="936104" cy="7422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9.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1" name="WordArt 157"/>
          <p:cNvSpPr>
            <a:spLocks noChangeArrowheads="1" noChangeShapeType="1" noTextEdit="1"/>
          </p:cNvSpPr>
          <p:nvPr/>
        </p:nvSpPr>
        <p:spPr bwMode="auto">
          <a:xfrm>
            <a:off x="5436096" y="4149080"/>
            <a:ext cx="1584176" cy="5151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5 + 4 =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pic>
        <p:nvPicPr>
          <p:cNvPr id="22" name="Рисунок 21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941168"/>
            <a:ext cx="1181100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993911" y="332656"/>
            <a:ext cx="5312352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упражнений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43808" y="1772816"/>
            <a:ext cx="5688632" cy="1944216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№ 552 – у доски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1181100" cy="904875"/>
          </a:xfrm>
          <a:prstGeom prst="rect">
            <a:avLst/>
          </a:prstGeom>
          <a:noFill/>
        </p:spPr>
      </p:pic>
      <p:pic>
        <p:nvPicPr>
          <p:cNvPr id="88065" name="Picture 1" descr="F:\ШКОЛА\МАТЕМАТИКА\ШМО\ШМО 2010-2011\Папка ШМО\Неделя математики\2015-2016\Разработки мероприятий\Конкурс Открытый урок-2016\Открытый урок\Рисунки\school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653136"/>
            <a:ext cx="2857500" cy="1685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791351" y="404664"/>
            <a:ext cx="5724388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Проверь свои знания</a:t>
            </a:r>
          </a:p>
        </p:txBody>
      </p:sp>
      <p:pic>
        <p:nvPicPr>
          <p:cNvPr id="12" name="Picture 19" descr="Рисунок1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437112"/>
            <a:ext cx="17287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одержимое 3"/>
          <p:cNvSpPr txBox="1">
            <a:spLocks/>
          </p:cNvSpPr>
          <p:nvPr/>
        </p:nvSpPr>
        <p:spPr>
          <a:xfrm>
            <a:off x="2195736" y="1268760"/>
            <a:ext cx="2448272" cy="53012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3²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4³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10²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10³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0³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1²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10¹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4² + 8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WordArt 157"/>
          <p:cNvSpPr>
            <a:spLocks noChangeArrowheads="1" noChangeShapeType="1" noTextEdit="1"/>
          </p:cNvSpPr>
          <p:nvPr/>
        </p:nvSpPr>
        <p:spPr bwMode="auto">
          <a:xfrm>
            <a:off x="3275856" y="1268760"/>
            <a:ext cx="936104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9.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2" name="WordArt 157"/>
          <p:cNvSpPr>
            <a:spLocks noChangeArrowheads="1" noChangeShapeType="1" noTextEdit="1"/>
          </p:cNvSpPr>
          <p:nvPr/>
        </p:nvSpPr>
        <p:spPr bwMode="auto">
          <a:xfrm>
            <a:off x="3275856" y="1916832"/>
            <a:ext cx="1224136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64.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3" name="WordArt 157"/>
          <p:cNvSpPr>
            <a:spLocks noChangeArrowheads="1" noChangeShapeType="1" noTextEdit="1"/>
          </p:cNvSpPr>
          <p:nvPr/>
        </p:nvSpPr>
        <p:spPr bwMode="auto">
          <a:xfrm>
            <a:off x="3491880" y="2564904"/>
            <a:ext cx="1584176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100.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4" name="WordArt 157"/>
          <p:cNvSpPr>
            <a:spLocks noChangeArrowheads="1" noChangeShapeType="1" noTextEdit="1"/>
          </p:cNvSpPr>
          <p:nvPr/>
        </p:nvSpPr>
        <p:spPr bwMode="auto">
          <a:xfrm>
            <a:off x="3419872" y="3212976"/>
            <a:ext cx="1728192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1000.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" name="WordArt 157"/>
          <p:cNvSpPr>
            <a:spLocks noChangeArrowheads="1" noChangeShapeType="1" noTextEdit="1"/>
          </p:cNvSpPr>
          <p:nvPr/>
        </p:nvSpPr>
        <p:spPr bwMode="auto">
          <a:xfrm>
            <a:off x="3203848" y="3861048"/>
            <a:ext cx="1224136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0.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6" name="WordArt 157"/>
          <p:cNvSpPr>
            <a:spLocks noChangeArrowheads="1" noChangeShapeType="1" noTextEdit="1"/>
          </p:cNvSpPr>
          <p:nvPr/>
        </p:nvSpPr>
        <p:spPr bwMode="auto">
          <a:xfrm>
            <a:off x="3203848" y="4581128"/>
            <a:ext cx="1224136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1.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" name="WordArt 157"/>
          <p:cNvSpPr>
            <a:spLocks noChangeArrowheads="1" noChangeShapeType="1" noTextEdit="1"/>
          </p:cNvSpPr>
          <p:nvPr/>
        </p:nvSpPr>
        <p:spPr bwMode="auto">
          <a:xfrm>
            <a:off x="3203848" y="5229200"/>
            <a:ext cx="1224136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10.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" name="WordArt 157"/>
          <p:cNvSpPr>
            <a:spLocks noChangeArrowheads="1" noChangeShapeType="1" noTextEdit="1"/>
          </p:cNvSpPr>
          <p:nvPr/>
        </p:nvSpPr>
        <p:spPr bwMode="auto">
          <a:xfrm>
            <a:off x="3707904" y="5877272"/>
            <a:ext cx="1224136" cy="598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 = 24.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" name="Picture 3" descr="55020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5013325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971600" y="332656"/>
            <a:ext cx="7200800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</a:p>
        </p:txBody>
      </p:sp>
      <p:sp>
        <p:nvSpPr>
          <p:cNvPr id="15" name="Скругленный прямоугольник 14">
            <a:hlinkClick r:id="rId3" action="ppaction://hlinkfile"/>
          </p:cNvPr>
          <p:cNvSpPr/>
          <p:nvPr/>
        </p:nvSpPr>
        <p:spPr>
          <a:xfrm>
            <a:off x="3779912" y="1628800"/>
            <a:ext cx="3312368" cy="2520280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№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5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32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№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5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39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№ 545(3, 4)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615851" y="332656"/>
            <a:ext cx="6110647" cy="92333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pic>
        <p:nvPicPr>
          <p:cNvPr id="12" name="Picture 6" descr="HOMEWORK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97425"/>
            <a:ext cx="20891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1259632" y="1556792"/>
            <a:ext cx="6984776" cy="2664296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/>
                <a:cs typeface="Times New Roman"/>
              </a:rPr>
              <a:t>§ 20, вопросы 1–6, с. 1</a:t>
            </a:r>
            <a:r>
              <a:rPr lang="en-US" sz="3200" b="1" i="1" dirty="0" smtClean="0">
                <a:latin typeface="Times New Roman"/>
                <a:cs typeface="Times New Roman"/>
              </a:rPr>
              <a:t>3</a:t>
            </a:r>
            <a:r>
              <a:rPr lang="ru-RU" sz="3200" b="1" i="1" dirty="0" smtClean="0">
                <a:latin typeface="Times New Roman"/>
                <a:cs typeface="Times New Roman"/>
              </a:rPr>
              <a:t>6;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51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53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№ 561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AutoShape 76"/>
          <p:cNvSpPr>
            <a:spLocks noChangeArrowheads="1"/>
          </p:cNvSpPr>
          <p:nvPr/>
        </p:nvSpPr>
        <p:spPr bwMode="auto">
          <a:xfrm>
            <a:off x="1619672" y="332656"/>
            <a:ext cx="5616624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mpd="dbl">
            <a:solidFill>
              <a:srgbClr val="6600FF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400" b="1" i="1" dirty="0">
              <a:ln w="11430"/>
              <a:gradFill>
                <a:gsLst>
                  <a:gs pos="0">
                    <a:srgbClr val="333399">
                      <a:tint val="70000"/>
                      <a:satMod val="245000"/>
                    </a:srgbClr>
                  </a:gs>
                  <a:gs pos="75000">
                    <a:srgbClr val="333399">
                      <a:tint val="90000"/>
                      <a:shade val="60000"/>
                      <a:satMod val="240000"/>
                    </a:srgbClr>
                  </a:gs>
                  <a:gs pos="100000">
                    <a:srgbClr val="333399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72416928"/>
              </p:ext>
            </p:extLst>
          </p:nvPr>
        </p:nvGraphicFramePr>
        <p:xfrm>
          <a:off x="251520" y="836712"/>
          <a:ext cx="8712968" cy="5616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5912"/>
                <a:gridCol w="4177056"/>
              </a:tblGrid>
              <a:tr h="692214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На уроке я работал</a:t>
                      </a:r>
                      <a:endParaRPr lang="ru-RU" sz="2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активно / пассивно</a:t>
                      </a:r>
                      <a:endParaRPr lang="ru-RU" sz="2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Своей работой на уроке 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доволен / не доволен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Урок для меня показался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коротким / длинным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За урок 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устал / устал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 Мое настроение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стало лучше / стало хуже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92245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 Материал урока мне был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понятен / не понятен</a:t>
                      </a:r>
                      <a:b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полезен / бесполезен</a:t>
                      </a:r>
                      <a:b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интересен / скучен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4570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7. Домашнее задание мне     кажется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легким / трудным</a:t>
                      </a:r>
                      <a:b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интересно / не интересно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1" name="Picture 10" descr="звоно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0"/>
            <a:ext cx="2082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395288" y="1890713"/>
          <a:ext cx="8497887" cy="4967287"/>
        </p:xfrm>
        <a:graphic>
          <a:graphicData uri="http://schemas.openxmlformats.org/presentationml/2006/ole">
            <p:oleObj spid="_x0000_s3074" name="Документ" r:id="rId4" imgW="7067497" imgH="4070522" progId="Word.Document.12">
              <p:embed/>
            </p:oleObj>
          </a:graphicData>
        </a:graphic>
      </p:graphicFrame>
      <p:pic>
        <p:nvPicPr>
          <p:cNvPr id="13" name="Picture 5" descr="razvboy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3789363"/>
            <a:ext cx="20161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Александр\Documents\Оформление презентаций\анимашки\анимашки 1\042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149080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745907" y="332656"/>
            <a:ext cx="3850541" cy="584775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УМК Мерзляк А.Г.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51520" y="1052736"/>
            <a:ext cx="86409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Математика: 5 класс : учебник для учащихся общеобразовательных учреждений / А.Г. Мерзляк, В.Б. Полонский, М.С. Якир. — М.: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Вентана-Граф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2012-2013.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Математика: 5 класс: дидактические материалы : сборник задач и контрольных работ / А.Г. Мерзляк, В.Б. Полонский, М.С. Якир. — М. 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Вентана-Граф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2013.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Математика: 5 класс: рабочая тетрадь №1, №2 / А.Г. Мерзляк, В.Б. Полонский, М.С. Якир. — М. 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Вентана-Граф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2013.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Математика: 5 класс: методическое пособие / А.Г. Мерзляк, В.Б. Полонский, М.С. Якир. — М. 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Вентана-Граф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2013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http://www.vgf.ru/Portals/0/Images/Proekty/3519_20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24945"/>
            <a:ext cx="158417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www.vgf.ru/Portals/0/Images/Proekty/2515_200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924944"/>
            <a:ext cx="144016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www.vgf.ru/Portals/0/Images/Proekty/2777_20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924944"/>
            <a:ext cx="144016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www.vgf.ru/Portals/0/Images/Proekty/2779_200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924945"/>
            <a:ext cx="144016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www.vgf.ru/Portals/0/Images/Proekty/2785_200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2924945"/>
            <a:ext cx="1440160" cy="201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www.vgf.ru/Portals/0/Images/Proekty/2782_200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5013176"/>
            <a:ext cx="1440160" cy="161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://www.vgf.ru/Portals/0/Images/Proekty/4353_200.gi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5013176"/>
            <a:ext cx="12961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Скругленный прямоугольник 11">
            <a:hlinkClick r:id="rId2" action="ppaction://hlinkfile"/>
          </p:cNvPr>
          <p:cNvSpPr/>
          <p:nvPr/>
        </p:nvSpPr>
        <p:spPr>
          <a:xfrm>
            <a:off x="2339752" y="332656"/>
            <a:ext cx="4320480" cy="79186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683568" y="5805264"/>
            <a:ext cx="1800200" cy="576064"/>
          </a:xfrm>
          <a:prstGeom prst="actionButtonForwardNext">
            <a:avLst/>
          </a:prstGeom>
          <a:gradFill rotWithShape="1">
            <a:gsLst>
              <a:gs pos="0">
                <a:srgbClr val="006600"/>
              </a:gs>
              <a:gs pos="50000">
                <a:srgbClr val="FFFFFF"/>
              </a:gs>
              <a:gs pos="100000">
                <a:srgbClr val="00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4210" name="Picture 2" descr="F:\ШКОЛА\МАТЕМАТИКА\ШМО\ШМО 2010-2011\Папка ШМО\Неделя математики\2015-2016\Разработки мероприятий\Конкурс Открытый урок-2016\Открытый урок\Рисунки\aerobics_lady0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276872"/>
            <a:ext cx="2592288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395536" y="404664"/>
            <a:ext cx="8358187" cy="797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слайда 1: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Рисунок 1 : </a:t>
            </a:r>
            <a:r>
              <a:rPr lang="ru-RU" sz="1600" u="sng" dirty="0" smtClean="0">
                <a:hlinkClick r:id="rId2"/>
              </a:rPr>
              <a:t>http://liubavyshka.ru/photo/63-0-25468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Рисунок 2: </a:t>
            </a:r>
            <a:r>
              <a:rPr lang="ru-RU" sz="1600" dirty="0" smtClean="0">
                <a:hlinkClick r:id="rId3"/>
              </a:rPr>
              <a:t>https://yandex.ru/images/search?img_url=http</a:t>
            </a:r>
            <a:r>
              <a:rPr lang="ru-RU" sz="1600" dirty="0" smtClean="0"/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Рисунок 3: </a:t>
            </a:r>
            <a:r>
              <a:rPr lang="ru-RU" sz="1600" dirty="0" smtClean="0">
                <a:hlinkClick r:id="rId3"/>
              </a:rPr>
              <a:t>https://yandex.ru/images/search?img_url=http</a:t>
            </a:r>
            <a:r>
              <a:rPr lang="ru-RU" sz="1600" dirty="0" smtClean="0"/>
              <a:t> </a:t>
            </a:r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Организационный момент: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4: </a:t>
            </a:r>
            <a:r>
              <a:rPr lang="ru-RU" sz="1600" u="sng" dirty="0" smtClean="0">
                <a:hlinkClick r:id="rId4"/>
              </a:rPr>
              <a:t>http://liubavyshka.ru/photo/60-0-9815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5: </a:t>
            </a:r>
            <a:r>
              <a:rPr lang="ru-RU" sz="1600" u="sng" dirty="0" smtClean="0">
                <a:hlinkClick r:id="rId5"/>
              </a:rPr>
              <a:t>http://sunveter.ru/animacija/kolokol/446-zvonok.html</a:t>
            </a:r>
            <a:endParaRPr lang="ru-RU" sz="1600" u="sng" dirty="0" smtClean="0"/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Проверка домашнего задания:</a:t>
            </a:r>
          </a:p>
          <a:p>
            <a:pPr marL="342900" indent="-3429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6: </a:t>
            </a:r>
            <a:r>
              <a:rPr lang="ru-RU" sz="1600" u="sng" dirty="0" smtClean="0">
                <a:hlinkClick r:id="rId6"/>
              </a:rPr>
              <a:t>http://liubavyshka.ru/photo/144-0-22317</a:t>
            </a:r>
            <a:endParaRPr lang="ru-RU" sz="1600" u="sng" dirty="0" smtClean="0"/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Работаем устно: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7: </a:t>
            </a:r>
            <a:r>
              <a:rPr lang="ru-RU" sz="1600" u="sng" dirty="0" smtClean="0">
                <a:hlinkClick r:id="rId7"/>
              </a:rPr>
              <a:t>http://img3.proshkolu.ru/content/media/pic/profile/2000000/1398000/1397771-600cf4c0e52e67dd21661e521eeb6834.png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8: </a:t>
            </a:r>
            <a:r>
              <a:rPr lang="ru-RU" sz="1600" u="sng" dirty="0" smtClean="0">
                <a:hlinkClick r:id="rId8"/>
              </a:rPr>
              <a:t>http://animashky.ru/index/0-14?7-6</a:t>
            </a:r>
            <a:endParaRPr lang="ru-RU" sz="1600" u="sng" dirty="0" smtClean="0"/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Классная работа: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9: </a:t>
            </a:r>
            <a:r>
              <a:rPr lang="en-US" sz="1600" u="sng" dirty="0" smtClean="0">
                <a:hlinkClick r:id="rId9"/>
              </a:rPr>
              <a:t>http</a:t>
            </a:r>
            <a:r>
              <a:rPr lang="ru-RU" sz="1600" u="sng" dirty="0" smtClean="0">
                <a:hlinkClick r:id="rId9"/>
              </a:rPr>
              <a:t>://</a:t>
            </a:r>
            <a:r>
              <a:rPr lang="en-US" sz="1600" u="sng" dirty="0" err="1" smtClean="0">
                <a:hlinkClick r:id="rId9"/>
              </a:rPr>
              <a:t>newanoli</a:t>
            </a:r>
            <a:r>
              <a:rPr lang="ru-RU" sz="1600" u="sng" dirty="0" smtClean="0">
                <a:hlinkClick r:id="rId9"/>
              </a:rPr>
              <a:t>.</a:t>
            </a:r>
            <a:r>
              <a:rPr lang="en-US" sz="1600" u="sng" dirty="0" err="1" smtClean="0">
                <a:hlinkClick r:id="rId9"/>
              </a:rPr>
              <a:t>ru</a:t>
            </a:r>
            <a:r>
              <a:rPr lang="ru-RU" sz="1600" u="sng" dirty="0" smtClean="0">
                <a:hlinkClick r:id="rId9"/>
              </a:rPr>
              <a:t>/=232201678&amp;</a:t>
            </a:r>
            <a:r>
              <a:rPr lang="en-US" sz="1600" u="sng" dirty="0" err="1" smtClean="0">
                <a:hlinkClick r:id="rId9"/>
              </a:rPr>
              <a:t>journalid</a:t>
            </a:r>
            <a:r>
              <a:rPr lang="ru-RU" sz="1600" u="sng" dirty="0" smtClean="0">
                <a:hlinkClick r:id="rId9"/>
              </a:rPr>
              <a:t>=3411002&amp;</a:t>
            </a:r>
            <a:r>
              <a:rPr lang="en-US" sz="1600" u="sng" dirty="0" smtClean="0">
                <a:hlinkClick r:id="rId9"/>
              </a:rPr>
              <a:t>go</a:t>
            </a:r>
            <a:r>
              <a:rPr lang="ru-RU" sz="1600" u="sng" dirty="0" smtClean="0">
                <a:hlinkClick r:id="rId9"/>
              </a:rPr>
              <a:t>=</a:t>
            </a:r>
            <a:r>
              <a:rPr lang="en-US" sz="1600" u="sng" dirty="0" err="1" smtClean="0">
                <a:hlinkClick r:id="rId9"/>
              </a:rPr>
              <a:t>prev</a:t>
            </a:r>
            <a:r>
              <a:rPr lang="ru-RU" sz="1600" u="sng" dirty="0" smtClean="0">
                <a:hlinkClick r:id="rId9"/>
              </a:rPr>
              <a:t>&amp;</a:t>
            </a:r>
            <a:r>
              <a:rPr lang="en-US" sz="1600" u="sng" dirty="0" err="1" smtClean="0">
                <a:hlinkClick r:id="rId9"/>
              </a:rPr>
              <a:t>categ</a:t>
            </a:r>
            <a:r>
              <a:rPr lang="ru-RU" sz="1600" u="sng" dirty="0" smtClean="0">
                <a:hlinkClick r:id="rId9"/>
              </a:rPr>
              <a:t>=0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10:</a:t>
            </a:r>
            <a:r>
              <a:rPr lang="ru-RU" sz="1600" u="sng" dirty="0" smtClean="0">
                <a:hlinkClick r:id="rId10"/>
              </a:rPr>
              <a:t>  http://liubavyshka.ru/photo/144-0-37009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11: «Сегодня на уроке» </a:t>
            </a:r>
            <a:r>
              <a:rPr lang="ru-RU" sz="1600" u="sng" dirty="0" smtClean="0">
                <a:hlinkClick r:id="rId11"/>
              </a:rPr>
              <a:t>http://justclickit.ru/other/people.php?page=26</a:t>
            </a:r>
            <a:endParaRPr lang="ru-RU" sz="1600" u="sng" dirty="0" smtClean="0"/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Изучение нового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материала: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12: </a:t>
            </a:r>
            <a:r>
              <a:rPr lang="ru-RU" sz="1600" dirty="0" smtClean="0">
                <a:hlinkClick r:id="rId12"/>
              </a:rPr>
              <a:t>https://yandex.ru/images</a:t>
            </a:r>
            <a:r>
              <a:rPr lang="ru-RU" sz="1600" dirty="0" smtClean="0">
                <a:hlinkClick r:id="rId12"/>
              </a:rPr>
              <a:t>/</a:t>
            </a:r>
            <a:r>
              <a:rPr lang="ru-RU" sz="1600" u="sng" dirty="0" smtClean="0">
                <a:hlinkClick r:id="rId13"/>
              </a:rPr>
              <a:t> </a:t>
            </a:r>
            <a:r>
              <a:rPr lang="ru-RU" sz="1600" u="sng" dirty="0" smtClean="0">
                <a:hlinkClick r:id="rId13"/>
              </a:rPr>
              <a:t>Dekart_2.jpg&amp;pos=20&amp;rpt=simage</a:t>
            </a:r>
            <a:r>
              <a:rPr lang="ru-RU" sz="1600" u="sng" dirty="0" smtClean="0">
                <a:hlinkClick r:id="rId13"/>
              </a:rPr>
              <a:t>&amp;_=</a:t>
            </a:r>
            <a:r>
              <a:rPr lang="ru-RU" sz="1600" u="sng" dirty="0" smtClean="0">
                <a:hlinkClick r:id="rId13"/>
              </a:rPr>
              <a:t>1456404605634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13: </a:t>
            </a:r>
            <a:r>
              <a:rPr lang="ru-RU" sz="1600" u="sng" dirty="0" smtClean="0">
                <a:hlinkClick r:id="rId14"/>
              </a:rPr>
              <a:t>https://</a:t>
            </a:r>
            <a:r>
              <a:rPr lang="ru-RU" sz="1600" u="sng" dirty="0" smtClean="0">
                <a:hlinkClick r:id="rId14"/>
              </a:rPr>
              <a:t>yandex.ru/images/noreask=1&amp;pos=79&amp;rpt=simage&amp;lr=213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Рисунки  14, 15: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Математика: 5 класс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учебник.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16: </a:t>
            </a:r>
            <a:r>
              <a:rPr lang="ru-RU" sz="1600" u="sng" dirty="0" smtClean="0">
                <a:hlinkClick r:id="rId15"/>
              </a:rPr>
              <a:t>https://</a:t>
            </a:r>
            <a:r>
              <a:rPr lang="ru-RU" sz="1600" u="sng" dirty="0" smtClean="0">
                <a:hlinkClick r:id="rId15"/>
              </a:rPr>
              <a:t>yandex.ru/inoreask=1&amp;pos=7&amp;lr=213&amp;rpt=simage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Рисунки 17, 18, 19: </a:t>
            </a:r>
            <a:r>
              <a:rPr lang="ru-RU" sz="1600" u="sng" dirty="0" smtClean="0">
                <a:hlinkClick r:id="rId16"/>
              </a:rPr>
              <a:t>https</a:t>
            </a:r>
            <a:r>
              <a:rPr lang="ru-RU" sz="1600" u="sng" dirty="0" smtClean="0">
                <a:hlinkClick r:id="rId16"/>
              </a:rPr>
              <a:t>://</a:t>
            </a:r>
            <a:r>
              <a:rPr lang="ru-RU" sz="1600" u="sng" dirty="0" smtClean="0">
                <a:hlinkClick r:id="rId16"/>
              </a:rPr>
              <a:t>yandex.ru/images/Fmamietitine.m.alarge_png&amp;pos=746&amp;rpt=simage</a:t>
            </a:r>
            <a:endParaRPr lang="ru-RU" sz="1600" u="sng" dirty="0" smtClean="0"/>
          </a:p>
          <a:p>
            <a:pPr marL="342900" indent="-342900"/>
            <a:endParaRPr lang="ru-RU" sz="1600" u="sng" dirty="0" smtClean="0"/>
          </a:p>
          <a:p>
            <a:pPr marL="342900" indent="-342900"/>
            <a:endParaRPr lang="ru-RU" sz="1600" u="sng" dirty="0" smtClean="0"/>
          </a:p>
          <a:p>
            <a:pPr marL="342900" indent="-342900"/>
            <a:endParaRPr lang="ru-RU" sz="1600" u="sng" dirty="0" smtClean="0"/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u="sng" dirty="0" smtClean="0"/>
          </a:p>
          <a:p>
            <a:pPr marL="342900" indent="-342900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395536" y="404664"/>
            <a:ext cx="8358187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Рисунки 20, 21: </a:t>
            </a:r>
            <a:r>
              <a:rPr lang="ru-RU" sz="1600" u="sng" dirty="0" smtClean="0">
                <a:hlinkClick r:id="rId2"/>
              </a:rPr>
              <a:t>https://</a:t>
            </a:r>
            <a:r>
              <a:rPr lang="ru-RU" sz="1600" u="sng" dirty="0" smtClean="0">
                <a:hlinkClick r:id="rId2"/>
              </a:rPr>
              <a:t>yandex.ru/images/jpg&amp;pos=56&amp;rpt=simage</a:t>
            </a:r>
            <a:r>
              <a:rPr lang="ru-RU" sz="1600" u="sng" dirty="0" smtClean="0">
                <a:hlinkClick r:id="rId2"/>
              </a:rPr>
              <a:t>&amp;_=1456411248110</a:t>
            </a:r>
            <a:endParaRPr lang="ru-RU" sz="1600" dirty="0" smtClean="0"/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Решение упражнений: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u="sng" dirty="0" smtClean="0">
                <a:hlinkClick r:id="rId3"/>
              </a:rPr>
              <a:t>http://liubavyshka.ru/photo/144-0-37009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Проверь свои знания: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23: </a:t>
            </a:r>
            <a:r>
              <a:rPr lang="ru-RU" sz="1600" u="sng" dirty="0" smtClean="0">
                <a:hlinkClick r:id="rId4"/>
              </a:rPr>
              <a:t>http://animashky.ru/index/0-14?7-20</a:t>
            </a:r>
            <a:endParaRPr lang="ru-RU" sz="1600" u="sng" dirty="0" smtClean="0"/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/>
            <a:r>
              <a:rPr lang="ru-RU" sz="1600" u="sng" dirty="0" smtClean="0">
                <a:hlinkClick r:id="rId5"/>
              </a:rPr>
              <a:t>https://yandex.ru/images/search?img_url=http%3A%2F%2Fwww.myronivka-school3.edukit.kiev.ua%2Ffiles2%2Fimages%2Fj0283679.gif&amp;_=1454924785824&amp;p=5&amp;text=%D0%B0%D0%BD%D0%B8%D0%BC%D0%B0%D1%86%D0%B8%D1%8F%20%D0%BC%D0%B0%D0%BB%D1%8C%D1%87%D0%B8%D0%BA%20%D0%B4%D0%B5%D0%BB%D0%B0%D0%B5%D1%82%20%D1%83%D1%80%D0%BE%D0%BA%D0%B8&amp;noreask=1&amp;pos=176&amp;lr=213&amp;rpt=simage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Спасибо за урок: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25: </a:t>
            </a:r>
            <a:r>
              <a:rPr lang="ru-RU" sz="1600" u="sng" dirty="0" smtClean="0">
                <a:hlinkClick r:id="rId6"/>
              </a:rPr>
              <a:t>http://sunveter.ru/animacija/kolokol/446-zvonok.html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u="sng" dirty="0" smtClean="0"/>
              <a:t> </a:t>
            </a:r>
            <a:r>
              <a:rPr lang="ru-RU" sz="1600" u="sng" dirty="0" smtClean="0">
                <a:hlinkClick r:id="rId7"/>
              </a:rPr>
              <a:t>http://liubavyshka.ru/photo/27-0-12967</a:t>
            </a:r>
            <a:endParaRPr lang="ru-RU" sz="1600" u="sng" dirty="0" smtClean="0"/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u="sng" dirty="0" smtClean="0">
                <a:hlinkClick r:id="rId8"/>
              </a:rPr>
              <a:t>http://liubavyshka.ru/photo/60-0-25549</a:t>
            </a:r>
            <a:endParaRPr lang="ru-RU" sz="1600" u="sng" dirty="0" smtClean="0"/>
          </a:p>
          <a:p>
            <a:pPr marL="342900" indent="-342900"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Физкультминутка: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Рисунок 28: </a:t>
            </a:r>
            <a:r>
              <a:rPr lang="ru-RU" sz="1600" u="sng" dirty="0" smtClean="0">
                <a:hlinkClick r:id="rId9"/>
              </a:rPr>
              <a:t>http://gifanimation.ru/index54_new.htm</a:t>
            </a:r>
            <a:endParaRPr lang="ru-RU" sz="1600" u="sng" dirty="0" smtClean="0"/>
          </a:p>
          <a:p>
            <a:pPr marL="342900" indent="-342900"/>
            <a:endParaRPr lang="ru-RU" sz="1600" u="sng" dirty="0" smtClean="0"/>
          </a:p>
          <a:p>
            <a:pPr marL="342900" indent="-342900"/>
            <a:endParaRPr lang="ru-RU" sz="1600" u="sng" dirty="0" smtClean="0"/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1600" u="sng" dirty="0" smtClean="0"/>
          </a:p>
          <a:p>
            <a:pPr marL="342900" indent="-342900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611560" y="260648"/>
            <a:ext cx="2088232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532 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WordArt 157"/>
          <p:cNvSpPr>
            <a:spLocks noChangeArrowheads="1" noChangeShapeType="1" noTextEdit="1"/>
          </p:cNvSpPr>
          <p:nvPr/>
        </p:nvSpPr>
        <p:spPr bwMode="auto">
          <a:xfrm>
            <a:off x="1835696" y="2060848"/>
            <a:ext cx="1296144" cy="5151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 =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18;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9" name="WordArt 157"/>
          <p:cNvSpPr>
            <a:spLocks noChangeArrowheads="1" noChangeShapeType="1" noTextEdit="1"/>
          </p:cNvSpPr>
          <p:nvPr/>
        </p:nvSpPr>
        <p:spPr bwMode="auto">
          <a:xfrm>
            <a:off x="2627784" y="908720"/>
            <a:ext cx="4680520" cy="9361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a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err="1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bq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+ r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0" name="WordArt 157"/>
          <p:cNvSpPr>
            <a:spLocks noChangeArrowheads="1" noChangeShapeType="1" noTextEdit="1"/>
          </p:cNvSpPr>
          <p:nvPr/>
        </p:nvSpPr>
        <p:spPr bwMode="auto">
          <a:xfrm>
            <a:off x="3779912" y="2060848"/>
            <a:ext cx="1296144" cy="5151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q = 4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;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4" name="WordArt 157"/>
          <p:cNvSpPr>
            <a:spLocks noChangeArrowheads="1" noChangeShapeType="1" noTextEdit="1"/>
          </p:cNvSpPr>
          <p:nvPr/>
        </p:nvSpPr>
        <p:spPr bwMode="auto">
          <a:xfrm>
            <a:off x="5364088" y="1916832"/>
            <a:ext cx="1728192" cy="6702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r =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11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;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5" name="WordArt 157"/>
          <p:cNvSpPr>
            <a:spLocks noChangeArrowheads="1" noChangeShapeType="1" noTextEdit="1"/>
          </p:cNvSpPr>
          <p:nvPr/>
        </p:nvSpPr>
        <p:spPr bwMode="auto">
          <a:xfrm>
            <a:off x="2267744" y="2636912"/>
            <a:ext cx="5688632" cy="6702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a = 18 · 4 +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11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= 72 +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11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=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83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6" name="WordArt 157"/>
          <p:cNvSpPr>
            <a:spLocks noChangeArrowheads="1" noChangeShapeType="1" noTextEdit="1"/>
          </p:cNvSpPr>
          <p:nvPr/>
        </p:nvSpPr>
        <p:spPr bwMode="auto">
          <a:xfrm>
            <a:off x="1043608" y="3645024"/>
            <a:ext cx="3744416" cy="526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Ответ: 83.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76510" y="4581128"/>
            <a:ext cx="1847108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9" grpId="0"/>
      <p:bldP spid="20" grpId="0"/>
      <p:bldP spid="24" grpId="0"/>
      <p:bldP spid="25" grpId="0"/>
      <p:bldP spid="26" grpId="0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611560" y="260648"/>
            <a:ext cx="1771640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539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WordArt 157"/>
          <p:cNvSpPr>
            <a:spLocks noChangeArrowheads="1" noChangeShapeType="1" noTextEdit="1"/>
          </p:cNvSpPr>
          <p:nvPr/>
        </p:nvSpPr>
        <p:spPr bwMode="auto">
          <a:xfrm>
            <a:off x="2627784" y="260648"/>
            <a:ext cx="3744416" cy="8641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a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err="1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bq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+ r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8" name="WordArt 157"/>
          <p:cNvSpPr>
            <a:spLocks noChangeArrowheads="1" noChangeShapeType="1" noTextEdit="1"/>
          </p:cNvSpPr>
          <p:nvPr/>
        </p:nvSpPr>
        <p:spPr bwMode="auto">
          <a:xfrm>
            <a:off x="6516216" y="548680"/>
            <a:ext cx="1980728" cy="5041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r &lt; b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41" name="WordArt 157"/>
          <p:cNvSpPr>
            <a:spLocks noChangeArrowheads="1" noChangeShapeType="1" noTextEdit="1"/>
          </p:cNvSpPr>
          <p:nvPr/>
        </p:nvSpPr>
        <p:spPr bwMode="auto">
          <a:xfrm>
            <a:off x="539552" y="1268760"/>
            <a:ext cx="2016224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а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 70;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42" name="WordArt 157"/>
          <p:cNvSpPr>
            <a:spLocks noChangeArrowheads="1" noChangeShapeType="1" noTextEdit="1"/>
          </p:cNvSpPr>
          <p:nvPr/>
        </p:nvSpPr>
        <p:spPr bwMode="auto">
          <a:xfrm>
            <a:off x="2627784" y="1268760"/>
            <a:ext cx="2376264" cy="7201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r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 4.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43" name="WordArt 157"/>
          <p:cNvSpPr>
            <a:spLocks noChangeArrowheads="1" noChangeShapeType="1" noTextEdit="1"/>
          </p:cNvSpPr>
          <p:nvPr/>
        </p:nvSpPr>
        <p:spPr bwMode="auto">
          <a:xfrm>
            <a:off x="5292080" y="1268760"/>
            <a:ext cx="3672408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70 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err="1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bq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+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4;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44" name="WordArt 157"/>
          <p:cNvSpPr>
            <a:spLocks noChangeArrowheads="1" noChangeShapeType="1" noTextEdit="1"/>
          </p:cNvSpPr>
          <p:nvPr/>
        </p:nvSpPr>
        <p:spPr bwMode="auto">
          <a:xfrm>
            <a:off x="467544" y="1916832"/>
            <a:ext cx="511256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err="1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bq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= 70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-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4;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45" name="WordArt 157"/>
          <p:cNvSpPr>
            <a:spLocks noChangeArrowheads="1" noChangeShapeType="1" noTextEdit="1"/>
          </p:cNvSpPr>
          <p:nvPr/>
        </p:nvSpPr>
        <p:spPr bwMode="auto">
          <a:xfrm>
            <a:off x="5364088" y="1988840"/>
            <a:ext cx="3312368" cy="7201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en-US" sz="3200" b="1" i="1" kern="10" dirty="0" err="1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bq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= 66;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49" name="WordArt 157"/>
          <p:cNvSpPr>
            <a:spLocks noChangeArrowheads="1" noChangeShapeType="1" noTextEdit="1"/>
          </p:cNvSpPr>
          <p:nvPr/>
        </p:nvSpPr>
        <p:spPr bwMode="auto">
          <a:xfrm>
            <a:off x="323528" y="2708920"/>
            <a:ext cx="3672408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1 · 66 = 66;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50" name="WordArt 157"/>
          <p:cNvSpPr>
            <a:spLocks noChangeArrowheads="1" noChangeShapeType="1" noTextEdit="1"/>
          </p:cNvSpPr>
          <p:nvPr/>
        </p:nvSpPr>
        <p:spPr bwMode="auto">
          <a:xfrm>
            <a:off x="3995936" y="2708920"/>
            <a:ext cx="2473318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 66;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52" name="WordArt 157"/>
          <p:cNvSpPr>
            <a:spLocks noChangeArrowheads="1" noChangeShapeType="1" noTextEdit="1"/>
          </p:cNvSpPr>
          <p:nvPr/>
        </p:nvSpPr>
        <p:spPr bwMode="auto">
          <a:xfrm>
            <a:off x="251520" y="3356992"/>
            <a:ext cx="3672408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2 · 33 = 66;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53" name="WordArt 157"/>
          <p:cNvSpPr>
            <a:spLocks noChangeArrowheads="1" noChangeShapeType="1" noTextEdit="1"/>
          </p:cNvSpPr>
          <p:nvPr/>
        </p:nvSpPr>
        <p:spPr bwMode="auto">
          <a:xfrm>
            <a:off x="4211960" y="3356992"/>
            <a:ext cx="2473318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 33;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56" name="WordArt 157"/>
          <p:cNvSpPr>
            <a:spLocks noChangeArrowheads="1" noChangeShapeType="1" noTextEdit="1"/>
          </p:cNvSpPr>
          <p:nvPr/>
        </p:nvSpPr>
        <p:spPr bwMode="auto">
          <a:xfrm>
            <a:off x="395536" y="4149080"/>
            <a:ext cx="3672408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3 · 22 = 66;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57" name="WordArt 157"/>
          <p:cNvSpPr>
            <a:spLocks noChangeArrowheads="1" noChangeShapeType="1" noTextEdit="1"/>
          </p:cNvSpPr>
          <p:nvPr/>
        </p:nvSpPr>
        <p:spPr bwMode="auto">
          <a:xfrm>
            <a:off x="4067944" y="4149080"/>
            <a:ext cx="2088232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 22;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58" name="WordArt 157"/>
          <p:cNvSpPr>
            <a:spLocks noChangeArrowheads="1" noChangeShapeType="1" noTextEdit="1"/>
          </p:cNvSpPr>
          <p:nvPr/>
        </p:nvSpPr>
        <p:spPr bwMode="auto">
          <a:xfrm>
            <a:off x="467544" y="5013176"/>
            <a:ext cx="3672408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6 · 11 = 66;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59" name="WordArt 157"/>
          <p:cNvSpPr>
            <a:spLocks noChangeArrowheads="1" noChangeShapeType="1" noTextEdit="1"/>
          </p:cNvSpPr>
          <p:nvPr/>
        </p:nvSpPr>
        <p:spPr bwMode="auto">
          <a:xfrm>
            <a:off x="4139952" y="4941168"/>
            <a:ext cx="2160240" cy="6481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b 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= 6; 11</a:t>
            </a:r>
            <a:r>
              <a:rPr lang="en-US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29" name="WordArt 157"/>
          <p:cNvSpPr>
            <a:spLocks noChangeArrowheads="1" noChangeShapeType="1" noTextEdit="1"/>
          </p:cNvSpPr>
          <p:nvPr/>
        </p:nvSpPr>
        <p:spPr bwMode="auto">
          <a:xfrm>
            <a:off x="683568" y="5805264"/>
            <a:ext cx="6120680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Ответ: 66; 33; 22; 6; 11.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732240" y="4581128"/>
            <a:ext cx="2135649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балла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41" grpId="0"/>
      <p:bldP spid="42" grpId="0"/>
      <p:bldP spid="43" grpId="0"/>
      <p:bldP spid="44" grpId="0"/>
      <p:bldP spid="45" grpId="0"/>
      <p:bldP spid="49" grpId="0"/>
      <p:bldP spid="50" grpId="0"/>
      <p:bldP spid="52" grpId="0"/>
      <p:bldP spid="53" grpId="0"/>
      <p:bldP spid="56" grpId="0"/>
      <p:bldP spid="57" grpId="0"/>
      <p:bldP spid="58" grpId="0"/>
      <p:bldP spid="59" grpId="0"/>
      <p:bldP spid="29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611560" y="260648"/>
            <a:ext cx="1771640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545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" name="WordArt 157"/>
          <p:cNvSpPr>
            <a:spLocks noChangeArrowheads="1" noChangeShapeType="1" noTextEdit="1"/>
          </p:cNvSpPr>
          <p:nvPr/>
        </p:nvSpPr>
        <p:spPr bwMode="auto">
          <a:xfrm>
            <a:off x="251520" y="1196752"/>
            <a:ext cx="8640960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3) если </a:t>
            </a:r>
            <a:r>
              <a:rPr lang="ru-RU" sz="3200" b="1" i="1" kern="10" dirty="0" err="1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х</a:t>
            </a:r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= 17, то 5х + 8х – 3х = 10х =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4" name="WordArt 157"/>
          <p:cNvSpPr>
            <a:spLocks noChangeArrowheads="1" noChangeShapeType="1" noTextEdit="1"/>
          </p:cNvSpPr>
          <p:nvPr/>
        </p:nvSpPr>
        <p:spPr bwMode="auto">
          <a:xfrm>
            <a:off x="251520" y="1988840"/>
            <a:ext cx="3528392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= 10 · 17 = 170;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5" name="WordArt 157"/>
          <p:cNvSpPr>
            <a:spLocks noChangeArrowheads="1" noChangeShapeType="1" noTextEdit="1"/>
          </p:cNvSpPr>
          <p:nvPr/>
        </p:nvSpPr>
        <p:spPr bwMode="auto">
          <a:xfrm>
            <a:off x="251520" y="2852936"/>
            <a:ext cx="8640960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4) если у = 23, то 16у – у + 5у = 20у =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6" name="WordArt 157"/>
          <p:cNvSpPr>
            <a:spLocks noChangeArrowheads="1" noChangeShapeType="1" noTextEdit="1"/>
          </p:cNvSpPr>
          <p:nvPr/>
        </p:nvSpPr>
        <p:spPr bwMode="auto">
          <a:xfrm>
            <a:off x="251520" y="3645024"/>
            <a:ext cx="3528392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= 20 · 23 = 460. 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7" name="WordArt 157"/>
          <p:cNvSpPr>
            <a:spLocks noChangeArrowheads="1" noChangeShapeType="1" noTextEdit="1"/>
          </p:cNvSpPr>
          <p:nvPr/>
        </p:nvSpPr>
        <p:spPr bwMode="auto">
          <a:xfrm>
            <a:off x="683568" y="4797152"/>
            <a:ext cx="5112568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94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 Ответ: 3) 170; 4) 460.</a:t>
            </a:r>
            <a:endParaRPr lang="ru-RU" sz="32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24182" y="2060848"/>
            <a:ext cx="1847108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95936" y="3717032"/>
            <a:ext cx="1847108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14" grpId="0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323528" y="1052736"/>
            <a:ext cx="4464496" cy="648072"/>
          </a:xfrm>
          <a:prstGeom prst="wedgeRoundRectCallout">
            <a:avLst>
              <a:gd name="adj1" fmla="val -14886"/>
              <a:gd name="adj2" fmla="val 464885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Упростите выражение</a:t>
            </a:r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1979712" y="260648"/>
            <a:ext cx="5544616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94116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604168" cy="255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915816" y="1916832"/>
            <a:ext cx="242163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+ 23b =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5261248" y="1916832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4788024" y="1916832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30b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2987824" y="2602632"/>
            <a:ext cx="181622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8y + y =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4727848" y="2602632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4575448" y="2602632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9y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2987824" y="3288432"/>
            <a:ext cx="181622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2a – a =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4727848" y="3288432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4651648" y="3288432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1a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2699792" y="3898032"/>
            <a:ext cx="317105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3z 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+ 7 + 9 +2z =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5718448" y="3898032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5652120" y="3861048"/>
            <a:ext cx="158985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5z + 16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2771800" y="4583832"/>
            <a:ext cx="381642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k + 15 + 4k + 26 =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6516216" y="4581128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6300192" y="4581128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3k + 41</a:t>
            </a:r>
            <a:endParaRPr lang="ru-RU" sz="3200" b="1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18" grpId="0"/>
      <p:bldP spid="19" grpId="0"/>
      <p:bldP spid="19" grpId="1"/>
      <p:bldP spid="20" grpId="0"/>
      <p:bldP spid="21" grpId="0"/>
      <p:bldP spid="22" grpId="0"/>
      <p:bldP spid="22" grpId="1"/>
      <p:bldP spid="23" grpId="0"/>
      <p:bldP spid="24" grpId="0"/>
      <p:bldP spid="25" grpId="0"/>
      <p:bldP spid="25" grpId="1"/>
      <p:bldP spid="26" grpId="0"/>
      <p:bldP spid="27" grpId="0"/>
      <p:bldP spid="28" grpId="0"/>
      <p:bldP spid="28" grpId="1"/>
      <p:bldP spid="29" grpId="0"/>
      <p:bldP spid="30" grpId="0"/>
      <p:bldP spid="31" grpId="0"/>
      <p:bldP spid="31" grpId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251520" y="1052736"/>
            <a:ext cx="6408712" cy="648072"/>
          </a:xfrm>
          <a:prstGeom prst="wedgeRoundRectCallout">
            <a:avLst>
              <a:gd name="adj1" fmla="val -29672"/>
              <a:gd name="adj2" fmla="val 57435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Восстановите цепочку вычислений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1763688" y="260648"/>
            <a:ext cx="5544616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94116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Oval 21"/>
          <p:cNvSpPr>
            <a:spLocks noChangeArrowheads="1"/>
          </p:cNvSpPr>
          <p:nvPr/>
        </p:nvSpPr>
        <p:spPr bwMode="auto">
          <a:xfrm>
            <a:off x="4352627" y="2253972"/>
            <a:ext cx="990600" cy="995422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7" name="Oval 22"/>
          <p:cNvSpPr>
            <a:spLocks noChangeArrowheads="1"/>
          </p:cNvSpPr>
          <p:nvPr/>
        </p:nvSpPr>
        <p:spPr bwMode="auto">
          <a:xfrm>
            <a:off x="4352627" y="4768572"/>
            <a:ext cx="990600" cy="995422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8" name="AutoShape 43"/>
          <p:cNvSpPr>
            <a:spLocks noChangeArrowheads="1"/>
          </p:cNvSpPr>
          <p:nvPr/>
        </p:nvSpPr>
        <p:spPr bwMode="auto">
          <a:xfrm rot="20054430">
            <a:off x="3118155" y="2274147"/>
            <a:ext cx="1218611" cy="369332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AutoShape 44"/>
          <p:cNvSpPr>
            <a:spLocks noChangeArrowheads="1"/>
          </p:cNvSpPr>
          <p:nvPr/>
        </p:nvSpPr>
        <p:spPr bwMode="auto">
          <a:xfrm rot="1775315">
            <a:off x="5350727" y="2302796"/>
            <a:ext cx="1286325" cy="369332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AutoShape 45"/>
          <p:cNvSpPr>
            <a:spLocks noChangeArrowheads="1"/>
          </p:cNvSpPr>
          <p:nvPr/>
        </p:nvSpPr>
        <p:spPr bwMode="auto">
          <a:xfrm rot="9564129">
            <a:off x="5114627" y="5650735"/>
            <a:ext cx="1295400" cy="369332"/>
          </a:xfrm>
          <a:prstGeom prst="curvedDownArrow">
            <a:avLst>
              <a:gd name="adj1" fmla="val 35325"/>
              <a:gd name="adj2" fmla="val 70649"/>
              <a:gd name="adj3" fmla="val 33333"/>
            </a:avLst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AutoShape 46"/>
          <p:cNvSpPr>
            <a:spLocks noChangeArrowheads="1"/>
          </p:cNvSpPr>
          <p:nvPr/>
        </p:nvSpPr>
        <p:spPr bwMode="auto">
          <a:xfrm rot="5400000">
            <a:off x="6371927" y="3874323"/>
            <a:ext cx="1295400" cy="369332"/>
          </a:xfrm>
          <a:prstGeom prst="curvedDownArrow">
            <a:avLst>
              <a:gd name="adj1" fmla="val 34000"/>
              <a:gd name="adj2" fmla="val 68000"/>
              <a:gd name="adj3" fmla="val 33333"/>
            </a:avLst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AutoShape 47"/>
          <p:cNvSpPr>
            <a:spLocks noChangeArrowheads="1"/>
          </p:cNvSpPr>
          <p:nvPr/>
        </p:nvSpPr>
        <p:spPr bwMode="auto">
          <a:xfrm rot="16200000">
            <a:off x="1952327" y="3760023"/>
            <a:ext cx="1371600" cy="369332"/>
          </a:xfrm>
          <a:prstGeom prst="curvedDownArrow">
            <a:avLst>
              <a:gd name="adj1" fmla="val 32727"/>
              <a:gd name="adj2" fmla="val 65455"/>
              <a:gd name="adj3" fmla="val 33333"/>
            </a:avLst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AutoShape 48"/>
          <p:cNvSpPr>
            <a:spLocks noChangeArrowheads="1"/>
          </p:cNvSpPr>
          <p:nvPr/>
        </p:nvSpPr>
        <p:spPr bwMode="auto">
          <a:xfrm rot="12461272">
            <a:off x="3133427" y="5626923"/>
            <a:ext cx="1371600" cy="369332"/>
          </a:xfrm>
          <a:prstGeom prst="curvedDownArrow">
            <a:avLst>
              <a:gd name="adj1" fmla="val 32727"/>
              <a:gd name="adj2" fmla="val 65455"/>
              <a:gd name="adj3" fmla="val 33333"/>
            </a:avLst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Oval 49"/>
          <p:cNvSpPr>
            <a:spLocks noChangeArrowheads="1"/>
          </p:cNvSpPr>
          <p:nvPr/>
        </p:nvSpPr>
        <p:spPr bwMode="auto">
          <a:xfrm>
            <a:off x="5571827" y="2939772"/>
            <a:ext cx="990600" cy="995422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6" name="Oval 50"/>
          <p:cNvSpPr>
            <a:spLocks noChangeArrowheads="1"/>
          </p:cNvSpPr>
          <p:nvPr/>
        </p:nvSpPr>
        <p:spPr bwMode="auto">
          <a:xfrm>
            <a:off x="5571827" y="4235172"/>
            <a:ext cx="990600" cy="995422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7" name="Oval 51"/>
          <p:cNvSpPr>
            <a:spLocks noChangeArrowheads="1"/>
          </p:cNvSpPr>
          <p:nvPr/>
        </p:nvSpPr>
        <p:spPr bwMode="auto">
          <a:xfrm>
            <a:off x="3133427" y="4235172"/>
            <a:ext cx="990600" cy="995422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8" name="Oval 52"/>
          <p:cNvSpPr>
            <a:spLocks noChangeArrowheads="1"/>
          </p:cNvSpPr>
          <p:nvPr/>
        </p:nvSpPr>
        <p:spPr bwMode="auto">
          <a:xfrm>
            <a:off x="3131840" y="2983051"/>
            <a:ext cx="992187" cy="908864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6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69" name="Rectangle 53"/>
          <p:cNvSpPr>
            <a:spLocks noChangeArrowheads="1"/>
          </p:cNvSpPr>
          <p:nvPr/>
        </p:nvSpPr>
        <p:spPr bwMode="auto">
          <a:xfrm>
            <a:off x="3131840" y="1772816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+9</a:t>
            </a:r>
          </a:p>
        </p:txBody>
      </p:sp>
      <p:sp>
        <p:nvSpPr>
          <p:cNvPr id="70" name="Rectangle 54"/>
          <p:cNvSpPr>
            <a:spLocks noChangeArrowheads="1"/>
          </p:cNvSpPr>
          <p:nvPr/>
        </p:nvSpPr>
        <p:spPr bwMode="auto">
          <a:xfrm>
            <a:off x="5940152" y="1844824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Rectangle 55"/>
          <p:cNvSpPr>
            <a:spLocks noChangeArrowheads="1"/>
          </p:cNvSpPr>
          <p:nvPr/>
        </p:nvSpPr>
        <p:spPr bwMode="auto">
          <a:xfrm>
            <a:off x="7092280" y="3573016"/>
            <a:ext cx="99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-15</a:t>
            </a:r>
          </a:p>
        </p:txBody>
      </p:sp>
      <p:sp>
        <p:nvSpPr>
          <p:cNvPr id="72" name="Rectangle 56"/>
          <p:cNvSpPr>
            <a:spLocks noChangeArrowheads="1"/>
          </p:cNvSpPr>
          <p:nvPr/>
        </p:nvSpPr>
        <p:spPr bwMode="auto">
          <a:xfrm>
            <a:off x="5796136" y="5877272"/>
            <a:ext cx="99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·12</a:t>
            </a:r>
            <a:endParaRPr lang="ru-RU" sz="2800" b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Rectangle 57"/>
          <p:cNvSpPr>
            <a:spLocks noChangeArrowheads="1"/>
          </p:cNvSpPr>
          <p:nvPr/>
        </p:nvSpPr>
        <p:spPr bwMode="auto">
          <a:xfrm>
            <a:off x="2915816" y="5877272"/>
            <a:ext cx="99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:2</a:t>
            </a:r>
          </a:p>
        </p:txBody>
      </p:sp>
      <p:sp>
        <p:nvSpPr>
          <p:cNvPr id="74" name="Rectangle 58"/>
          <p:cNvSpPr>
            <a:spLocks noChangeArrowheads="1"/>
          </p:cNvSpPr>
          <p:nvPr/>
        </p:nvSpPr>
        <p:spPr bwMode="auto">
          <a:xfrm>
            <a:off x="1619672" y="3573016"/>
            <a:ext cx="99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8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+12</a:t>
            </a:r>
          </a:p>
        </p:txBody>
      </p:sp>
      <p:sp>
        <p:nvSpPr>
          <p:cNvPr id="75" name="Rectangle 61"/>
          <p:cNvSpPr>
            <a:spLocks noChangeArrowheads="1"/>
          </p:cNvSpPr>
          <p:nvPr/>
        </p:nvSpPr>
        <p:spPr bwMode="auto">
          <a:xfrm>
            <a:off x="4428827" y="2420689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69</a:t>
            </a:r>
          </a:p>
        </p:txBody>
      </p:sp>
      <p:sp>
        <p:nvSpPr>
          <p:cNvPr id="76" name="Rectangle 62"/>
          <p:cNvSpPr>
            <a:spLocks noChangeArrowheads="1"/>
          </p:cNvSpPr>
          <p:nvPr/>
        </p:nvSpPr>
        <p:spPr bwMode="auto">
          <a:xfrm>
            <a:off x="5724227" y="3106489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23</a:t>
            </a:r>
          </a:p>
        </p:txBody>
      </p:sp>
      <p:sp>
        <p:nvSpPr>
          <p:cNvPr id="77" name="Rectangle 63"/>
          <p:cNvSpPr>
            <a:spLocks noChangeArrowheads="1"/>
          </p:cNvSpPr>
          <p:nvPr/>
        </p:nvSpPr>
        <p:spPr bwMode="auto">
          <a:xfrm>
            <a:off x="5724227" y="4401889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78" name="Rectangle 64"/>
          <p:cNvSpPr>
            <a:spLocks noChangeArrowheads="1"/>
          </p:cNvSpPr>
          <p:nvPr/>
        </p:nvSpPr>
        <p:spPr bwMode="auto">
          <a:xfrm>
            <a:off x="4505027" y="4935289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96</a:t>
            </a:r>
          </a:p>
        </p:txBody>
      </p:sp>
      <p:sp>
        <p:nvSpPr>
          <p:cNvPr id="79" name="Rectangle 65"/>
          <p:cNvSpPr>
            <a:spLocks noChangeArrowheads="1"/>
          </p:cNvSpPr>
          <p:nvPr/>
        </p:nvSpPr>
        <p:spPr bwMode="auto">
          <a:xfrm>
            <a:off x="3209627" y="4401889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48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6" grpId="0" build="allAtOnce" animBg="1"/>
      <p:bldP spid="57" grpId="0" build="allAtOnce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build="allAtOnce" animBg="1"/>
      <p:bldP spid="66" grpId="0" build="allAtOnce" animBg="1"/>
      <p:bldP spid="67" grpId="0" build="allAtOnce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251520" y="1052736"/>
            <a:ext cx="6408712" cy="648072"/>
          </a:xfrm>
          <a:prstGeom prst="wedgeRoundRectCallout">
            <a:avLst>
              <a:gd name="adj1" fmla="val -29672"/>
              <a:gd name="adj2" fmla="val 574356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Какое число пропущено?</a:t>
            </a:r>
          </a:p>
          <a:p>
            <a:pPr algn="ctr"/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2051720" y="260648"/>
            <a:ext cx="5544616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94116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941168"/>
            <a:ext cx="1944216" cy="169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Oval 18"/>
          <p:cNvSpPr>
            <a:spLocks noChangeArrowheads="1"/>
          </p:cNvSpPr>
          <p:nvPr/>
        </p:nvSpPr>
        <p:spPr bwMode="auto">
          <a:xfrm>
            <a:off x="2151856" y="3365033"/>
            <a:ext cx="8382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Oval 19"/>
          <p:cNvSpPr>
            <a:spLocks noChangeArrowheads="1"/>
          </p:cNvSpPr>
          <p:nvPr/>
        </p:nvSpPr>
        <p:spPr bwMode="auto">
          <a:xfrm>
            <a:off x="2990056" y="4203233"/>
            <a:ext cx="7620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Oval 20"/>
          <p:cNvSpPr>
            <a:spLocks noChangeArrowheads="1"/>
          </p:cNvSpPr>
          <p:nvPr/>
        </p:nvSpPr>
        <p:spPr bwMode="auto">
          <a:xfrm>
            <a:off x="3904456" y="3365033"/>
            <a:ext cx="8382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Oval 21"/>
          <p:cNvSpPr>
            <a:spLocks noChangeArrowheads="1"/>
          </p:cNvSpPr>
          <p:nvPr/>
        </p:nvSpPr>
        <p:spPr bwMode="auto">
          <a:xfrm>
            <a:off x="6036757" y="3349158"/>
            <a:ext cx="7646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23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Oval 25"/>
          <p:cNvSpPr>
            <a:spLocks noChangeArrowheads="1"/>
          </p:cNvSpPr>
          <p:nvPr/>
        </p:nvSpPr>
        <p:spPr bwMode="auto">
          <a:xfrm>
            <a:off x="7943056" y="3365033"/>
            <a:ext cx="868363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Oval 26"/>
          <p:cNvSpPr>
            <a:spLocks noChangeArrowheads="1"/>
          </p:cNvSpPr>
          <p:nvPr/>
        </p:nvSpPr>
        <p:spPr bwMode="auto">
          <a:xfrm>
            <a:off x="6952456" y="4279433"/>
            <a:ext cx="838200" cy="735747"/>
          </a:xfrm>
          <a:prstGeom prst="ellips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5" name="Line 33"/>
          <p:cNvSpPr>
            <a:spLocks noChangeShapeType="1"/>
          </p:cNvSpPr>
          <p:nvPr/>
        </p:nvSpPr>
        <p:spPr bwMode="auto">
          <a:xfrm>
            <a:off x="2837656" y="4098032"/>
            <a:ext cx="2286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Line 39"/>
          <p:cNvSpPr>
            <a:spLocks noChangeShapeType="1"/>
          </p:cNvSpPr>
          <p:nvPr/>
        </p:nvSpPr>
        <p:spPr bwMode="auto">
          <a:xfrm flipH="1">
            <a:off x="3675856" y="4021832"/>
            <a:ext cx="3048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Line 40"/>
          <p:cNvSpPr>
            <a:spLocks noChangeShapeType="1"/>
          </p:cNvSpPr>
          <p:nvPr/>
        </p:nvSpPr>
        <p:spPr bwMode="auto">
          <a:xfrm>
            <a:off x="2990056" y="3640832"/>
            <a:ext cx="914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Line 41"/>
          <p:cNvSpPr>
            <a:spLocks noChangeShapeType="1"/>
          </p:cNvSpPr>
          <p:nvPr/>
        </p:nvSpPr>
        <p:spPr bwMode="auto">
          <a:xfrm>
            <a:off x="6723856" y="4098032"/>
            <a:ext cx="3048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Line 42"/>
          <p:cNvSpPr>
            <a:spLocks noChangeShapeType="1"/>
          </p:cNvSpPr>
          <p:nvPr/>
        </p:nvSpPr>
        <p:spPr bwMode="auto">
          <a:xfrm flipH="1">
            <a:off x="7714456" y="4021832"/>
            <a:ext cx="3810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Line 43"/>
          <p:cNvSpPr>
            <a:spLocks noChangeShapeType="1"/>
          </p:cNvSpPr>
          <p:nvPr/>
        </p:nvSpPr>
        <p:spPr bwMode="auto">
          <a:xfrm>
            <a:off x="6876256" y="3717032"/>
            <a:ext cx="106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7104856" y="4326632"/>
            <a:ext cx="533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build="allAtOnce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4116</TotalTime>
  <Words>1369</Words>
  <Application>Microsoft Office PowerPoint</Application>
  <PresentationFormat>Экран (4:3)</PresentationFormat>
  <Paragraphs>332</Paragraphs>
  <Slides>36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Тема Office</vt:lpstr>
      <vt:lpstr>Формула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 Гринюк</dc:creator>
  <cp:lastModifiedBy>Александр</cp:lastModifiedBy>
  <cp:revision>253</cp:revision>
  <dcterms:created xsi:type="dcterms:W3CDTF">2011-11-26T03:51:07Z</dcterms:created>
  <dcterms:modified xsi:type="dcterms:W3CDTF">2016-02-25T20:24:46Z</dcterms:modified>
</cp:coreProperties>
</file>