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handoutMasterIdLst>
    <p:handoutMasterId r:id="rId14"/>
  </p:handoutMasterIdLst>
  <p:sldIdLst>
    <p:sldId id="256" r:id="rId2"/>
    <p:sldId id="259" r:id="rId3"/>
    <p:sldId id="263" r:id="rId4"/>
    <p:sldId id="265" r:id="rId5"/>
    <p:sldId id="266" r:id="rId6"/>
    <p:sldId id="267" r:id="rId7"/>
    <p:sldId id="261" r:id="rId8"/>
    <p:sldId id="268" r:id="rId9"/>
    <p:sldId id="269" r:id="rId10"/>
    <p:sldId id="270" r:id="rId11"/>
    <p:sldId id="271" r:id="rId12"/>
  </p:sldIdLst>
  <p:sldSz cx="9144000" cy="6858000" type="screen4x3"/>
  <p:notesSz cx="6834188" cy="997902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78" y="-19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er\Desktop\&#1051;&#1080;&#1089;&#1090;%20Microsoft%20Office%20Excel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er\Desktop\&#1051;&#1080;&#1089;&#1090;%20Microsoft%20Office%20Excel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34"/>
    </mc:Choice>
    <mc:Fallback>
      <c:style val="34"/>
    </mc:Fallback>
  </mc:AlternateContent>
  <c:chart>
    <c:autoTitleDeleted val="1"/>
    <c:view3D>
      <c:rotX val="30"/>
      <c:rotY val="22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dLbls>
            <c:dLbl>
              <c:idx val="0"/>
              <c:layout>
                <c:manualLayout>
                  <c:x val="0.23003588896385727"/>
                  <c:y val="0.28019006256418755"/>
                </c:manualLayout>
              </c:layout>
              <c:tx>
                <c:rich>
                  <a:bodyPr/>
                  <a:lstStyle/>
                  <a:p>
                    <a:pPr algn="ctr">
                      <a:defRPr lang="ru-RU" sz="2000" b="1" i="0" u="none" strike="noStrike" kern="1200" baseline="0">
                        <a:solidFill>
                          <a:sysClr val="window" lastClr="FFFFFF"/>
                        </a:solidFill>
                        <a:effectLst>
                          <a:outerShdw blurRad="50800" dist="38100" dir="2700000" algn="tl" rotWithShape="0">
                            <a:prstClr val="black">
                              <a:alpha val="40000"/>
                            </a:prstClr>
                          </a:outerShdw>
                        </a:effectLst>
                        <a:latin typeface="Arial Narrow" pitchFamily="34" charset="0"/>
                        <a:ea typeface="+mn-ea"/>
                        <a:cs typeface="+mn-cs"/>
                      </a:defRPr>
                    </a:pPr>
                    <a:r>
                      <a:rPr lang="en-US" dirty="0" smtClean="0">
                        <a:latin typeface="Arial Narrow" pitchFamily="34" charset="0"/>
                      </a:rPr>
                      <a:t>78,1%</a:t>
                    </a:r>
                    <a:endParaRPr lang="en-US" dirty="0">
                      <a:latin typeface="Arial Narrow" pitchFamily="34" charset="0"/>
                    </a:endParaRPr>
                  </a:p>
                </c:rich>
              </c:tx>
              <c:spPr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-1.3551724366959268E-2"/>
                  <c:y val="-0.28757215248614759"/>
                </c:manualLayout>
              </c:layout>
              <c:tx>
                <c:rich>
                  <a:bodyPr/>
                  <a:lstStyle/>
                  <a:p>
                    <a:pPr>
                      <a:defRPr sz="2000" b="1" baseline="0">
                        <a:solidFill>
                          <a:schemeClr val="bg1"/>
                        </a:solidFill>
                        <a:effectLst>
                          <a:outerShdw blurRad="50800" dist="38100" dir="2700000" algn="tl" rotWithShape="0">
                            <a:prstClr val="black">
                              <a:alpha val="40000"/>
                            </a:prstClr>
                          </a:outerShdw>
                        </a:effectLst>
                        <a:latin typeface="Arial Narrow" pitchFamily="34" charset="0"/>
                      </a:defRPr>
                    </a:pPr>
                    <a:r>
                      <a:rPr lang="en-US" dirty="0" smtClean="0">
                        <a:latin typeface="Arial Narrow" pitchFamily="34" charset="0"/>
                      </a:rPr>
                      <a:t>20,9%</a:t>
                    </a:r>
                    <a:endParaRPr lang="en-US" dirty="0">
                      <a:latin typeface="Arial Narrow" pitchFamily="34" charset="0"/>
                    </a:endParaRPr>
                  </a:p>
                </c:rich>
              </c:tx>
              <c:spPr/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2.6036742093471289E-3"/>
                  <c:y val="8.8094692159919927E-2"/>
                </c:manualLayout>
              </c:layout>
              <c:spPr/>
              <c:txPr>
                <a:bodyPr/>
                <a:lstStyle/>
                <a:p>
                  <a:pPr>
                    <a:defRPr sz="2000" b="1" baseline="0">
                      <a:solidFill>
                        <a:schemeClr val="accent3">
                          <a:lumMod val="50000"/>
                        </a:schemeClr>
                      </a:solidFill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2000" b="1" baseline="0">
                    <a:solidFill>
                      <a:schemeClr val="bg1"/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Лист1!$A$2:$A$4</c:f>
              <c:strCache>
                <c:ptCount val="3"/>
                <c:pt idx="0">
                  <c:v>азот N2</c:v>
                </c:pt>
                <c:pt idx="1">
                  <c:v>кислород О2</c:v>
                </c:pt>
                <c:pt idx="2">
                  <c:v>другие газы</c:v>
                </c:pt>
              </c:strCache>
            </c:strRef>
          </c:cat>
          <c:val>
            <c:numRef>
              <c:f>Лист1!$B$2:$B$4</c:f>
              <c:numCache>
                <c:formatCode>0.00%</c:formatCode>
                <c:ptCount val="3"/>
                <c:pt idx="0">
                  <c:v>0.78100000000000003</c:v>
                </c:pt>
                <c:pt idx="1">
                  <c:v>0.20900000000000021</c:v>
                </c:pt>
                <c:pt idx="2" formatCode="0%">
                  <c:v>1.0000000000000031E-2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gap"/>
    <c:showDLblsOverMax val="0"/>
  </c:chart>
  <c:spPr>
    <a:ln>
      <a:solidFill>
        <a:schemeClr val="accent6">
          <a:lumMod val="75000"/>
        </a:schemeClr>
      </a:solidFill>
    </a:ln>
  </c:sp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30"/>
      <c:rotY val="22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spPr>
            <a:ln>
              <a:solidFill>
                <a:schemeClr val="accent3">
                  <a:lumMod val="50000"/>
                </a:schemeClr>
              </a:solidFill>
            </a:ln>
          </c:spPr>
          <c:dPt>
            <c:idx val="4"/>
            <c:bubble3D val="0"/>
            <c:spPr>
              <a:solidFill>
                <a:srgbClr val="FFFF66"/>
              </a:solidFill>
              <a:ln>
                <a:solidFill>
                  <a:schemeClr val="accent3">
                    <a:lumMod val="50000"/>
                  </a:schemeClr>
                </a:solidFill>
              </a:ln>
            </c:spPr>
          </c:dPt>
          <c:dLbls>
            <c:dLbl>
              <c:idx val="3"/>
              <c:layout>
                <c:manualLayout>
                  <c:x val="8.750209787564979E-2"/>
                  <c:y val="-0.16210188964915365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>
                <c:manualLayout>
                  <c:x val="6.3152154824654069E-2"/>
                  <c:y val="-0.1369833078253516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2000" b="1">
                    <a:solidFill>
                      <a:schemeClr val="bg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Arial Narrow" pitchFamily="34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Лист1!$L$18:$L$22</c:f>
              <c:strCache>
                <c:ptCount val="5"/>
                <c:pt idx="0">
                  <c:v>кислород О2</c:v>
                </c:pt>
                <c:pt idx="1">
                  <c:v>углерод</c:v>
                </c:pt>
                <c:pt idx="2">
                  <c:v>водород</c:v>
                </c:pt>
                <c:pt idx="3">
                  <c:v>азот</c:v>
                </c:pt>
                <c:pt idx="4">
                  <c:v>другие</c:v>
                </c:pt>
              </c:strCache>
            </c:strRef>
          </c:cat>
          <c:val>
            <c:numRef>
              <c:f>Лист1!$M$18:$M$22</c:f>
              <c:numCache>
                <c:formatCode>0%</c:formatCode>
                <c:ptCount val="5"/>
                <c:pt idx="0">
                  <c:v>0.62000000000000155</c:v>
                </c:pt>
                <c:pt idx="1">
                  <c:v>0.21000000000000021</c:v>
                </c:pt>
                <c:pt idx="2">
                  <c:v>0.1</c:v>
                </c:pt>
                <c:pt idx="3">
                  <c:v>3.0000000000000002E-2</c:v>
                </c:pt>
                <c:pt idx="4">
                  <c:v>4.0000000000000022E-2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gap"/>
    <c:showDLblsOverMax val="0"/>
  </c:chart>
  <c:spPr>
    <a:solidFill>
      <a:schemeClr val="bg1"/>
    </a:solidFill>
    <a:ln>
      <a:solidFill>
        <a:schemeClr val="accent3">
          <a:lumMod val="50000"/>
        </a:schemeClr>
      </a:solidFill>
    </a:ln>
  </c:spPr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61481" cy="49895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71125" y="0"/>
            <a:ext cx="2961481" cy="49895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2BBDFCC-6D2E-40BD-A381-BB587BFFBC2F}" type="datetimeFigureOut">
              <a:rPr lang="ru-RU" smtClean="0"/>
              <a:pPr/>
              <a:t>13.03.2016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78342"/>
            <a:ext cx="2961481" cy="49895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71125" y="9478342"/>
            <a:ext cx="2961481" cy="49895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F81BBF0-BEDB-48FB-AFAF-21833CC048A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1846643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61481" cy="49895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71125" y="0"/>
            <a:ext cx="2961481" cy="49895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DC9A05-B1F8-4FFF-B895-6C0B049B6488}" type="datetimeFigureOut">
              <a:rPr lang="ru-RU" smtClean="0"/>
              <a:pPr/>
              <a:t>13.03.2016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22338" y="747713"/>
            <a:ext cx="4991100" cy="37433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3419" y="4740037"/>
            <a:ext cx="5467350" cy="449056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78342"/>
            <a:ext cx="2961481" cy="49895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71125" y="9478342"/>
            <a:ext cx="2961481" cy="49895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FFE659F-36CD-4E3E-9710-867FF814A65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010871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FFE659F-36CD-4E3E-9710-867FF814A652}" type="slidenum">
              <a:rPr lang="ru-RU" smtClean="0"/>
              <a:pPr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5066496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987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smtClean="0"/>
          </a:p>
        </p:txBody>
      </p:sp>
      <p:sp>
        <p:nvSpPr>
          <p:cNvPr id="41988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ADA19DE-C57D-4382-8658-698F381CA578}" type="slidenum">
              <a:rPr lang="ru-RU"/>
              <a:pPr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68447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" name="Прямоугольник 4"/>
          <p:cNvSpPr/>
          <p:nvPr/>
        </p:nvSpPr>
        <p:spPr bwMode="auto">
          <a:xfrm>
            <a:off x="276225" y="0"/>
            <a:ext cx="104775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Прямоугольник 5"/>
          <p:cNvSpPr/>
          <p:nvPr/>
        </p:nvSpPr>
        <p:spPr bwMode="auto">
          <a:xfrm>
            <a:off x="990600" y="0"/>
            <a:ext cx="182563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Прямоугольник 6"/>
          <p:cNvSpPr/>
          <p:nvPr/>
        </p:nvSpPr>
        <p:spPr bwMode="auto">
          <a:xfrm>
            <a:off x="1141413" y="0"/>
            <a:ext cx="230187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106363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54075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72720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9113838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6" name="Прямоугольник 15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17" name="Овал 16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18" name="Овал 17"/>
          <p:cNvSpPr/>
          <p:nvPr/>
        </p:nvSpPr>
        <p:spPr bwMode="auto">
          <a:xfrm>
            <a:off x="1309688" y="4867275"/>
            <a:ext cx="641350" cy="64135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1090613" y="5500688"/>
            <a:ext cx="138112" cy="136525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663700" y="5788025"/>
            <a:ext cx="274638" cy="274638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21" name="Овал 20"/>
          <p:cNvSpPr/>
          <p:nvPr/>
        </p:nvSpPr>
        <p:spPr>
          <a:xfrm>
            <a:off x="1905000" y="4495800"/>
            <a:ext cx="365125" cy="365125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22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463" y="1174750"/>
            <a:ext cx="2286000" cy="381000"/>
          </a:xfrm>
        </p:spPr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13.03.2016</a:t>
            </a:fld>
            <a:endParaRPr lang="ru-RU"/>
          </a:p>
        </p:txBody>
      </p:sp>
      <p:sp>
        <p:nvSpPr>
          <p:cNvPr id="23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076" y="4181475"/>
            <a:ext cx="3657600" cy="384175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24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63" y="4929188"/>
            <a:ext cx="609600" cy="517525"/>
          </a:xfrm>
        </p:spPr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13.03.2016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13.03.2016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13.03.2016</a:t>
            </a:fld>
            <a:endParaRPr lang="ru-RU"/>
          </a:p>
        </p:txBody>
      </p:sp>
      <p:sp>
        <p:nvSpPr>
          <p:cNvPr id="5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Нижний колонтитул 9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" name="Прямоугольник 4"/>
          <p:cNvSpPr/>
          <p:nvPr/>
        </p:nvSpPr>
        <p:spPr bwMode="auto">
          <a:xfrm>
            <a:off x="276225" y="0"/>
            <a:ext cx="104775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Прямоугольник 5"/>
          <p:cNvSpPr/>
          <p:nvPr/>
        </p:nvSpPr>
        <p:spPr bwMode="auto">
          <a:xfrm>
            <a:off x="990600" y="0"/>
            <a:ext cx="182563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Прямоугольник 6"/>
          <p:cNvSpPr/>
          <p:nvPr/>
        </p:nvSpPr>
        <p:spPr bwMode="auto">
          <a:xfrm>
            <a:off x="1141413" y="0"/>
            <a:ext cx="230187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106363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54075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72720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3" name="Прямоугольник 12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14" name="Овал 13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15" name="Овал 14"/>
          <p:cNvSpPr/>
          <p:nvPr/>
        </p:nvSpPr>
        <p:spPr bwMode="auto">
          <a:xfrm>
            <a:off x="1323975" y="4867275"/>
            <a:ext cx="642938" cy="64135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16" name="Овал 15"/>
          <p:cNvSpPr/>
          <p:nvPr/>
        </p:nvSpPr>
        <p:spPr bwMode="auto">
          <a:xfrm>
            <a:off x="1090613" y="5500688"/>
            <a:ext cx="138112" cy="136525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17" name="Овал 16"/>
          <p:cNvSpPr/>
          <p:nvPr/>
        </p:nvSpPr>
        <p:spPr bwMode="auto">
          <a:xfrm>
            <a:off x="1663700" y="5791200"/>
            <a:ext cx="274638" cy="274638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18" name="Овал 17"/>
          <p:cNvSpPr/>
          <p:nvPr/>
        </p:nvSpPr>
        <p:spPr bwMode="auto">
          <a:xfrm>
            <a:off x="1879600" y="4479925"/>
            <a:ext cx="365125" cy="365125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9097963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0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2875" y="1169988"/>
            <a:ext cx="2286000" cy="381000"/>
          </a:xfrm>
        </p:spPr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13.03.2016</a:t>
            </a:fld>
            <a:endParaRPr lang="ru-RU"/>
          </a:p>
        </p:txBody>
      </p:sp>
      <p:sp>
        <p:nvSpPr>
          <p:cNvPr id="21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076" y="4178300"/>
            <a:ext cx="3657600" cy="384175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22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39850" y="4929188"/>
            <a:ext cx="609600" cy="517525"/>
          </a:xfrm>
        </p:spPr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13.03.2016</a:t>
            </a:fld>
            <a:endParaRPr lang="ru-RU"/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13.03.2016</a:t>
            </a:fld>
            <a:endParaRPr lang="ru-RU"/>
          </a:p>
        </p:txBody>
      </p:sp>
      <p:sp>
        <p:nvSpPr>
          <p:cNvPr id="8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13.03.2016</a:t>
            </a:fld>
            <a:endParaRPr lang="ru-RU"/>
          </a:p>
        </p:txBody>
      </p:sp>
      <p:sp>
        <p:nvSpPr>
          <p:cNvPr id="4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5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13.03.2016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ая соединительная линия 4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Прямая соединительная линия 5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6192838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1" name="Овал 10"/>
          <p:cNvSpPr/>
          <p:nvPr/>
        </p:nvSpPr>
        <p:spPr>
          <a:xfrm>
            <a:off x="8156575" y="5715000"/>
            <a:ext cx="549275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/>
          <a:lstStyle>
            <a:lvl1pPr algn="l">
              <a:buNone/>
              <a:defRPr sz="2000" b="1" cap="small" baseline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8" name="Содержимое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2" name="Дата 20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13.03.2016</a:t>
            </a:fld>
            <a:endParaRPr lang="ru-RU"/>
          </a:p>
        </p:txBody>
      </p:sp>
      <p:sp>
        <p:nvSpPr>
          <p:cNvPr id="13" name="Номер слайда 21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Нижний колонтитул 22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ая соединительная линия 4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Овал 5"/>
          <p:cNvSpPr/>
          <p:nvPr/>
        </p:nvSpPr>
        <p:spPr>
          <a:xfrm>
            <a:off x="8156575" y="5715000"/>
            <a:ext cx="549275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" name="Прямоугольник 7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6192838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spcCol="274320" rtlCol="0" fromWordArt="0" forceAA="0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2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13.03.2016</a:t>
            </a:fld>
            <a:endParaRPr lang="ru-RU"/>
          </a:p>
        </p:txBody>
      </p:sp>
      <p:sp>
        <p:nvSpPr>
          <p:cNvPr id="13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28" name="Текст 1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7467600" cy="4873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045" y="1081881"/>
            <a:ext cx="2011362" cy="384175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 smtClean="0">
                <a:solidFill>
                  <a:schemeClr val="tx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13.03.2016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89763" y="3736975"/>
            <a:ext cx="32004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2" name="Овал 11"/>
          <p:cNvSpPr/>
          <p:nvPr/>
        </p:nvSpPr>
        <p:spPr>
          <a:xfrm>
            <a:off x="8156575" y="5715000"/>
            <a:ext cx="549275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588" y="5734050"/>
            <a:ext cx="609600" cy="520700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 smtClean="0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3000" kern="1200" cap="small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9pPr>
    </p:titleStyle>
    <p:bodyStyle>
      <a:lvl1pPr marL="273050" indent="-273050" algn="l" rtl="0" fontAlgn="base">
        <a:spcBef>
          <a:spcPts val="6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730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563" algn="l" rtl="0" fontAlgn="base">
        <a:spcBef>
          <a:spcPct val="20000"/>
        </a:spcBef>
        <a:spcAft>
          <a:spcPct val="0"/>
        </a:spcAft>
        <a:buClr>
          <a:srgbClr val="E0752F"/>
        </a:buClr>
        <a:buSzPct val="60000"/>
        <a:buFont typeface="Wingdings" pitchFamily="2" charset="2"/>
        <a:buChar char=""/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182563" algn="l" rtl="0" fontAlgn="base">
        <a:spcBef>
          <a:spcPct val="20000"/>
        </a:spcBef>
        <a:spcAft>
          <a:spcPct val="0"/>
        </a:spcAft>
        <a:buClr>
          <a:srgbClr val="FEC3AE"/>
        </a:buClr>
        <a:buSzPct val="60000"/>
        <a:buFont typeface="Wingdings" pitchFamily="2" charset="2"/>
        <a:buChar char="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182563" algn="l" rtl="0" fontAlgn="base">
        <a:spcBef>
          <a:spcPct val="20000"/>
        </a:spcBef>
        <a:spcAft>
          <a:spcPct val="0"/>
        </a:spcAft>
        <a:buClr>
          <a:srgbClr val="BDCAE9"/>
        </a:buClr>
        <a:buSzPct val="68000"/>
        <a:buFont typeface="Wingdings 2" pitchFamily="18" charset="2"/>
        <a:buChar char="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periodictable.ru/018Ar/slides/Ar4.jpg" TargetMode="External"/><Relationship Id="rId2" Type="http://schemas.openxmlformats.org/officeDocument/2006/relationships/hyperlink" Target="http://0.tqn.com/d/chemistry/1/7/6/8/1/liquid-nitrogen.jpg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//upload.wikimedia.org/wikipedia/commons/d/d2/Liquidnitrogen.jpg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195736" y="1268760"/>
            <a:ext cx="6172200" cy="1368152"/>
          </a:xfrm>
        </p:spPr>
        <p:txBody>
          <a:bodyPr>
            <a:normAutofit/>
          </a:bodyPr>
          <a:lstStyle/>
          <a:p>
            <a:pPr algn="ctr"/>
            <a:r>
              <a:rPr lang="ru-RU" sz="8000" cap="none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АЗОТ</a:t>
            </a:r>
            <a:endParaRPr lang="ru-RU" sz="8000" cap="none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23928" y="5085184"/>
            <a:ext cx="4966320" cy="1505762"/>
          </a:xfrm>
        </p:spPr>
        <p:txBody>
          <a:bodyPr/>
          <a:lstStyle/>
          <a:p>
            <a:pPr algn="ctr"/>
            <a:r>
              <a:rPr lang="ru-RU" sz="1400" dirty="0" smtClean="0">
                <a:solidFill>
                  <a:schemeClr val="bg1">
                    <a:lumMod val="50000"/>
                  </a:schemeClr>
                </a:solidFill>
              </a:rPr>
              <a:t>Дегтярева Марина Олеговна</a:t>
            </a:r>
          </a:p>
          <a:p>
            <a:pPr algn="ctr"/>
            <a:r>
              <a:rPr lang="ru-RU" sz="1400" smtClean="0">
                <a:solidFill>
                  <a:schemeClr val="bg1">
                    <a:lumMod val="50000"/>
                  </a:schemeClr>
                </a:solidFill>
              </a:rPr>
              <a:t>Муниципальное </a:t>
            </a:r>
            <a:r>
              <a:rPr lang="ru-RU" sz="1400" dirty="0" smtClean="0">
                <a:solidFill>
                  <a:schemeClr val="bg1">
                    <a:lumMod val="50000"/>
                  </a:schemeClr>
                </a:solidFill>
              </a:rPr>
              <a:t>автономное  общеобразовательное  учреждение «Лицей  научно-инженерного  профиля»</a:t>
            </a:r>
          </a:p>
          <a:p>
            <a:pPr algn="ctr"/>
            <a:r>
              <a:rPr lang="ru-RU" sz="1400" dirty="0" smtClean="0">
                <a:solidFill>
                  <a:schemeClr val="bg1">
                    <a:lumMod val="50000"/>
                  </a:schemeClr>
                </a:solidFill>
              </a:rPr>
              <a:t>г. Королёв   Московской области</a:t>
            </a:r>
            <a:endParaRPr lang="ru-RU" sz="1400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5" name="Группа 34"/>
          <p:cNvGrpSpPr/>
          <p:nvPr/>
        </p:nvGrpSpPr>
        <p:grpSpPr>
          <a:xfrm>
            <a:off x="4860032" y="2564904"/>
            <a:ext cx="4104456" cy="936104"/>
            <a:chOff x="4860032" y="2564904"/>
            <a:chExt cx="4104456" cy="936104"/>
          </a:xfrm>
        </p:grpSpPr>
        <p:sp>
          <p:nvSpPr>
            <p:cNvPr id="26" name="TextBox 25"/>
            <p:cNvSpPr txBox="1"/>
            <p:nvPr/>
          </p:nvSpPr>
          <p:spPr>
            <a:xfrm>
              <a:off x="4860032" y="2564904"/>
              <a:ext cx="4104456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2400" b="1" dirty="0" smtClean="0">
                  <a:solidFill>
                    <a:schemeClr val="accent1">
                      <a:lumMod val="50000"/>
                    </a:schemeClr>
                  </a:solidFill>
                  <a:latin typeface="Arial Narrow" pitchFamily="34" charset="0"/>
                </a:rPr>
                <a:t>Азотфиксирующие  </a:t>
              </a:r>
            </a:p>
            <a:p>
              <a:pPr algn="ctr"/>
              <a:r>
                <a:rPr lang="ru-RU" sz="2400" b="1" dirty="0" smtClean="0">
                  <a:solidFill>
                    <a:schemeClr val="accent1">
                      <a:lumMod val="50000"/>
                    </a:schemeClr>
                  </a:solidFill>
                  <a:latin typeface="Arial Narrow" pitchFamily="34" charset="0"/>
                </a:rPr>
                <a:t>  бактерии</a:t>
              </a:r>
            </a:p>
          </p:txBody>
        </p:sp>
        <p:sp>
          <p:nvSpPr>
            <p:cNvPr id="34" name="Овал 33"/>
            <p:cNvSpPr/>
            <p:nvPr/>
          </p:nvSpPr>
          <p:spPr>
            <a:xfrm>
              <a:off x="5220072" y="2564904"/>
              <a:ext cx="3456384" cy="936104"/>
            </a:xfrm>
            <a:prstGeom prst="ellipse">
              <a:avLst/>
            </a:prstGeom>
            <a:noFill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0"/>
            <a:ext cx="7467600" cy="692696"/>
          </a:xfrm>
        </p:spPr>
        <p:txBody>
          <a:bodyPr>
            <a:normAutofit fontScale="90000"/>
          </a:bodyPr>
          <a:lstStyle/>
          <a:p>
            <a:pPr algn="ctr"/>
            <a:r>
              <a:rPr lang="ru-RU" sz="4000" b="1" cap="none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Круговорот    азота</a:t>
            </a:r>
          </a:p>
        </p:txBody>
      </p:sp>
      <p:grpSp>
        <p:nvGrpSpPr>
          <p:cNvPr id="6" name="Группа 5"/>
          <p:cNvGrpSpPr/>
          <p:nvPr/>
        </p:nvGrpSpPr>
        <p:grpSpPr>
          <a:xfrm>
            <a:off x="2843808" y="980728"/>
            <a:ext cx="2880320" cy="1224136"/>
            <a:chOff x="2555776" y="1124744"/>
            <a:chExt cx="2880320" cy="1224136"/>
          </a:xfrm>
        </p:grpSpPr>
        <p:sp>
          <p:nvSpPr>
            <p:cNvPr id="4" name="Овал 3"/>
            <p:cNvSpPr/>
            <p:nvPr/>
          </p:nvSpPr>
          <p:spPr>
            <a:xfrm>
              <a:off x="2555776" y="1124744"/>
              <a:ext cx="2880320" cy="1224136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" name="TextBox 4"/>
            <p:cNvSpPr txBox="1"/>
            <p:nvPr/>
          </p:nvSpPr>
          <p:spPr>
            <a:xfrm>
              <a:off x="2699792" y="1484784"/>
              <a:ext cx="2736304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2400" b="1" dirty="0" smtClean="0">
                  <a:solidFill>
                    <a:schemeClr val="accent1">
                      <a:lumMod val="50000"/>
                    </a:schemeClr>
                  </a:solidFill>
                  <a:latin typeface="Arial Narrow" pitchFamily="34" charset="0"/>
                </a:rPr>
                <a:t>Атмосферный  азот</a:t>
              </a:r>
            </a:p>
          </p:txBody>
        </p:sp>
      </p:grpSp>
      <p:grpSp>
        <p:nvGrpSpPr>
          <p:cNvPr id="7" name="Группа 6"/>
          <p:cNvGrpSpPr/>
          <p:nvPr/>
        </p:nvGrpSpPr>
        <p:grpSpPr>
          <a:xfrm>
            <a:off x="3131840" y="5085184"/>
            <a:ext cx="2880320" cy="1224136"/>
            <a:chOff x="2555776" y="1124744"/>
            <a:chExt cx="2880320" cy="1224136"/>
          </a:xfrm>
        </p:grpSpPr>
        <p:sp>
          <p:nvSpPr>
            <p:cNvPr id="8" name="Овал 7"/>
            <p:cNvSpPr/>
            <p:nvPr/>
          </p:nvSpPr>
          <p:spPr>
            <a:xfrm>
              <a:off x="2555776" y="1124744"/>
              <a:ext cx="2880320" cy="1224136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2699792" y="1484784"/>
              <a:ext cx="2736304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2400" b="1" dirty="0" smtClean="0">
                  <a:solidFill>
                    <a:schemeClr val="accent1">
                      <a:lumMod val="50000"/>
                    </a:schemeClr>
                  </a:solidFill>
                  <a:latin typeface="Arial Narrow" pitchFamily="34" charset="0"/>
                </a:rPr>
                <a:t>Ион аммония </a:t>
              </a:r>
              <a:r>
                <a:rPr lang="en-US" sz="2400" b="1" dirty="0" smtClean="0">
                  <a:solidFill>
                    <a:schemeClr val="accent1">
                      <a:lumMod val="50000"/>
                    </a:schemeClr>
                  </a:solidFill>
                  <a:latin typeface="Arial Narrow" pitchFamily="34" charset="0"/>
                </a:rPr>
                <a:t>NH</a:t>
              </a:r>
              <a:r>
                <a:rPr lang="en-US" sz="2400" b="1" baseline="-25000" dirty="0" smtClean="0">
                  <a:solidFill>
                    <a:schemeClr val="accent1">
                      <a:lumMod val="50000"/>
                    </a:schemeClr>
                  </a:solidFill>
                  <a:latin typeface="Arial Narrow" pitchFamily="34" charset="0"/>
                </a:rPr>
                <a:t>4</a:t>
              </a:r>
              <a:r>
                <a:rPr lang="en-US" sz="2400" b="1" baseline="30000" dirty="0" smtClean="0">
                  <a:solidFill>
                    <a:schemeClr val="accent1">
                      <a:lumMod val="50000"/>
                    </a:schemeClr>
                  </a:solidFill>
                  <a:latin typeface="Arial Narrow" pitchFamily="34" charset="0"/>
                </a:rPr>
                <a:t>+</a:t>
              </a:r>
              <a:endParaRPr lang="ru-RU" sz="2400" b="1" baseline="30000" dirty="0" smtClean="0">
                <a:solidFill>
                  <a:schemeClr val="accent1">
                    <a:lumMod val="50000"/>
                  </a:schemeClr>
                </a:solidFill>
                <a:latin typeface="Arial Narrow" pitchFamily="34" charset="0"/>
              </a:endParaRPr>
            </a:p>
          </p:txBody>
        </p:sp>
      </p:grpSp>
      <p:grpSp>
        <p:nvGrpSpPr>
          <p:cNvPr id="13" name="Группа 12"/>
          <p:cNvGrpSpPr/>
          <p:nvPr/>
        </p:nvGrpSpPr>
        <p:grpSpPr>
          <a:xfrm>
            <a:off x="5580112" y="3356992"/>
            <a:ext cx="2880320" cy="1224136"/>
            <a:chOff x="2555776" y="1124744"/>
            <a:chExt cx="2880320" cy="1224136"/>
          </a:xfrm>
        </p:grpSpPr>
        <p:sp>
          <p:nvSpPr>
            <p:cNvPr id="14" name="Овал 13"/>
            <p:cNvSpPr/>
            <p:nvPr/>
          </p:nvSpPr>
          <p:spPr>
            <a:xfrm>
              <a:off x="2555776" y="1124744"/>
              <a:ext cx="2880320" cy="1224136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2699792" y="1268760"/>
              <a:ext cx="2736304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2400" b="1" dirty="0" smtClean="0">
                  <a:solidFill>
                    <a:schemeClr val="accent1">
                      <a:lumMod val="50000"/>
                    </a:schemeClr>
                  </a:solidFill>
                  <a:latin typeface="Arial Narrow" pitchFamily="34" charset="0"/>
                </a:rPr>
                <a:t>Нуклеиновые кислоты, белки</a:t>
              </a:r>
            </a:p>
          </p:txBody>
        </p:sp>
      </p:grpSp>
      <p:sp>
        <p:nvSpPr>
          <p:cNvPr id="22" name="Выгнутая вверх стрелка 21"/>
          <p:cNvSpPr/>
          <p:nvPr/>
        </p:nvSpPr>
        <p:spPr>
          <a:xfrm rot="2382476">
            <a:off x="5843090" y="1199759"/>
            <a:ext cx="2138341" cy="919115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23" name="Выгнутая вверх стрелка 22"/>
          <p:cNvSpPr/>
          <p:nvPr/>
        </p:nvSpPr>
        <p:spPr>
          <a:xfrm rot="19945251">
            <a:off x="601527" y="1170122"/>
            <a:ext cx="2138341" cy="919115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24" name="Выгнутая вверх стрелка 23"/>
          <p:cNvSpPr/>
          <p:nvPr/>
        </p:nvSpPr>
        <p:spPr>
          <a:xfrm rot="7988575">
            <a:off x="6009426" y="5304067"/>
            <a:ext cx="2138341" cy="919115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25" name="Выгнутая вверх стрелка 24"/>
          <p:cNvSpPr/>
          <p:nvPr/>
        </p:nvSpPr>
        <p:spPr>
          <a:xfrm rot="13259087">
            <a:off x="506878" y="4665651"/>
            <a:ext cx="2138341" cy="919115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grpSp>
        <p:nvGrpSpPr>
          <p:cNvPr id="28" name="Группа 27"/>
          <p:cNvGrpSpPr/>
          <p:nvPr/>
        </p:nvGrpSpPr>
        <p:grpSpPr>
          <a:xfrm>
            <a:off x="251520" y="2564904"/>
            <a:ext cx="2880320" cy="1224136"/>
            <a:chOff x="251520" y="2564904"/>
            <a:chExt cx="2880320" cy="1224136"/>
          </a:xfrm>
        </p:grpSpPr>
        <p:grpSp>
          <p:nvGrpSpPr>
            <p:cNvPr id="10" name="Группа 9"/>
            <p:cNvGrpSpPr/>
            <p:nvPr/>
          </p:nvGrpSpPr>
          <p:grpSpPr>
            <a:xfrm>
              <a:off x="251520" y="2564904"/>
              <a:ext cx="2880320" cy="1224136"/>
              <a:chOff x="2555776" y="1124744"/>
              <a:chExt cx="2880320" cy="1224136"/>
            </a:xfrm>
          </p:grpSpPr>
          <p:sp>
            <p:nvSpPr>
              <p:cNvPr id="11" name="Овал 10"/>
              <p:cNvSpPr/>
              <p:nvPr/>
            </p:nvSpPr>
            <p:spPr>
              <a:xfrm>
                <a:off x="2555776" y="1124744"/>
                <a:ext cx="2880320" cy="1224136"/>
              </a:xfrm>
              <a:prstGeom prst="ellipse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12" name="TextBox 11"/>
              <p:cNvSpPr txBox="1"/>
              <p:nvPr/>
            </p:nvSpPr>
            <p:spPr>
              <a:xfrm>
                <a:off x="2915816" y="1268760"/>
                <a:ext cx="2232248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sz="2400" b="1" dirty="0" smtClean="0">
                    <a:solidFill>
                      <a:schemeClr val="accent1">
                        <a:lumMod val="50000"/>
                      </a:schemeClr>
                    </a:solidFill>
                    <a:latin typeface="Arial Narrow" pitchFamily="34" charset="0"/>
                  </a:rPr>
                  <a:t>Нитраты </a:t>
                </a:r>
                <a:r>
                  <a:rPr lang="en-US" sz="2400" b="1" dirty="0" smtClean="0">
                    <a:solidFill>
                      <a:schemeClr val="accent1">
                        <a:lumMod val="50000"/>
                      </a:schemeClr>
                    </a:solidFill>
                    <a:latin typeface="Arial Narrow" pitchFamily="34" charset="0"/>
                  </a:rPr>
                  <a:t>NO</a:t>
                </a:r>
                <a:r>
                  <a:rPr lang="en-US" sz="2400" b="1" baseline="-25000" dirty="0" smtClean="0">
                    <a:solidFill>
                      <a:schemeClr val="accent1">
                        <a:lumMod val="50000"/>
                      </a:schemeClr>
                    </a:solidFill>
                    <a:latin typeface="Arial Narrow" pitchFamily="34" charset="0"/>
                  </a:rPr>
                  <a:t>3</a:t>
                </a:r>
                <a:r>
                  <a:rPr lang="en-US" sz="2800" b="1" baseline="30000" dirty="0" smtClean="0">
                    <a:solidFill>
                      <a:schemeClr val="accent1">
                        <a:lumMod val="50000"/>
                      </a:schemeClr>
                    </a:solidFill>
                    <a:latin typeface="Arial Narrow" pitchFamily="34" charset="0"/>
                  </a:rPr>
                  <a:t>¯</a:t>
                </a:r>
                <a:endParaRPr lang="ru-RU" sz="2800" b="1" baseline="30000" dirty="0" smtClean="0">
                  <a:solidFill>
                    <a:schemeClr val="accent1">
                      <a:lumMod val="50000"/>
                    </a:schemeClr>
                  </a:solidFill>
                  <a:latin typeface="Arial Narrow" pitchFamily="34" charset="0"/>
                </a:endParaRPr>
              </a:p>
            </p:txBody>
          </p:sp>
        </p:grpSp>
        <p:sp>
          <p:nvSpPr>
            <p:cNvPr id="27" name="TextBox 26"/>
            <p:cNvSpPr txBox="1"/>
            <p:nvPr/>
          </p:nvSpPr>
          <p:spPr>
            <a:xfrm>
              <a:off x="611560" y="3140968"/>
              <a:ext cx="223224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2400" b="1" dirty="0" smtClean="0">
                  <a:solidFill>
                    <a:schemeClr val="accent1">
                      <a:lumMod val="50000"/>
                    </a:schemeClr>
                  </a:solidFill>
                  <a:latin typeface="Arial Narrow" pitchFamily="34" charset="0"/>
                </a:rPr>
                <a:t>Нитриты </a:t>
              </a:r>
              <a:r>
                <a:rPr lang="en-US" sz="2400" b="1" dirty="0" smtClean="0">
                  <a:solidFill>
                    <a:schemeClr val="accent1">
                      <a:lumMod val="50000"/>
                    </a:schemeClr>
                  </a:solidFill>
                  <a:latin typeface="Arial Narrow" pitchFamily="34" charset="0"/>
                </a:rPr>
                <a:t>NO</a:t>
              </a:r>
              <a:r>
                <a:rPr lang="ru-RU" sz="2400" b="1" baseline="-25000" dirty="0" smtClean="0">
                  <a:solidFill>
                    <a:schemeClr val="accent1">
                      <a:lumMod val="50000"/>
                    </a:schemeClr>
                  </a:solidFill>
                  <a:latin typeface="Arial Narrow" pitchFamily="34" charset="0"/>
                </a:rPr>
                <a:t>2</a:t>
              </a:r>
              <a:r>
                <a:rPr lang="en-US" sz="2800" b="1" baseline="30000" dirty="0" smtClean="0">
                  <a:solidFill>
                    <a:schemeClr val="accent1">
                      <a:lumMod val="50000"/>
                    </a:schemeClr>
                  </a:solidFill>
                  <a:latin typeface="Arial Narrow" pitchFamily="34" charset="0"/>
                </a:rPr>
                <a:t>¯</a:t>
              </a:r>
              <a:endParaRPr lang="ru-RU" sz="2800" b="1" baseline="30000" dirty="0" smtClean="0">
                <a:solidFill>
                  <a:schemeClr val="accent1">
                    <a:lumMod val="50000"/>
                  </a:schemeClr>
                </a:solidFill>
                <a:latin typeface="Arial Narrow" pitchFamily="34" charset="0"/>
              </a:endParaRPr>
            </a:p>
          </p:txBody>
        </p:sp>
      </p:grpSp>
      <p:sp>
        <p:nvSpPr>
          <p:cNvPr id="29" name="TextBox 28"/>
          <p:cNvSpPr txBox="1"/>
          <p:nvPr/>
        </p:nvSpPr>
        <p:spPr>
          <a:xfrm rot="2367293">
            <a:off x="6347275" y="1023920"/>
            <a:ext cx="1944216" cy="618735"/>
          </a:xfrm>
          <a:prstGeom prst="rect">
            <a:avLst/>
          </a:prstGeom>
          <a:noFill/>
        </p:spPr>
        <p:txBody>
          <a:bodyPr wrap="square" rtlCol="0">
            <a:prstTxWarp prst="textArchUp">
              <a:avLst>
                <a:gd name="adj" fmla="val 10686331"/>
              </a:avLst>
            </a:prstTxWarp>
            <a:spAutoFit/>
          </a:bodyPr>
          <a:lstStyle/>
          <a:p>
            <a:pPr algn="ctr"/>
            <a:r>
              <a:rPr lang="ru-RU" sz="2400" b="1" dirty="0" err="1" smtClean="0">
                <a:solidFill>
                  <a:schemeClr val="accent2">
                    <a:lumMod val="75000"/>
                  </a:schemeClr>
                </a:solidFill>
              </a:rPr>
              <a:t>азотфиксация</a:t>
            </a:r>
            <a:endParaRPr lang="ru-RU" sz="24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1" name="TextBox 30"/>
          <p:cNvSpPr txBox="1"/>
          <p:nvPr/>
        </p:nvSpPr>
        <p:spPr>
          <a:xfrm rot="19773619">
            <a:off x="185875" y="1130745"/>
            <a:ext cx="2181858" cy="618735"/>
          </a:xfrm>
          <a:prstGeom prst="rect">
            <a:avLst/>
          </a:prstGeom>
          <a:noFill/>
        </p:spPr>
        <p:txBody>
          <a:bodyPr wrap="square" rtlCol="0">
            <a:prstTxWarp prst="textArchUp">
              <a:avLst>
                <a:gd name="adj" fmla="val 10686331"/>
              </a:avLst>
            </a:prstTxWarp>
            <a:spAutoFit/>
          </a:bodyPr>
          <a:lstStyle/>
          <a:p>
            <a:pPr algn="ctr"/>
            <a:r>
              <a:rPr lang="ru-RU" sz="2400" b="1" dirty="0" smtClean="0">
                <a:solidFill>
                  <a:schemeClr val="accent2">
                    <a:lumMod val="75000"/>
                  </a:schemeClr>
                </a:solidFill>
              </a:rPr>
              <a:t>денитрификация</a:t>
            </a:r>
            <a:endParaRPr lang="ru-RU" sz="24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2" name="TextBox 31"/>
          <p:cNvSpPr txBox="1"/>
          <p:nvPr/>
        </p:nvSpPr>
        <p:spPr>
          <a:xfrm rot="18627449">
            <a:off x="6414709" y="5461762"/>
            <a:ext cx="2329193" cy="618735"/>
          </a:xfrm>
          <a:prstGeom prst="rect">
            <a:avLst/>
          </a:prstGeom>
          <a:noFill/>
        </p:spPr>
        <p:txBody>
          <a:bodyPr wrap="square" rtlCol="0">
            <a:prstTxWarp prst="textArchDown">
              <a:avLst/>
            </a:prstTxWarp>
            <a:spAutoFit/>
          </a:bodyPr>
          <a:lstStyle/>
          <a:p>
            <a:pPr algn="ctr"/>
            <a:r>
              <a:rPr lang="ru-RU" sz="2400" b="1" dirty="0" smtClean="0">
                <a:solidFill>
                  <a:schemeClr val="accent2">
                    <a:lumMod val="75000"/>
                  </a:schemeClr>
                </a:solidFill>
              </a:rPr>
              <a:t>аммонификация</a:t>
            </a:r>
            <a:endParaRPr lang="ru-RU" sz="24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3" name="TextBox 32"/>
          <p:cNvSpPr txBox="1"/>
          <p:nvPr/>
        </p:nvSpPr>
        <p:spPr>
          <a:xfrm rot="2892943">
            <a:off x="263906" y="5263431"/>
            <a:ext cx="1944216" cy="618735"/>
          </a:xfrm>
          <a:prstGeom prst="rect">
            <a:avLst/>
          </a:prstGeom>
          <a:noFill/>
        </p:spPr>
        <p:txBody>
          <a:bodyPr wrap="square" rtlCol="0">
            <a:prstTxWarp prst="textArchDown">
              <a:avLst/>
            </a:prstTxWarp>
            <a:spAutoFit/>
          </a:bodyPr>
          <a:lstStyle/>
          <a:p>
            <a:pPr algn="ctr"/>
            <a:r>
              <a:rPr lang="ru-RU" sz="2400" b="1" dirty="0" smtClean="0">
                <a:solidFill>
                  <a:schemeClr val="accent2">
                    <a:lumMod val="75000"/>
                  </a:schemeClr>
                </a:solidFill>
              </a:rPr>
              <a:t>нитрификация</a:t>
            </a:r>
            <a:endParaRPr lang="ru-RU" sz="24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3707904" y="2636912"/>
            <a:ext cx="129614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0" b="1" dirty="0" smtClean="0">
                <a:solidFill>
                  <a:srgbClr val="C00000"/>
                </a:solidFill>
              </a:rPr>
              <a:t>N</a:t>
            </a:r>
            <a:r>
              <a:rPr lang="ru-RU" sz="8000" b="1" baseline="-25000" dirty="0" smtClean="0">
                <a:solidFill>
                  <a:srgbClr val="C00000"/>
                </a:solidFill>
              </a:rPr>
              <a:t>2</a:t>
            </a:r>
            <a:endParaRPr lang="ru-RU" sz="8000" b="1" baseline="-25000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  <p:bldP spid="23" grpId="0" animBg="1"/>
      <p:bldP spid="24" grpId="0" animBg="1"/>
      <p:bldP spid="25" grpId="0" animBg="1"/>
      <p:bldP spid="29" grpId="0"/>
      <p:bldP spid="31" grpId="0"/>
      <p:bldP spid="32" grpId="0"/>
      <p:bldP spid="33" grpId="0"/>
      <p:bldP spid="3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78098"/>
          </a:xfrm>
        </p:spPr>
        <p:txBody>
          <a:bodyPr>
            <a:normAutofit/>
          </a:bodyPr>
          <a:lstStyle/>
          <a:p>
            <a:r>
              <a:rPr lang="ru-RU" sz="4000" b="1" cap="none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Интернет - ресурсы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124744"/>
            <a:ext cx="7467600" cy="5349208"/>
          </a:xfrm>
        </p:spPr>
        <p:txBody>
          <a:bodyPr/>
          <a:lstStyle/>
          <a:p>
            <a:r>
              <a:rPr lang="en-US" sz="1200" dirty="0" smtClean="0">
                <a:hlinkClick r:id="rId2"/>
              </a:rPr>
              <a:t>http://0.tqn.com/d/chemistry/1/7/6/8/1/liquid-nitrogen.jpg</a:t>
            </a:r>
            <a:r>
              <a:rPr lang="ru-RU" sz="1200" dirty="0" smtClean="0"/>
              <a:t>            жидкий азот</a:t>
            </a:r>
          </a:p>
          <a:p>
            <a:r>
              <a:rPr lang="en-US" sz="1200" dirty="0" smtClean="0">
                <a:hlinkClick r:id="rId3"/>
              </a:rPr>
              <a:t>http://www.periodictable.ru/018Ar/slides/Ar4.jpg</a:t>
            </a:r>
            <a:r>
              <a:rPr lang="ru-RU" sz="1200" dirty="0" smtClean="0"/>
              <a:t>      твердый азот</a:t>
            </a:r>
            <a:endParaRPr lang="ru-RU" sz="1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0"/>
            <a:ext cx="8435280" cy="692696"/>
          </a:xfrm>
        </p:spPr>
        <p:txBody>
          <a:bodyPr vert="horz" anchor="b">
            <a:noAutofit/>
          </a:bodyPr>
          <a:lstStyle/>
          <a:p>
            <a:pPr algn="ctr">
              <a:defRPr/>
            </a:pPr>
            <a:r>
              <a:rPr lang="ru-RU" sz="4000" b="1" cap="none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Распространение   в   природе</a:t>
            </a:r>
          </a:p>
        </p:txBody>
      </p:sp>
      <p:grpSp>
        <p:nvGrpSpPr>
          <p:cNvPr id="5" name="Группа 4"/>
          <p:cNvGrpSpPr/>
          <p:nvPr/>
        </p:nvGrpSpPr>
        <p:grpSpPr>
          <a:xfrm>
            <a:off x="323528" y="692697"/>
            <a:ext cx="3312368" cy="2964672"/>
            <a:chOff x="4572000" y="714356"/>
            <a:chExt cx="3929090" cy="3046116"/>
          </a:xfrm>
        </p:grpSpPr>
        <p:grpSp>
          <p:nvGrpSpPr>
            <p:cNvPr id="6" name="Группа 6"/>
            <p:cNvGrpSpPr/>
            <p:nvPr/>
          </p:nvGrpSpPr>
          <p:grpSpPr>
            <a:xfrm>
              <a:off x="4572000" y="714356"/>
              <a:ext cx="3929090" cy="3000397"/>
              <a:chOff x="3929058" y="928670"/>
              <a:chExt cx="4572032" cy="3171829"/>
            </a:xfrm>
          </p:grpSpPr>
          <p:graphicFrame>
            <p:nvGraphicFramePr>
              <p:cNvPr id="9" name="Диаграмма 8"/>
              <p:cNvGraphicFramePr/>
              <p:nvPr/>
            </p:nvGraphicFramePr>
            <p:xfrm>
              <a:off x="3929058" y="1357298"/>
              <a:ext cx="4572001" cy="2743201"/>
            </p:xfrm>
            <a:graphic>
              <a:graphicData uri="http://schemas.openxmlformats.org/drawingml/2006/chart">
                <c:chart xmlns:c="http://schemas.openxmlformats.org/drawingml/2006/chart" xmlns:r="http://schemas.openxmlformats.org/officeDocument/2006/relationships" r:id="rId3"/>
              </a:graphicData>
            </a:graphic>
          </p:graphicFrame>
          <p:sp>
            <p:nvSpPr>
              <p:cNvPr id="10" name="TextBox 9"/>
              <p:cNvSpPr txBox="1"/>
              <p:nvPr/>
            </p:nvSpPr>
            <p:spPr>
              <a:xfrm>
                <a:off x="3929058" y="928670"/>
                <a:ext cx="4572032" cy="434591"/>
              </a:xfrm>
              <a:prstGeom prst="rect">
                <a:avLst/>
              </a:prstGeom>
              <a:solidFill>
                <a:schemeClr val="accent6">
                  <a:lumMod val="20000"/>
                  <a:lumOff val="80000"/>
                </a:schemeClr>
              </a:solidFill>
              <a:ln>
                <a:solidFill>
                  <a:schemeClr val="accent6">
                    <a:lumMod val="75000"/>
                  </a:schemeClr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ru-RU" sz="2000" b="1" dirty="0" smtClean="0">
                    <a:solidFill>
                      <a:srgbClr val="C00000"/>
                    </a:solidFill>
                    <a:latin typeface="Arial Narrow" pitchFamily="34" charset="0"/>
                  </a:rPr>
                  <a:t>атмосфера (% по объёму)</a:t>
                </a:r>
              </a:p>
            </p:txBody>
          </p:sp>
        </p:grpSp>
        <p:sp>
          <p:nvSpPr>
            <p:cNvPr id="7" name="TextBox 6"/>
            <p:cNvSpPr txBox="1"/>
            <p:nvPr/>
          </p:nvSpPr>
          <p:spPr>
            <a:xfrm>
              <a:off x="7072331" y="1142984"/>
              <a:ext cx="1357322" cy="4743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ru-RU" sz="2400" b="1" dirty="0" smtClean="0">
                  <a:solidFill>
                    <a:schemeClr val="tx2">
                      <a:lumMod val="75000"/>
                    </a:schemeClr>
                  </a:solidFill>
                  <a:latin typeface="Arial Narrow" pitchFamily="34" charset="0"/>
                </a:rPr>
                <a:t>азот </a:t>
              </a:r>
              <a:r>
                <a:rPr lang="en-US" sz="2400" b="1" dirty="0" smtClean="0">
                  <a:solidFill>
                    <a:schemeClr val="tx2">
                      <a:lumMod val="75000"/>
                    </a:schemeClr>
                  </a:solidFill>
                  <a:latin typeface="Arial Narrow" pitchFamily="34" charset="0"/>
                </a:rPr>
                <a:t>N</a:t>
              </a:r>
              <a:r>
                <a:rPr lang="en-US" sz="2400" b="1" baseline="-25000" dirty="0" smtClean="0">
                  <a:solidFill>
                    <a:schemeClr val="tx2">
                      <a:lumMod val="75000"/>
                    </a:schemeClr>
                  </a:solidFill>
                  <a:latin typeface="Arial Narrow" pitchFamily="34" charset="0"/>
                </a:rPr>
                <a:t>2</a:t>
              </a:r>
              <a:endParaRPr lang="ru-RU" sz="2400" b="1" baseline="-25000" dirty="0" smtClean="0">
                <a:solidFill>
                  <a:schemeClr val="tx2">
                    <a:lumMod val="75000"/>
                  </a:schemeClr>
                </a:solidFill>
                <a:latin typeface="Arial Narrow" pitchFamily="34" charset="0"/>
              </a:endParaRP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6286512" y="3286124"/>
              <a:ext cx="2214578" cy="4743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ru-RU" sz="2400" b="1" dirty="0" smtClean="0">
                  <a:solidFill>
                    <a:srgbClr val="C00000"/>
                  </a:solidFill>
                  <a:latin typeface="Arial Narrow" pitchFamily="34" charset="0"/>
                </a:rPr>
                <a:t>кислород О</a:t>
              </a:r>
              <a:r>
                <a:rPr lang="en-US" sz="2400" b="1" baseline="-25000" dirty="0" smtClean="0">
                  <a:solidFill>
                    <a:srgbClr val="C00000"/>
                  </a:solidFill>
                  <a:latin typeface="Arial Narrow" pitchFamily="34" charset="0"/>
                </a:rPr>
                <a:t>2</a:t>
              </a:r>
              <a:endParaRPr lang="ru-RU" sz="2400" b="1" baseline="-25000" dirty="0" smtClean="0">
                <a:solidFill>
                  <a:srgbClr val="C00000"/>
                </a:solidFill>
                <a:latin typeface="Arial Narrow" pitchFamily="34" charset="0"/>
              </a:endParaRPr>
            </a:p>
          </p:txBody>
        </p:sp>
      </p:grpSp>
      <p:grpSp>
        <p:nvGrpSpPr>
          <p:cNvPr id="11" name="Группа 10"/>
          <p:cNvGrpSpPr/>
          <p:nvPr/>
        </p:nvGrpSpPr>
        <p:grpSpPr>
          <a:xfrm>
            <a:off x="251520" y="3933056"/>
            <a:ext cx="3384376" cy="2748677"/>
            <a:chOff x="4857752" y="3429000"/>
            <a:chExt cx="3929090" cy="3219816"/>
          </a:xfrm>
        </p:grpSpPr>
        <p:grpSp>
          <p:nvGrpSpPr>
            <p:cNvPr id="12" name="Группа 34"/>
            <p:cNvGrpSpPr/>
            <p:nvPr/>
          </p:nvGrpSpPr>
          <p:grpSpPr>
            <a:xfrm>
              <a:off x="4857752" y="3429000"/>
              <a:ext cx="3929090" cy="3219816"/>
              <a:chOff x="4786314" y="3429000"/>
              <a:chExt cx="3929090" cy="3219816"/>
            </a:xfrm>
          </p:grpSpPr>
          <p:grpSp>
            <p:nvGrpSpPr>
              <p:cNvPr id="16" name="Группа 32"/>
              <p:cNvGrpSpPr/>
              <p:nvPr/>
            </p:nvGrpSpPr>
            <p:grpSpPr>
              <a:xfrm>
                <a:off x="4786314" y="3429000"/>
                <a:ext cx="3929090" cy="3219816"/>
                <a:chOff x="357158" y="3571876"/>
                <a:chExt cx="3929090" cy="3219816"/>
              </a:xfrm>
            </p:grpSpPr>
            <p:graphicFrame>
              <p:nvGraphicFramePr>
                <p:cNvPr id="18" name="Диаграмма 17"/>
                <p:cNvGraphicFramePr/>
                <p:nvPr/>
              </p:nvGraphicFramePr>
              <p:xfrm>
                <a:off x="357158" y="4219948"/>
                <a:ext cx="3929090" cy="2571744"/>
              </p:xfrm>
              <a:graphic>
                <a:graphicData uri="http://schemas.openxmlformats.org/drawingml/2006/chart">
                  <c:chart xmlns:c="http://schemas.openxmlformats.org/drawingml/2006/chart" xmlns:r="http://schemas.openxmlformats.org/officeDocument/2006/relationships" r:id="rId4"/>
                </a:graphicData>
              </a:graphic>
            </p:graphicFrame>
            <p:sp>
              <p:nvSpPr>
                <p:cNvPr id="19" name="TextBox 18"/>
                <p:cNvSpPr txBox="1"/>
                <p:nvPr/>
              </p:nvSpPr>
              <p:spPr>
                <a:xfrm>
                  <a:off x="357158" y="3571876"/>
                  <a:ext cx="3929090" cy="829222"/>
                </a:xfrm>
                <a:prstGeom prst="rect">
                  <a:avLst/>
                </a:prstGeom>
                <a:solidFill>
                  <a:schemeClr val="accent3">
                    <a:lumMod val="40000"/>
                    <a:lumOff val="60000"/>
                  </a:schemeClr>
                </a:solidFill>
                <a:ln>
                  <a:solidFill>
                    <a:schemeClr val="accent3">
                      <a:lumMod val="50000"/>
                    </a:schemeClr>
                  </a:solidFill>
                </a:ln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ru-RU" sz="2000" b="1" dirty="0" smtClean="0">
                      <a:solidFill>
                        <a:schemeClr val="accent3">
                          <a:lumMod val="50000"/>
                        </a:schemeClr>
                      </a:solidFill>
                      <a:latin typeface="Arial Narrow" pitchFamily="34" charset="0"/>
                    </a:rPr>
                    <a:t>организм человека</a:t>
                  </a:r>
                  <a:r>
                    <a:rPr lang="en-US" sz="2000" b="1" dirty="0" smtClean="0">
                      <a:solidFill>
                        <a:schemeClr val="accent3">
                          <a:lumMod val="50000"/>
                        </a:schemeClr>
                      </a:solidFill>
                      <a:latin typeface="Arial Narrow" pitchFamily="34" charset="0"/>
                    </a:rPr>
                    <a:t> </a:t>
                  </a:r>
                  <a:r>
                    <a:rPr lang="ru-RU" sz="2000" b="1" dirty="0" smtClean="0">
                      <a:solidFill>
                        <a:schemeClr val="accent3">
                          <a:lumMod val="50000"/>
                        </a:schemeClr>
                      </a:solidFill>
                      <a:latin typeface="Arial Narrow" pitchFamily="34" charset="0"/>
                    </a:rPr>
                    <a:t>                          (% по массе)</a:t>
                  </a:r>
                </a:p>
              </p:txBody>
            </p:sp>
          </p:grpSp>
          <p:sp>
            <p:nvSpPr>
              <p:cNvPr id="17" name="TextBox 16"/>
              <p:cNvSpPr txBox="1"/>
              <p:nvPr/>
            </p:nvSpPr>
            <p:spPr>
              <a:xfrm>
                <a:off x="4953509" y="4441207"/>
                <a:ext cx="352630" cy="46869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sz="2000" b="1" dirty="0" smtClean="0">
                    <a:solidFill>
                      <a:schemeClr val="tx2">
                        <a:lumMod val="75000"/>
                      </a:schemeClr>
                    </a:solidFill>
                    <a:latin typeface="Arial Narrow" pitchFamily="34" charset="0"/>
                  </a:rPr>
                  <a:t>О</a:t>
                </a:r>
                <a:endParaRPr lang="ru-RU" sz="2000" b="1" baseline="-25000" dirty="0" smtClean="0">
                  <a:solidFill>
                    <a:schemeClr val="tx2">
                      <a:lumMod val="75000"/>
                    </a:schemeClr>
                  </a:solidFill>
                  <a:latin typeface="Arial Narrow" pitchFamily="34" charset="0"/>
                </a:endParaRPr>
              </a:p>
            </p:txBody>
          </p:sp>
        </p:grpSp>
        <p:sp>
          <p:nvSpPr>
            <p:cNvPr id="13" name="TextBox 12"/>
            <p:cNvSpPr txBox="1"/>
            <p:nvPr/>
          </p:nvSpPr>
          <p:spPr>
            <a:xfrm>
              <a:off x="8072462" y="5715016"/>
              <a:ext cx="642942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2000" b="1" dirty="0" smtClean="0">
                  <a:solidFill>
                    <a:srgbClr val="C00000"/>
                  </a:solidFill>
                </a:rPr>
                <a:t>С</a:t>
              </a:r>
              <a:endParaRPr lang="ru-RU" sz="2000" b="1" baseline="-25000" dirty="0" smtClean="0">
                <a:solidFill>
                  <a:srgbClr val="C00000"/>
                </a:solidFill>
              </a:endParaRPr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7000892" y="6215082"/>
              <a:ext cx="642942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2000" b="1" dirty="0" smtClean="0">
                  <a:solidFill>
                    <a:schemeClr val="accent3">
                      <a:lumMod val="50000"/>
                    </a:schemeClr>
                  </a:solidFill>
                </a:rPr>
                <a:t>Н</a:t>
              </a:r>
              <a:endParaRPr lang="ru-RU" sz="2000" b="1" baseline="-25000" dirty="0" smtClean="0">
                <a:solidFill>
                  <a:schemeClr val="accent3">
                    <a:lumMod val="50000"/>
                  </a:schemeClr>
                </a:solidFill>
              </a:endParaRPr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5860924" y="6212569"/>
              <a:ext cx="642942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b="1" dirty="0" smtClean="0">
                  <a:solidFill>
                    <a:schemeClr val="accent4">
                      <a:lumMod val="50000"/>
                    </a:schemeClr>
                  </a:solidFill>
                </a:rPr>
                <a:t>N</a:t>
              </a:r>
              <a:endParaRPr lang="ru-RU" sz="2000" b="1" baseline="-25000" dirty="0" smtClean="0">
                <a:solidFill>
                  <a:schemeClr val="accent4">
                    <a:lumMod val="50000"/>
                  </a:schemeClr>
                </a:solidFill>
              </a:endParaRPr>
            </a:p>
          </p:txBody>
        </p:sp>
      </p:grpSp>
      <p:sp>
        <p:nvSpPr>
          <p:cNvPr id="21" name="Прямоугольник 20"/>
          <p:cNvSpPr/>
          <p:nvPr/>
        </p:nvSpPr>
        <p:spPr>
          <a:xfrm>
            <a:off x="3995936" y="1988840"/>
            <a:ext cx="4572000" cy="304698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/>
            <a:r>
              <a:rPr lang="ru-RU" sz="2400" b="1" dirty="0" smtClean="0">
                <a:solidFill>
                  <a:schemeClr val="accent1">
                    <a:lumMod val="50000"/>
                  </a:schemeClr>
                </a:solidFill>
                <a:latin typeface="Arial Narrow" pitchFamily="34" charset="0"/>
              </a:rPr>
              <a:t>Азот  в  связанном  виде  входит      в  состав  двух  селитр:      натриевой   </a:t>
            </a:r>
            <a:r>
              <a:rPr lang="en-US" sz="2400" b="1" dirty="0" smtClean="0">
                <a:solidFill>
                  <a:schemeClr val="accent1">
                    <a:lumMod val="50000"/>
                  </a:schemeClr>
                </a:solidFill>
                <a:latin typeface="Arial Narrow" pitchFamily="34" charset="0"/>
              </a:rPr>
              <a:t>NaNO</a:t>
            </a:r>
            <a:r>
              <a:rPr lang="en-US" sz="2400" b="1" baseline="-25000" dirty="0" smtClean="0">
                <a:solidFill>
                  <a:schemeClr val="accent1">
                    <a:lumMod val="50000"/>
                  </a:schemeClr>
                </a:solidFill>
                <a:latin typeface="Arial Narrow" pitchFamily="34" charset="0"/>
              </a:rPr>
              <a:t>3</a:t>
            </a:r>
            <a:r>
              <a:rPr lang="ru-RU" sz="2400" b="1" baseline="-25000" dirty="0" smtClean="0">
                <a:solidFill>
                  <a:schemeClr val="accent1">
                    <a:lumMod val="50000"/>
                  </a:schemeClr>
                </a:solidFill>
                <a:latin typeface="Arial Narrow" pitchFamily="34" charset="0"/>
              </a:rPr>
              <a:t> </a:t>
            </a:r>
            <a:r>
              <a:rPr lang="ru-RU" sz="2400" b="1" dirty="0" smtClean="0">
                <a:solidFill>
                  <a:schemeClr val="accent1">
                    <a:lumMod val="50000"/>
                  </a:schemeClr>
                </a:solidFill>
                <a:latin typeface="Arial Narrow" pitchFamily="34" charset="0"/>
              </a:rPr>
              <a:t>(чилийская)   </a:t>
            </a:r>
            <a:r>
              <a:rPr lang="en-US" sz="2400" b="1" dirty="0" smtClean="0">
                <a:solidFill>
                  <a:schemeClr val="accent1">
                    <a:lumMod val="50000"/>
                  </a:schemeClr>
                </a:solidFill>
                <a:latin typeface="Arial Narrow" pitchFamily="34" charset="0"/>
              </a:rPr>
              <a:t>    </a:t>
            </a:r>
            <a:r>
              <a:rPr lang="ru-RU" sz="2400" b="1" dirty="0" smtClean="0">
                <a:solidFill>
                  <a:schemeClr val="accent1">
                    <a:lumMod val="50000"/>
                  </a:schemeClr>
                </a:solidFill>
                <a:latin typeface="Arial Narrow" pitchFamily="34" charset="0"/>
              </a:rPr>
              <a:t>  и  калиевой  KNO</a:t>
            </a:r>
            <a:r>
              <a:rPr lang="ru-RU" sz="2400" b="1" baseline="-25000" dirty="0" smtClean="0">
                <a:solidFill>
                  <a:schemeClr val="accent1">
                    <a:lumMod val="50000"/>
                  </a:schemeClr>
                </a:solidFill>
                <a:latin typeface="Arial Narrow" pitchFamily="34" charset="0"/>
              </a:rPr>
              <a:t>3  </a:t>
            </a:r>
            <a:r>
              <a:rPr lang="ru-RU" sz="2400" b="1" dirty="0" smtClean="0">
                <a:solidFill>
                  <a:schemeClr val="accent1">
                    <a:lumMod val="50000"/>
                  </a:schemeClr>
                </a:solidFill>
                <a:latin typeface="Arial Narrow" pitchFamily="34" charset="0"/>
              </a:rPr>
              <a:t>(индийская) </a:t>
            </a:r>
            <a:endParaRPr lang="en-US" sz="2400" b="1" dirty="0" smtClean="0">
              <a:solidFill>
                <a:schemeClr val="accent1">
                  <a:lumMod val="50000"/>
                </a:schemeClr>
              </a:solidFill>
              <a:latin typeface="Arial Narrow" pitchFamily="34" charset="0"/>
            </a:endParaRPr>
          </a:p>
          <a:p>
            <a:pPr algn="ctr"/>
            <a:r>
              <a:rPr lang="ru-RU" sz="2400" b="1" dirty="0" smtClean="0">
                <a:solidFill>
                  <a:schemeClr val="accent1">
                    <a:lumMod val="50000"/>
                  </a:schemeClr>
                </a:solidFill>
                <a:latin typeface="Arial Narrow" pitchFamily="34" charset="0"/>
              </a:rPr>
              <a:t>По  распространенности в земной коре   азот занимает 17-е место, </a:t>
            </a:r>
            <a:r>
              <a:rPr lang="en-US" sz="2400" b="1" dirty="0" smtClean="0">
                <a:solidFill>
                  <a:schemeClr val="accent1">
                    <a:lumMod val="50000"/>
                  </a:schemeClr>
                </a:solidFill>
                <a:latin typeface="Arial Narrow" pitchFamily="34" charset="0"/>
              </a:rPr>
              <a:t>    </a:t>
            </a:r>
            <a:r>
              <a:rPr lang="ru-RU" sz="2400" b="1" dirty="0" smtClean="0">
                <a:solidFill>
                  <a:schemeClr val="accent1">
                    <a:lumMod val="50000"/>
                  </a:schemeClr>
                </a:solidFill>
                <a:latin typeface="Arial Narrow" pitchFamily="34" charset="0"/>
              </a:rPr>
              <a:t>на  его долю приходится 0,0019% земной  коры  по  массе.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11760" y="0"/>
            <a:ext cx="6303644" cy="785813"/>
          </a:xfrm>
        </p:spPr>
        <p:txBody>
          <a:bodyPr vert="horz" anchor="b">
            <a:normAutofit/>
          </a:bodyPr>
          <a:lstStyle/>
          <a:p>
            <a:pPr algn="ctr" eaLnBrk="1" hangingPunct="1">
              <a:defRPr/>
            </a:pPr>
            <a:r>
              <a:rPr lang="ru-RU" sz="4400" b="1" cap="none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Строение - свойства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1412562" y="5262684"/>
            <a:ext cx="3672408" cy="1440160"/>
          </a:xfrm>
        </p:spPr>
        <p:txBody>
          <a:bodyPr/>
          <a:lstStyle/>
          <a:p>
            <a:pPr algn="ctr" eaLnBrk="1" hangingPunct="1">
              <a:buNone/>
            </a:pPr>
            <a:r>
              <a:rPr lang="ru-RU" sz="2900" b="1" dirty="0" smtClean="0">
                <a:solidFill>
                  <a:srgbClr val="663300"/>
                </a:solidFill>
                <a:latin typeface="Arial Narrow" pitchFamily="34" charset="0"/>
              </a:rPr>
              <a:t>  </a:t>
            </a:r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  <a:latin typeface="Arial Narrow" pitchFamily="34" charset="0"/>
              </a:rPr>
              <a:t>Внешняя 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  <a:latin typeface="Arial Narrow" pitchFamily="34" charset="0"/>
              </a:rPr>
              <a:t>   </a:t>
            </a:r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  <a:latin typeface="Arial Narrow" pitchFamily="34" charset="0"/>
              </a:rPr>
              <a:t>электронная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  <a:latin typeface="Arial Narrow" pitchFamily="34" charset="0"/>
              </a:rPr>
              <a:t>      </a:t>
            </a:r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  <a:latin typeface="Arial Narrow" pitchFamily="34" charset="0"/>
              </a:rPr>
              <a:t>конфигурация атома    </a:t>
            </a:r>
            <a:r>
              <a:rPr lang="ru-RU" sz="2900" b="1" dirty="0" smtClean="0">
                <a:solidFill>
                  <a:srgbClr val="C00000"/>
                </a:solidFill>
                <a:latin typeface="Arial Narrow" pitchFamily="34" charset="0"/>
              </a:rPr>
              <a:t>2s</a:t>
            </a:r>
            <a:r>
              <a:rPr lang="ru-RU" sz="2900" b="1" baseline="30000" dirty="0" smtClean="0">
                <a:solidFill>
                  <a:srgbClr val="C00000"/>
                </a:solidFill>
                <a:latin typeface="Arial Narrow" pitchFamily="34" charset="0"/>
              </a:rPr>
              <a:t>2</a:t>
            </a:r>
            <a:r>
              <a:rPr lang="ru-RU" sz="2900" b="1" dirty="0" smtClean="0">
                <a:solidFill>
                  <a:srgbClr val="C00000"/>
                </a:solidFill>
                <a:latin typeface="Arial Narrow" pitchFamily="34" charset="0"/>
              </a:rPr>
              <a:t>2р</a:t>
            </a:r>
            <a:r>
              <a:rPr lang="en-US" sz="2900" b="1" baseline="30000" dirty="0" smtClean="0">
                <a:solidFill>
                  <a:srgbClr val="C00000"/>
                </a:solidFill>
                <a:latin typeface="Arial Narrow" pitchFamily="34" charset="0"/>
              </a:rPr>
              <a:t>3</a:t>
            </a:r>
            <a:endParaRPr lang="ru-RU" b="1" dirty="0" smtClean="0">
              <a:solidFill>
                <a:schemeClr val="accent1">
                  <a:lumMod val="50000"/>
                </a:schemeClr>
              </a:solidFill>
              <a:latin typeface="Arial Narrow" pitchFamily="34" charset="0"/>
            </a:endParaRPr>
          </a:p>
          <a:p>
            <a:pPr algn="ctr" eaLnBrk="1" hangingPunct="1"/>
            <a:endParaRPr lang="ru-RU" sz="2900" b="1" dirty="0" smtClean="0">
              <a:solidFill>
                <a:srgbClr val="663300"/>
              </a:solidFill>
              <a:latin typeface="Arial Narrow" pitchFamily="34" charset="0"/>
            </a:endParaRPr>
          </a:p>
        </p:txBody>
      </p:sp>
      <p:grpSp>
        <p:nvGrpSpPr>
          <p:cNvPr id="20" name="Группа 19"/>
          <p:cNvGrpSpPr/>
          <p:nvPr/>
        </p:nvGrpSpPr>
        <p:grpSpPr>
          <a:xfrm>
            <a:off x="785813" y="5572125"/>
            <a:ext cx="571500" cy="1095375"/>
            <a:chOff x="785813" y="5572125"/>
            <a:chExt cx="571500" cy="1095375"/>
          </a:xfrm>
        </p:grpSpPr>
        <p:grpSp>
          <p:nvGrpSpPr>
            <p:cNvPr id="4" name="Группа 26"/>
            <p:cNvGrpSpPr>
              <a:grpSpLocks/>
            </p:cNvGrpSpPr>
            <p:nvPr/>
          </p:nvGrpSpPr>
          <p:grpSpPr bwMode="auto">
            <a:xfrm>
              <a:off x="785813" y="5572125"/>
              <a:ext cx="500062" cy="500063"/>
              <a:chOff x="785786" y="5857892"/>
              <a:chExt cx="500066" cy="500066"/>
            </a:xfrm>
          </p:grpSpPr>
          <p:sp>
            <p:nvSpPr>
              <p:cNvPr id="11" name="Прямоугольник 10"/>
              <p:cNvSpPr/>
              <p:nvPr/>
            </p:nvSpPr>
            <p:spPr>
              <a:xfrm>
                <a:off x="785786" y="5857892"/>
                <a:ext cx="500066" cy="500066"/>
              </a:xfrm>
              <a:prstGeom prst="rect">
                <a:avLst/>
              </a:prstGeom>
              <a:noFill/>
              <a:ln w="38100">
                <a:solidFill>
                  <a:schemeClr val="accent3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ru-RU"/>
              </a:p>
            </p:txBody>
          </p:sp>
          <p:cxnSp>
            <p:nvCxnSpPr>
              <p:cNvPr id="14" name="Прямая со стрелкой 13"/>
              <p:cNvCxnSpPr/>
              <p:nvPr/>
            </p:nvCxnSpPr>
            <p:spPr>
              <a:xfrm rot="5400000">
                <a:off x="966763" y="6108719"/>
                <a:ext cx="357190" cy="1587"/>
              </a:xfrm>
              <a:prstGeom prst="straightConnector1">
                <a:avLst/>
              </a:prstGeom>
              <a:ln w="28575">
                <a:solidFill>
                  <a:schemeClr val="tx2">
                    <a:lumMod val="75000"/>
                  </a:schemeClr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" name="Прямая со стрелкой 14"/>
              <p:cNvCxnSpPr/>
              <p:nvPr/>
            </p:nvCxnSpPr>
            <p:spPr>
              <a:xfrm rot="5400000" flipH="1" flipV="1">
                <a:off x="751655" y="6106337"/>
                <a:ext cx="355602" cy="1587"/>
              </a:xfrm>
              <a:prstGeom prst="straightConnector1">
                <a:avLst/>
              </a:prstGeom>
              <a:ln w="28575">
                <a:solidFill>
                  <a:schemeClr val="tx2">
                    <a:lumMod val="75000"/>
                  </a:schemeClr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62" name="TextBox 61"/>
            <p:cNvSpPr txBox="1"/>
            <p:nvPr/>
          </p:nvSpPr>
          <p:spPr>
            <a:xfrm>
              <a:off x="785813" y="6143625"/>
              <a:ext cx="571500" cy="523875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US" sz="2800" b="1" dirty="0">
                  <a:solidFill>
                    <a:schemeClr val="accent3">
                      <a:lumMod val="50000"/>
                    </a:schemeClr>
                  </a:solidFill>
                </a:rPr>
                <a:t>S</a:t>
              </a:r>
              <a:endParaRPr lang="ru-RU" sz="2800" b="1" dirty="0">
                <a:solidFill>
                  <a:schemeClr val="accent3">
                    <a:lumMod val="50000"/>
                  </a:schemeClr>
                </a:solidFill>
              </a:endParaRPr>
            </a:p>
          </p:txBody>
        </p:sp>
      </p:grpSp>
      <p:grpSp>
        <p:nvGrpSpPr>
          <p:cNvPr id="6" name="Группа 91"/>
          <p:cNvGrpSpPr>
            <a:grpSpLocks/>
          </p:cNvGrpSpPr>
          <p:nvPr/>
        </p:nvGrpSpPr>
        <p:grpSpPr bwMode="auto">
          <a:xfrm>
            <a:off x="142844" y="3286124"/>
            <a:ext cx="571529" cy="3216276"/>
            <a:chOff x="142814" y="3385053"/>
            <a:chExt cx="571534" cy="3117370"/>
          </a:xfrm>
        </p:grpSpPr>
        <p:grpSp>
          <p:nvGrpSpPr>
            <p:cNvPr id="7" name="Группа 76"/>
            <p:cNvGrpSpPr>
              <a:grpSpLocks/>
            </p:cNvGrpSpPr>
            <p:nvPr/>
          </p:nvGrpSpPr>
          <p:grpSpPr bwMode="auto">
            <a:xfrm>
              <a:off x="142814" y="3385053"/>
              <a:ext cx="571534" cy="3117370"/>
              <a:chOff x="142814" y="3385053"/>
              <a:chExt cx="571534" cy="3117370"/>
            </a:xfrm>
          </p:grpSpPr>
          <p:grpSp>
            <p:nvGrpSpPr>
              <p:cNvPr id="8" name="Группа 9"/>
              <p:cNvGrpSpPr>
                <a:grpSpLocks/>
              </p:cNvGrpSpPr>
              <p:nvPr/>
            </p:nvGrpSpPr>
            <p:grpSpPr bwMode="auto">
              <a:xfrm>
                <a:off x="142814" y="3385053"/>
                <a:ext cx="500069" cy="3117370"/>
                <a:chOff x="142814" y="3385053"/>
                <a:chExt cx="500069" cy="3117370"/>
              </a:xfrm>
            </p:grpSpPr>
            <p:cxnSp>
              <p:nvCxnSpPr>
                <p:cNvPr id="5" name="Прямая со стрелкой 4"/>
                <p:cNvCxnSpPr/>
                <p:nvPr/>
              </p:nvCxnSpPr>
              <p:spPr>
                <a:xfrm rot="5400000" flipH="1" flipV="1">
                  <a:off x="-812721" y="5046820"/>
                  <a:ext cx="2909647" cy="1560"/>
                </a:xfrm>
                <a:prstGeom prst="straightConnector1">
                  <a:avLst/>
                </a:prstGeom>
                <a:ln w="57150">
                  <a:solidFill>
                    <a:schemeClr val="accent3">
                      <a:lumMod val="50000"/>
                    </a:schemeClr>
                  </a:solidFill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9" name="TextBox 8"/>
                <p:cNvSpPr txBox="1"/>
                <p:nvPr/>
              </p:nvSpPr>
              <p:spPr>
                <a:xfrm>
                  <a:off x="142814" y="3385053"/>
                  <a:ext cx="428628" cy="584699"/>
                </a:xfrm>
                <a:prstGeom prst="rect">
                  <a:avLst/>
                </a:prstGeom>
                <a:noFill/>
              </p:spPr>
              <p:txBody>
                <a:bodyPr>
                  <a:spAutoFit/>
                </a:bodyPr>
                <a:lstStyle/>
                <a:p>
                  <a:pPr>
                    <a:defRPr/>
                  </a:pPr>
                  <a:r>
                    <a:rPr lang="ru-RU" sz="3200" b="1" dirty="0">
                      <a:solidFill>
                        <a:schemeClr val="accent3">
                          <a:lumMod val="50000"/>
                        </a:schemeClr>
                      </a:solidFill>
                    </a:rPr>
                    <a:t>Е</a:t>
                  </a:r>
                </a:p>
              </p:txBody>
            </p:sp>
          </p:grpSp>
          <p:cxnSp>
            <p:nvCxnSpPr>
              <p:cNvPr id="73" name="Прямая соединительная линия 72"/>
              <p:cNvCxnSpPr/>
              <p:nvPr/>
            </p:nvCxnSpPr>
            <p:spPr>
              <a:xfrm>
                <a:off x="357159" y="6071591"/>
                <a:ext cx="357189" cy="0"/>
              </a:xfrm>
              <a:prstGeom prst="line">
                <a:avLst/>
              </a:prstGeom>
              <a:ln w="38100">
                <a:solidFill>
                  <a:schemeClr val="accent3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5" name="Прямая соединительная линия 74"/>
              <p:cNvCxnSpPr/>
              <p:nvPr/>
            </p:nvCxnSpPr>
            <p:spPr>
              <a:xfrm>
                <a:off x="357159" y="5000669"/>
                <a:ext cx="357189" cy="0"/>
              </a:xfrm>
              <a:prstGeom prst="line">
                <a:avLst/>
              </a:prstGeom>
              <a:ln w="38100">
                <a:solidFill>
                  <a:schemeClr val="accent3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78" name="TextBox 77"/>
            <p:cNvSpPr txBox="1"/>
            <p:nvPr/>
          </p:nvSpPr>
          <p:spPr>
            <a:xfrm>
              <a:off x="214283" y="5571520"/>
              <a:ext cx="357189" cy="523152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ru-RU" sz="2800" b="1" dirty="0">
                  <a:solidFill>
                    <a:schemeClr val="accent3">
                      <a:lumMod val="50000"/>
                    </a:schemeClr>
                  </a:solidFill>
                  <a:latin typeface="Arial Narrow" pitchFamily="34" charset="0"/>
                </a:rPr>
                <a:t>1</a:t>
              </a:r>
            </a:p>
          </p:txBody>
        </p:sp>
        <p:sp>
          <p:nvSpPr>
            <p:cNvPr id="79" name="TextBox 78"/>
            <p:cNvSpPr txBox="1"/>
            <p:nvPr/>
          </p:nvSpPr>
          <p:spPr>
            <a:xfrm>
              <a:off x="214283" y="4429819"/>
              <a:ext cx="357189" cy="523152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ru-RU" sz="2800" b="1" dirty="0">
                  <a:solidFill>
                    <a:schemeClr val="accent3">
                      <a:lumMod val="50000"/>
                    </a:schemeClr>
                  </a:solidFill>
                  <a:latin typeface="Arial Narrow" pitchFamily="34" charset="0"/>
                </a:rPr>
                <a:t>2</a:t>
              </a:r>
            </a:p>
          </p:txBody>
        </p:sp>
      </p:grpSp>
      <p:grpSp>
        <p:nvGrpSpPr>
          <p:cNvPr id="10" name="Группа 124"/>
          <p:cNvGrpSpPr>
            <a:grpSpLocks/>
          </p:cNvGrpSpPr>
          <p:nvPr/>
        </p:nvGrpSpPr>
        <p:grpSpPr bwMode="auto">
          <a:xfrm>
            <a:off x="785786" y="4000504"/>
            <a:ext cx="2143125" cy="857250"/>
            <a:chOff x="785786" y="3714752"/>
            <a:chExt cx="2143140" cy="857256"/>
          </a:xfrm>
        </p:grpSpPr>
        <p:grpSp>
          <p:nvGrpSpPr>
            <p:cNvPr id="12" name="Группа 43"/>
            <p:cNvGrpSpPr>
              <a:grpSpLocks/>
            </p:cNvGrpSpPr>
            <p:nvPr/>
          </p:nvGrpSpPr>
          <p:grpSpPr bwMode="auto">
            <a:xfrm>
              <a:off x="785786" y="4071942"/>
              <a:ext cx="500066" cy="500066"/>
              <a:chOff x="785786" y="5857892"/>
              <a:chExt cx="500066" cy="500066"/>
            </a:xfrm>
          </p:grpSpPr>
          <p:sp>
            <p:nvSpPr>
              <p:cNvPr id="138" name="Прямоугольник 137"/>
              <p:cNvSpPr/>
              <p:nvPr/>
            </p:nvSpPr>
            <p:spPr>
              <a:xfrm>
                <a:off x="785786" y="5857892"/>
                <a:ext cx="500065" cy="500065"/>
              </a:xfrm>
              <a:prstGeom prst="rect">
                <a:avLst/>
              </a:prstGeom>
              <a:noFill/>
              <a:ln w="38100"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ru-RU"/>
              </a:p>
            </p:txBody>
          </p:sp>
          <p:cxnSp>
            <p:nvCxnSpPr>
              <p:cNvPr id="139" name="Прямая со стрелкой 138"/>
              <p:cNvCxnSpPr/>
              <p:nvPr/>
            </p:nvCxnSpPr>
            <p:spPr>
              <a:xfrm rot="5400000">
                <a:off x="966762" y="6108719"/>
                <a:ext cx="357189" cy="1587"/>
              </a:xfrm>
              <a:prstGeom prst="straightConnector1">
                <a:avLst/>
              </a:prstGeom>
              <a:ln w="28575">
                <a:solidFill>
                  <a:srgbClr val="C0000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0" name="Прямая со стрелкой 139"/>
              <p:cNvCxnSpPr/>
              <p:nvPr/>
            </p:nvCxnSpPr>
            <p:spPr>
              <a:xfrm rot="5400000" flipH="1" flipV="1">
                <a:off x="751655" y="6106336"/>
                <a:ext cx="355602" cy="1587"/>
              </a:xfrm>
              <a:prstGeom prst="straightConnector1">
                <a:avLst/>
              </a:prstGeom>
              <a:ln w="28575">
                <a:solidFill>
                  <a:srgbClr val="C0000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3" name="Группа 47"/>
            <p:cNvGrpSpPr>
              <a:grpSpLocks/>
            </p:cNvGrpSpPr>
            <p:nvPr/>
          </p:nvGrpSpPr>
          <p:grpSpPr bwMode="auto">
            <a:xfrm>
              <a:off x="1428728" y="3714752"/>
              <a:ext cx="500066" cy="500066"/>
              <a:chOff x="785786" y="5857892"/>
              <a:chExt cx="500066" cy="500066"/>
            </a:xfrm>
          </p:grpSpPr>
          <p:sp>
            <p:nvSpPr>
              <p:cNvPr id="135" name="Прямоугольник 134"/>
              <p:cNvSpPr/>
              <p:nvPr/>
            </p:nvSpPr>
            <p:spPr>
              <a:xfrm>
                <a:off x="785786" y="5857892"/>
                <a:ext cx="500066" cy="500066"/>
              </a:xfrm>
              <a:prstGeom prst="rect">
                <a:avLst/>
              </a:prstGeom>
              <a:noFill/>
              <a:ln w="38100"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ru-RU"/>
              </a:p>
            </p:txBody>
          </p:sp>
          <p:cxnSp>
            <p:nvCxnSpPr>
              <p:cNvPr id="137" name="Прямая со стрелкой 136"/>
              <p:cNvCxnSpPr/>
              <p:nvPr/>
            </p:nvCxnSpPr>
            <p:spPr>
              <a:xfrm rot="5400000" flipH="1" flipV="1">
                <a:off x="751655" y="6106337"/>
                <a:ext cx="355602" cy="1588"/>
              </a:xfrm>
              <a:prstGeom prst="straightConnector1">
                <a:avLst/>
              </a:prstGeom>
              <a:ln w="28575">
                <a:solidFill>
                  <a:srgbClr val="C0000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6" name="Группа 51"/>
            <p:cNvGrpSpPr>
              <a:grpSpLocks/>
            </p:cNvGrpSpPr>
            <p:nvPr/>
          </p:nvGrpSpPr>
          <p:grpSpPr bwMode="auto">
            <a:xfrm>
              <a:off x="1928794" y="3714752"/>
              <a:ext cx="500066" cy="500066"/>
              <a:chOff x="785786" y="5857892"/>
              <a:chExt cx="500066" cy="500066"/>
            </a:xfrm>
          </p:grpSpPr>
          <p:sp>
            <p:nvSpPr>
              <p:cNvPr id="132" name="Прямоугольник 131"/>
              <p:cNvSpPr/>
              <p:nvPr/>
            </p:nvSpPr>
            <p:spPr>
              <a:xfrm>
                <a:off x="785786" y="5857892"/>
                <a:ext cx="500065" cy="500066"/>
              </a:xfrm>
              <a:prstGeom prst="rect">
                <a:avLst/>
              </a:prstGeom>
              <a:noFill/>
              <a:ln w="38100"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ru-RU"/>
              </a:p>
            </p:txBody>
          </p:sp>
          <p:cxnSp>
            <p:nvCxnSpPr>
              <p:cNvPr id="134" name="Прямая со стрелкой 133"/>
              <p:cNvCxnSpPr/>
              <p:nvPr/>
            </p:nvCxnSpPr>
            <p:spPr>
              <a:xfrm rot="5400000" flipH="1" flipV="1">
                <a:off x="751655" y="6106337"/>
                <a:ext cx="355602" cy="1587"/>
              </a:xfrm>
              <a:prstGeom prst="straightConnector1">
                <a:avLst/>
              </a:prstGeom>
              <a:ln w="28575">
                <a:solidFill>
                  <a:srgbClr val="C0000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7" name="Группа 55"/>
            <p:cNvGrpSpPr>
              <a:grpSpLocks/>
            </p:cNvGrpSpPr>
            <p:nvPr/>
          </p:nvGrpSpPr>
          <p:grpSpPr bwMode="auto">
            <a:xfrm>
              <a:off x="2428860" y="3714752"/>
              <a:ext cx="500066" cy="500066"/>
              <a:chOff x="785786" y="5857892"/>
              <a:chExt cx="500066" cy="500066"/>
            </a:xfrm>
          </p:grpSpPr>
          <p:sp>
            <p:nvSpPr>
              <p:cNvPr id="130" name="Прямоугольник 129"/>
              <p:cNvSpPr/>
              <p:nvPr/>
            </p:nvSpPr>
            <p:spPr>
              <a:xfrm>
                <a:off x="785785" y="5857892"/>
                <a:ext cx="500066" cy="500066"/>
              </a:xfrm>
              <a:prstGeom prst="rect">
                <a:avLst/>
              </a:prstGeom>
              <a:noFill/>
              <a:ln w="38100"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ru-RU"/>
              </a:p>
            </p:txBody>
          </p:sp>
          <p:cxnSp>
            <p:nvCxnSpPr>
              <p:cNvPr id="131" name="Прямая со стрелкой 130"/>
              <p:cNvCxnSpPr/>
              <p:nvPr/>
            </p:nvCxnSpPr>
            <p:spPr>
              <a:xfrm rot="5400000" flipH="1" flipV="1">
                <a:off x="751654" y="6106337"/>
                <a:ext cx="355602" cy="1588"/>
              </a:xfrm>
              <a:prstGeom prst="straightConnector1">
                <a:avLst/>
              </a:prstGeom>
              <a:ln w="28575">
                <a:solidFill>
                  <a:srgbClr val="C0000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91" name="TextBox 90"/>
          <p:cNvSpPr txBox="1">
            <a:spLocks noChangeArrowheads="1"/>
          </p:cNvSpPr>
          <p:nvPr/>
        </p:nvSpPr>
        <p:spPr bwMode="auto">
          <a:xfrm>
            <a:off x="3866273" y="2795004"/>
            <a:ext cx="216024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sz="2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lumMod val="7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 Narrow" pitchFamily="34" charset="0"/>
                <a:ea typeface="+mj-ea"/>
                <a:cs typeface="+mj-cs"/>
              </a:rPr>
              <a:t>окислитель</a:t>
            </a:r>
          </a:p>
        </p:txBody>
      </p:sp>
      <p:grpSp>
        <p:nvGrpSpPr>
          <p:cNvPr id="19" name="Группа 80"/>
          <p:cNvGrpSpPr/>
          <p:nvPr/>
        </p:nvGrpSpPr>
        <p:grpSpPr>
          <a:xfrm>
            <a:off x="214282" y="142852"/>
            <a:ext cx="2143140" cy="2383539"/>
            <a:chOff x="142844" y="142852"/>
            <a:chExt cx="2500330" cy="3071834"/>
          </a:xfrm>
        </p:grpSpPr>
        <p:sp>
          <p:nvSpPr>
            <p:cNvPr id="82" name="Скругленный прямоугольник 81"/>
            <p:cNvSpPr/>
            <p:nvPr/>
          </p:nvSpPr>
          <p:spPr>
            <a:xfrm>
              <a:off x="142844" y="142852"/>
              <a:ext cx="2500330" cy="3071834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3" name="TextBox 82"/>
            <p:cNvSpPr txBox="1"/>
            <p:nvPr/>
          </p:nvSpPr>
          <p:spPr>
            <a:xfrm>
              <a:off x="559566" y="234919"/>
              <a:ext cx="1095382" cy="1705609"/>
            </a:xfrm>
            <a:prstGeom prst="rect">
              <a:avLst/>
            </a:prstGeom>
            <a:noFill/>
            <a:ln>
              <a:noFill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r>
                <a:rPr lang="en-US" sz="8000" b="1" dirty="0" smtClean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chemeClr val="bg2">
                      <a:tint val="85000"/>
                      <a:satMod val="155000"/>
                    </a:schemeClr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  <a:latin typeface="Arial" pitchFamily="34" charset="0"/>
                  <a:cs typeface="Arial" pitchFamily="34" charset="0"/>
                </a:rPr>
                <a:t>N</a:t>
              </a:r>
              <a:endParaRPr lang="ru-RU" sz="80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84" name="TextBox 83"/>
            <p:cNvSpPr txBox="1"/>
            <p:nvPr/>
          </p:nvSpPr>
          <p:spPr>
            <a:xfrm>
              <a:off x="270298" y="1686691"/>
              <a:ext cx="840093" cy="912303"/>
            </a:xfrm>
            <a:prstGeom prst="rect">
              <a:avLst/>
            </a:prstGeom>
            <a:noFill/>
            <a:ln>
              <a:noFill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r>
                <a:rPr lang="ru-RU" sz="4000" b="1" dirty="0" smtClean="0">
                  <a:solidFill>
                    <a:schemeClr val="tx2">
                      <a:lumMod val="75000"/>
                    </a:schemeClr>
                  </a:solidFill>
                  <a:latin typeface="Arial Narrow" pitchFamily="34" charset="0"/>
                </a:rPr>
                <a:t>1</a:t>
              </a:r>
              <a:r>
                <a:rPr lang="en-US" sz="4000" b="1" dirty="0" smtClean="0">
                  <a:solidFill>
                    <a:schemeClr val="tx2">
                      <a:lumMod val="75000"/>
                    </a:schemeClr>
                  </a:solidFill>
                  <a:latin typeface="Arial Narrow" pitchFamily="34" charset="0"/>
                </a:rPr>
                <a:t>4</a:t>
              </a:r>
              <a:endParaRPr lang="ru-RU" sz="4000" b="1" dirty="0">
                <a:solidFill>
                  <a:schemeClr val="tx2">
                    <a:lumMod val="75000"/>
                  </a:schemeClr>
                </a:solidFill>
                <a:latin typeface="Arial Narrow" pitchFamily="34" charset="0"/>
              </a:endParaRPr>
            </a:p>
          </p:txBody>
        </p:sp>
        <p:sp>
          <p:nvSpPr>
            <p:cNvPr id="85" name="TextBox 84"/>
            <p:cNvSpPr txBox="1"/>
            <p:nvPr/>
          </p:nvSpPr>
          <p:spPr>
            <a:xfrm>
              <a:off x="1950484" y="201862"/>
              <a:ext cx="500066" cy="1070964"/>
            </a:xfrm>
            <a:prstGeom prst="rect">
              <a:avLst/>
            </a:prstGeom>
            <a:noFill/>
            <a:ln>
              <a:noFill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r>
                <a:rPr lang="en-US" sz="4800" b="1" dirty="0" smtClean="0">
                  <a:solidFill>
                    <a:schemeClr val="tx2">
                      <a:lumMod val="75000"/>
                    </a:schemeClr>
                  </a:solidFill>
                  <a:latin typeface="Arial Narrow" pitchFamily="34" charset="0"/>
                </a:rPr>
                <a:t>7</a:t>
              </a:r>
              <a:endParaRPr lang="ru-RU" sz="4800" b="1" dirty="0">
                <a:solidFill>
                  <a:schemeClr val="tx2">
                    <a:lumMod val="75000"/>
                  </a:schemeClr>
                </a:solidFill>
                <a:latin typeface="Arial Narrow" pitchFamily="34" charset="0"/>
              </a:endParaRPr>
            </a:p>
          </p:txBody>
        </p:sp>
        <p:sp>
          <p:nvSpPr>
            <p:cNvPr id="86" name="TextBox 85"/>
            <p:cNvSpPr txBox="1"/>
            <p:nvPr/>
          </p:nvSpPr>
          <p:spPr>
            <a:xfrm rot="5400000">
              <a:off x="1549527" y="2162865"/>
              <a:ext cx="1507282" cy="369332"/>
            </a:xfrm>
            <a:prstGeom prst="rect">
              <a:avLst/>
            </a:prstGeom>
            <a:noFill/>
            <a:ln>
              <a:noFill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vert="vert270" wrap="square" rtlCol="0">
              <a:spAutoFit/>
            </a:bodyPr>
            <a:lstStyle/>
            <a:p>
              <a:r>
                <a:rPr lang="en-US" sz="3200" b="1" dirty="0" smtClean="0">
                  <a:solidFill>
                    <a:srgbClr val="C00000"/>
                  </a:solidFill>
                  <a:latin typeface="Arial Narrow" pitchFamily="34" charset="0"/>
                </a:rPr>
                <a:t>5</a:t>
              </a:r>
              <a:r>
                <a:rPr lang="en-US" sz="3200" b="1" dirty="0" smtClean="0">
                  <a:solidFill>
                    <a:schemeClr val="tx2">
                      <a:lumMod val="75000"/>
                    </a:schemeClr>
                  </a:solidFill>
                  <a:latin typeface="Arial Narrow" pitchFamily="34" charset="0"/>
                </a:rPr>
                <a:t>2</a:t>
              </a:r>
              <a:endParaRPr lang="ru-RU" sz="3200" b="1" dirty="0">
                <a:solidFill>
                  <a:schemeClr val="tx2">
                    <a:lumMod val="75000"/>
                  </a:schemeClr>
                </a:solidFill>
                <a:latin typeface="Arial Narrow" pitchFamily="34" charset="0"/>
              </a:endParaRPr>
            </a:p>
          </p:txBody>
        </p:sp>
      </p:grpSp>
      <p:sp>
        <p:nvSpPr>
          <p:cNvPr id="97" name="Прямоугольник 96"/>
          <p:cNvSpPr/>
          <p:nvPr/>
        </p:nvSpPr>
        <p:spPr>
          <a:xfrm>
            <a:off x="2643174" y="785794"/>
            <a:ext cx="6143668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solidFill>
                  <a:schemeClr val="accent1">
                    <a:lumMod val="50000"/>
                  </a:schemeClr>
                </a:solidFill>
                <a:latin typeface="Arial Narrow" pitchFamily="34" charset="0"/>
              </a:rPr>
              <a:t>Природный   азот состоит из двух стабильных изотопов:</a:t>
            </a:r>
          </a:p>
          <a:p>
            <a:pPr algn="ctr"/>
            <a:r>
              <a:rPr lang="ru-RU" sz="2400" b="1" baseline="30000" dirty="0" smtClean="0">
                <a:solidFill>
                  <a:schemeClr val="accent1">
                    <a:lumMod val="50000"/>
                  </a:schemeClr>
                </a:solidFill>
                <a:latin typeface="Arial Narrow" pitchFamily="34" charset="0"/>
              </a:rPr>
              <a:t>14</a:t>
            </a:r>
            <a:r>
              <a:rPr lang="ru-RU" sz="2400" b="1" dirty="0" smtClean="0">
                <a:solidFill>
                  <a:schemeClr val="accent1">
                    <a:lumMod val="50000"/>
                  </a:schemeClr>
                </a:solidFill>
                <a:latin typeface="Arial Narrow" pitchFamily="34" charset="0"/>
              </a:rPr>
              <a:t>N — 99,635 % и </a:t>
            </a:r>
            <a:r>
              <a:rPr lang="ru-RU" sz="2400" b="1" baseline="30000" dirty="0" smtClean="0">
                <a:solidFill>
                  <a:schemeClr val="accent1">
                    <a:lumMod val="50000"/>
                  </a:schemeClr>
                </a:solidFill>
                <a:latin typeface="Arial Narrow" pitchFamily="34" charset="0"/>
              </a:rPr>
              <a:t>15</a:t>
            </a:r>
            <a:r>
              <a:rPr lang="ru-RU" sz="2400" b="1" dirty="0" smtClean="0">
                <a:solidFill>
                  <a:schemeClr val="accent1">
                    <a:lumMod val="50000"/>
                  </a:schemeClr>
                </a:solidFill>
                <a:latin typeface="Arial Narrow" pitchFamily="34" charset="0"/>
              </a:rPr>
              <a:t>N — 0,365 %.</a:t>
            </a:r>
          </a:p>
          <a:p>
            <a:pPr algn="ctr"/>
            <a:endParaRPr lang="ru-RU" sz="2400" b="1" dirty="0" smtClean="0">
              <a:solidFill>
                <a:schemeClr val="accent1">
                  <a:lumMod val="50000"/>
                </a:schemeClr>
              </a:solidFill>
              <a:latin typeface="Arial Narrow" pitchFamily="34" charset="0"/>
            </a:endParaRPr>
          </a:p>
        </p:txBody>
      </p:sp>
      <p:sp>
        <p:nvSpPr>
          <p:cNvPr id="70" name="TextBox 69"/>
          <p:cNvSpPr txBox="1">
            <a:spLocks noChangeArrowheads="1"/>
          </p:cNvSpPr>
          <p:nvPr/>
        </p:nvSpPr>
        <p:spPr bwMode="auto">
          <a:xfrm>
            <a:off x="5511815" y="2173110"/>
            <a:ext cx="360039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sz="2800" b="1" dirty="0">
                <a:solidFill>
                  <a:schemeClr val="bg2">
                    <a:lumMod val="75000"/>
                  </a:schemeClr>
                </a:solidFill>
                <a:latin typeface="Arial Narrow" pitchFamily="34" charset="0"/>
              </a:rPr>
              <a:t> </a:t>
            </a:r>
            <a:r>
              <a:rPr lang="ru-RU" sz="2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lumMod val="7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 Narrow" pitchFamily="34" charset="0"/>
                <a:ea typeface="+mj-ea"/>
                <a:cs typeface="+mj-cs"/>
              </a:rPr>
              <a:t>Степени   окисления</a:t>
            </a:r>
          </a:p>
        </p:txBody>
      </p:sp>
      <p:grpSp>
        <p:nvGrpSpPr>
          <p:cNvPr id="68" name="Группа 67"/>
          <p:cNvGrpSpPr/>
          <p:nvPr/>
        </p:nvGrpSpPr>
        <p:grpSpPr>
          <a:xfrm>
            <a:off x="6024588" y="2840834"/>
            <a:ext cx="2686161" cy="3404195"/>
            <a:chOff x="5393055" y="3140968"/>
            <a:chExt cx="2686161" cy="3404195"/>
          </a:xfrm>
        </p:grpSpPr>
        <p:grpSp>
          <p:nvGrpSpPr>
            <p:cNvPr id="61" name="Группа 60"/>
            <p:cNvGrpSpPr/>
            <p:nvPr/>
          </p:nvGrpSpPr>
          <p:grpSpPr>
            <a:xfrm>
              <a:off x="5393055" y="3140968"/>
              <a:ext cx="2664295" cy="523221"/>
              <a:chOff x="5393055" y="3140968"/>
              <a:chExt cx="2664295" cy="523221"/>
            </a:xfrm>
          </p:grpSpPr>
          <p:sp>
            <p:nvSpPr>
              <p:cNvPr id="94" name="TextBox 93"/>
              <p:cNvSpPr txBox="1"/>
              <p:nvPr/>
            </p:nvSpPr>
            <p:spPr>
              <a:xfrm>
                <a:off x="5393055" y="3140969"/>
                <a:ext cx="763122" cy="523220"/>
              </a:xfrm>
              <a:prstGeom prst="rect">
                <a:avLst/>
              </a:prstGeom>
              <a:ln/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wrap="square">
                <a:spAutoFit/>
              </a:bodyPr>
              <a:lstStyle/>
              <a:p>
                <a:pPr algn="ctr">
                  <a:defRPr/>
                </a:pPr>
                <a:r>
                  <a:rPr lang="en-US" sz="2800" b="1" dirty="0" smtClean="0">
                    <a:solidFill>
                      <a:schemeClr val="accent1">
                        <a:lumMod val="75000"/>
                      </a:schemeClr>
                    </a:solidFill>
                    <a:latin typeface="Arial Narrow" pitchFamily="34" charset="0"/>
                  </a:rPr>
                  <a:t>-3</a:t>
                </a:r>
                <a:endParaRPr lang="ru-RU" sz="2800" b="1" dirty="0">
                  <a:solidFill>
                    <a:schemeClr val="accent1">
                      <a:lumMod val="75000"/>
                    </a:schemeClr>
                  </a:solidFill>
                  <a:latin typeface="Arial Narrow" pitchFamily="34" charset="0"/>
                </a:endParaRPr>
              </a:p>
            </p:txBody>
          </p:sp>
          <p:sp>
            <p:nvSpPr>
              <p:cNvPr id="95" name="TextBox 94"/>
              <p:cNvSpPr txBox="1"/>
              <p:nvPr/>
            </p:nvSpPr>
            <p:spPr>
              <a:xfrm>
                <a:off x="6156175" y="3140968"/>
                <a:ext cx="1901175" cy="523220"/>
              </a:xfrm>
              <a:prstGeom prst="rect">
                <a:avLst/>
              </a:prstGeom>
              <a:ln/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wrap="square">
                <a:spAutoFit/>
              </a:bodyPr>
              <a:lstStyle/>
              <a:p>
                <a:pPr>
                  <a:defRPr/>
                </a:pPr>
                <a:r>
                  <a:rPr lang="en-US" b="1" dirty="0">
                    <a:solidFill>
                      <a:schemeClr val="accent1">
                        <a:lumMod val="75000"/>
                      </a:schemeClr>
                    </a:solidFill>
                    <a:latin typeface="Arial Narrow" pitchFamily="34" charset="0"/>
                  </a:rPr>
                  <a:t> </a:t>
                </a:r>
                <a:r>
                  <a:rPr lang="en-US" sz="2800" b="1" dirty="0" smtClean="0">
                    <a:solidFill>
                      <a:schemeClr val="accent1">
                        <a:lumMod val="75000"/>
                      </a:schemeClr>
                    </a:solidFill>
                    <a:latin typeface="Arial Narrow" pitchFamily="34" charset="0"/>
                  </a:rPr>
                  <a:t>NH</a:t>
                </a:r>
                <a:r>
                  <a:rPr lang="en-US" sz="2800" b="1" baseline="-25000" dirty="0" smtClean="0">
                    <a:solidFill>
                      <a:schemeClr val="accent1">
                        <a:lumMod val="75000"/>
                      </a:schemeClr>
                    </a:solidFill>
                    <a:latin typeface="Arial Narrow" pitchFamily="34" charset="0"/>
                  </a:rPr>
                  <a:t>3</a:t>
                </a:r>
                <a:r>
                  <a:rPr lang="ru-RU" sz="2800" b="1" baseline="-25000" dirty="0" smtClean="0">
                    <a:solidFill>
                      <a:schemeClr val="accent1">
                        <a:lumMod val="75000"/>
                      </a:schemeClr>
                    </a:solidFill>
                    <a:latin typeface="Arial Narrow" pitchFamily="34" charset="0"/>
                  </a:rPr>
                  <a:t>   </a:t>
                </a:r>
                <a:r>
                  <a:rPr lang="en-US" sz="2800" b="1" dirty="0" smtClean="0">
                    <a:solidFill>
                      <a:schemeClr val="accent1">
                        <a:lumMod val="75000"/>
                      </a:schemeClr>
                    </a:solidFill>
                    <a:latin typeface="Arial Narrow" pitchFamily="34" charset="0"/>
                  </a:rPr>
                  <a:t>NH</a:t>
                </a:r>
                <a:r>
                  <a:rPr lang="ru-RU" sz="2800" b="1" baseline="-25000" dirty="0" smtClean="0">
                    <a:solidFill>
                      <a:schemeClr val="accent1">
                        <a:lumMod val="75000"/>
                      </a:schemeClr>
                    </a:solidFill>
                    <a:latin typeface="Arial Narrow" pitchFamily="34" charset="0"/>
                  </a:rPr>
                  <a:t>4</a:t>
                </a:r>
                <a:r>
                  <a:rPr lang="ru-RU" sz="2800" b="1" dirty="0" smtClean="0">
                    <a:solidFill>
                      <a:schemeClr val="accent1">
                        <a:lumMod val="75000"/>
                      </a:schemeClr>
                    </a:solidFill>
                    <a:latin typeface="Arial Narrow" pitchFamily="34" charset="0"/>
                  </a:rPr>
                  <a:t>С</a:t>
                </a:r>
                <a:r>
                  <a:rPr lang="en-US" sz="2800" b="1" dirty="0" smtClean="0">
                    <a:solidFill>
                      <a:schemeClr val="accent1">
                        <a:lumMod val="75000"/>
                      </a:schemeClr>
                    </a:solidFill>
                    <a:latin typeface="Arial Narrow" pitchFamily="34" charset="0"/>
                  </a:rPr>
                  <a:t>l</a:t>
                </a:r>
                <a:endParaRPr lang="ru-RU" dirty="0">
                  <a:solidFill>
                    <a:schemeClr val="accent1">
                      <a:lumMod val="75000"/>
                    </a:schemeClr>
                  </a:solidFill>
                </a:endParaRPr>
              </a:p>
            </p:txBody>
          </p:sp>
        </p:grpSp>
        <p:grpSp>
          <p:nvGrpSpPr>
            <p:cNvPr id="64" name="Группа 63"/>
            <p:cNvGrpSpPr/>
            <p:nvPr/>
          </p:nvGrpSpPr>
          <p:grpSpPr>
            <a:xfrm>
              <a:off x="5393055" y="4293096"/>
              <a:ext cx="1769191" cy="523875"/>
              <a:chOff x="5393055" y="4293096"/>
              <a:chExt cx="1769191" cy="523875"/>
            </a:xfrm>
          </p:grpSpPr>
          <p:sp>
            <p:nvSpPr>
              <p:cNvPr id="98" name="TextBox 97"/>
              <p:cNvSpPr txBox="1"/>
              <p:nvPr/>
            </p:nvSpPr>
            <p:spPr>
              <a:xfrm>
                <a:off x="5393055" y="4293096"/>
                <a:ext cx="763122" cy="523220"/>
              </a:xfrm>
              <a:prstGeom prst="rect">
                <a:avLst/>
              </a:prstGeom>
              <a:ln/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wrap="square">
                <a:spAutoFit/>
              </a:bodyPr>
              <a:lstStyle/>
              <a:p>
                <a:pPr algn="ctr">
                  <a:defRPr/>
                </a:pPr>
                <a:r>
                  <a:rPr lang="ru-RU" sz="2800" b="1" dirty="0" smtClean="0">
                    <a:solidFill>
                      <a:schemeClr val="accent1">
                        <a:lumMod val="75000"/>
                      </a:schemeClr>
                    </a:solidFill>
                    <a:latin typeface="Arial Narrow" pitchFamily="34" charset="0"/>
                  </a:rPr>
                  <a:t>+</a:t>
                </a:r>
                <a:r>
                  <a:rPr lang="en-US" sz="2800" b="1" dirty="0" smtClean="0">
                    <a:solidFill>
                      <a:schemeClr val="accent1">
                        <a:lumMod val="75000"/>
                      </a:schemeClr>
                    </a:solidFill>
                    <a:latin typeface="Arial Narrow" pitchFamily="34" charset="0"/>
                  </a:rPr>
                  <a:t>2</a:t>
                </a:r>
                <a:endParaRPr lang="ru-RU" sz="2800" b="1" dirty="0">
                  <a:solidFill>
                    <a:schemeClr val="accent1">
                      <a:lumMod val="75000"/>
                    </a:schemeClr>
                  </a:solidFill>
                  <a:latin typeface="Arial Narrow" pitchFamily="34" charset="0"/>
                </a:endParaRPr>
              </a:p>
            </p:txBody>
          </p:sp>
          <p:sp>
            <p:nvSpPr>
              <p:cNvPr id="99" name="TextBox 98"/>
              <p:cNvSpPr txBox="1"/>
              <p:nvPr/>
            </p:nvSpPr>
            <p:spPr>
              <a:xfrm>
                <a:off x="6156176" y="4293096"/>
                <a:ext cx="1006070" cy="523875"/>
              </a:xfrm>
              <a:prstGeom prst="rect">
                <a:avLst/>
              </a:prstGeom>
              <a:ln/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wrap="square">
                <a:spAutoFit/>
              </a:bodyPr>
              <a:lstStyle/>
              <a:p>
                <a:pPr>
                  <a:defRPr/>
                </a:pPr>
                <a:r>
                  <a:rPr lang="en-US" sz="2800" b="1" dirty="0" smtClean="0">
                    <a:solidFill>
                      <a:schemeClr val="accent1">
                        <a:lumMod val="75000"/>
                      </a:schemeClr>
                    </a:solidFill>
                    <a:latin typeface="Arial Narrow" pitchFamily="34" charset="0"/>
                  </a:rPr>
                  <a:t>N</a:t>
                </a:r>
                <a:r>
                  <a:rPr lang="ru-RU" sz="2800" b="1" dirty="0" smtClean="0">
                    <a:solidFill>
                      <a:schemeClr val="accent1">
                        <a:lumMod val="75000"/>
                      </a:schemeClr>
                    </a:solidFill>
                    <a:latin typeface="Arial Narrow" pitchFamily="34" charset="0"/>
                  </a:rPr>
                  <a:t>О</a:t>
                </a:r>
                <a:endParaRPr lang="ru-RU" dirty="0">
                  <a:solidFill>
                    <a:schemeClr val="accent1">
                      <a:lumMod val="75000"/>
                    </a:schemeClr>
                  </a:solidFill>
                </a:endParaRPr>
              </a:p>
            </p:txBody>
          </p:sp>
        </p:grpSp>
        <p:grpSp>
          <p:nvGrpSpPr>
            <p:cNvPr id="65" name="Группа 64"/>
            <p:cNvGrpSpPr/>
            <p:nvPr/>
          </p:nvGrpSpPr>
          <p:grpSpPr>
            <a:xfrm>
              <a:off x="5393055" y="4869160"/>
              <a:ext cx="2686161" cy="523220"/>
              <a:chOff x="5393055" y="4869160"/>
              <a:chExt cx="2686161" cy="523220"/>
            </a:xfrm>
          </p:grpSpPr>
          <p:sp>
            <p:nvSpPr>
              <p:cNvPr id="54" name="TextBox 53"/>
              <p:cNvSpPr txBox="1"/>
              <p:nvPr/>
            </p:nvSpPr>
            <p:spPr>
              <a:xfrm>
                <a:off x="5393055" y="4869160"/>
                <a:ext cx="763122" cy="523220"/>
              </a:xfrm>
              <a:prstGeom prst="rect">
                <a:avLst/>
              </a:prstGeom>
              <a:ln/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wrap="square">
                <a:spAutoFit/>
              </a:bodyPr>
              <a:lstStyle/>
              <a:p>
                <a:pPr algn="ctr">
                  <a:defRPr/>
                </a:pPr>
                <a:r>
                  <a:rPr lang="ru-RU" sz="2800" b="1" dirty="0" smtClean="0">
                    <a:solidFill>
                      <a:schemeClr val="accent1">
                        <a:lumMod val="75000"/>
                      </a:schemeClr>
                    </a:solidFill>
                    <a:latin typeface="Arial Narrow" pitchFamily="34" charset="0"/>
                  </a:rPr>
                  <a:t>+</a:t>
                </a:r>
                <a:r>
                  <a:rPr lang="en-US" sz="2800" b="1" dirty="0" smtClean="0">
                    <a:solidFill>
                      <a:schemeClr val="accent1">
                        <a:lumMod val="75000"/>
                      </a:schemeClr>
                    </a:solidFill>
                    <a:latin typeface="Arial Narrow" pitchFamily="34" charset="0"/>
                  </a:rPr>
                  <a:t>3</a:t>
                </a:r>
                <a:endParaRPr lang="ru-RU" sz="2800" b="1" dirty="0">
                  <a:solidFill>
                    <a:schemeClr val="accent1">
                      <a:lumMod val="75000"/>
                    </a:schemeClr>
                  </a:solidFill>
                  <a:latin typeface="Arial Narrow" pitchFamily="34" charset="0"/>
                </a:endParaRPr>
              </a:p>
            </p:txBody>
          </p:sp>
          <p:sp>
            <p:nvSpPr>
              <p:cNvPr id="55" name="TextBox 54"/>
              <p:cNvSpPr txBox="1"/>
              <p:nvPr/>
            </p:nvSpPr>
            <p:spPr>
              <a:xfrm>
                <a:off x="6156176" y="4869160"/>
                <a:ext cx="1923040" cy="523220"/>
              </a:xfrm>
              <a:prstGeom prst="rect">
                <a:avLst/>
              </a:prstGeom>
              <a:ln/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wrap="square">
                <a:spAutoFit/>
              </a:bodyPr>
              <a:lstStyle/>
              <a:p>
                <a:pPr>
                  <a:defRPr/>
                </a:pPr>
                <a:r>
                  <a:rPr lang="en-US" sz="2800" b="1" dirty="0" smtClean="0">
                    <a:solidFill>
                      <a:schemeClr val="accent1">
                        <a:lumMod val="75000"/>
                      </a:schemeClr>
                    </a:solidFill>
                    <a:latin typeface="Arial Narrow" pitchFamily="34" charset="0"/>
                  </a:rPr>
                  <a:t>N</a:t>
                </a:r>
                <a:r>
                  <a:rPr lang="en-US" sz="2800" b="1" baseline="-25000" dirty="0" smtClean="0">
                    <a:solidFill>
                      <a:schemeClr val="accent1">
                        <a:lumMod val="75000"/>
                      </a:schemeClr>
                    </a:solidFill>
                    <a:latin typeface="Arial Narrow" pitchFamily="34" charset="0"/>
                  </a:rPr>
                  <a:t>2</a:t>
                </a:r>
                <a:r>
                  <a:rPr lang="ru-RU" sz="2800" b="1" dirty="0" smtClean="0">
                    <a:solidFill>
                      <a:schemeClr val="accent1">
                        <a:lumMod val="75000"/>
                      </a:schemeClr>
                    </a:solidFill>
                    <a:latin typeface="Arial Narrow" pitchFamily="34" charset="0"/>
                  </a:rPr>
                  <a:t>О</a:t>
                </a:r>
                <a:r>
                  <a:rPr lang="en-US" sz="2800" b="1" baseline="-25000" dirty="0" smtClean="0">
                    <a:solidFill>
                      <a:schemeClr val="accent1">
                        <a:lumMod val="75000"/>
                      </a:schemeClr>
                    </a:solidFill>
                    <a:latin typeface="Arial Narrow" pitchFamily="34" charset="0"/>
                  </a:rPr>
                  <a:t>3   </a:t>
                </a:r>
                <a:r>
                  <a:rPr lang="en-US" sz="2800" b="1" dirty="0" smtClean="0">
                    <a:solidFill>
                      <a:schemeClr val="accent1">
                        <a:lumMod val="75000"/>
                      </a:schemeClr>
                    </a:solidFill>
                    <a:latin typeface="Arial Narrow" pitchFamily="34" charset="0"/>
                  </a:rPr>
                  <a:t>HNO</a:t>
                </a:r>
                <a:r>
                  <a:rPr lang="en-US" sz="2800" b="1" baseline="-25000" dirty="0" smtClean="0">
                    <a:solidFill>
                      <a:schemeClr val="accent1">
                        <a:lumMod val="75000"/>
                      </a:schemeClr>
                    </a:solidFill>
                    <a:latin typeface="Arial Narrow" pitchFamily="34" charset="0"/>
                  </a:rPr>
                  <a:t>2</a:t>
                </a:r>
                <a:endParaRPr lang="ru-RU" baseline="-25000" dirty="0">
                  <a:solidFill>
                    <a:schemeClr val="accent1">
                      <a:lumMod val="75000"/>
                    </a:schemeClr>
                  </a:solidFill>
                </a:endParaRPr>
              </a:p>
            </p:txBody>
          </p:sp>
        </p:grpSp>
        <p:grpSp>
          <p:nvGrpSpPr>
            <p:cNvPr id="66" name="Группа 65"/>
            <p:cNvGrpSpPr/>
            <p:nvPr/>
          </p:nvGrpSpPr>
          <p:grpSpPr>
            <a:xfrm>
              <a:off x="5393055" y="5445224"/>
              <a:ext cx="1769191" cy="523875"/>
              <a:chOff x="5393055" y="5445224"/>
              <a:chExt cx="1769191" cy="523875"/>
            </a:xfrm>
          </p:grpSpPr>
          <p:sp>
            <p:nvSpPr>
              <p:cNvPr id="56" name="TextBox 55"/>
              <p:cNvSpPr txBox="1"/>
              <p:nvPr/>
            </p:nvSpPr>
            <p:spPr>
              <a:xfrm>
                <a:off x="5393055" y="5445224"/>
                <a:ext cx="763122" cy="523220"/>
              </a:xfrm>
              <a:prstGeom prst="rect">
                <a:avLst/>
              </a:prstGeom>
              <a:ln/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wrap="square">
                <a:spAutoFit/>
              </a:bodyPr>
              <a:lstStyle/>
              <a:p>
                <a:pPr algn="ctr">
                  <a:defRPr/>
                </a:pPr>
                <a:r>
                  <a:rPr lang="ru-RU" sz="2800" b="1" dirty="0" smtClean="0">
                    <a:solidFill>
                      <a:schemeClr val="accent1">
                        <a:lumMod val="75000"/>
                      </a:schemeClr>
                    </a:solidFill>
                    <a:latin typeface="Arial Narrow" pitchFamily="34" charset="0"/>
                  </a:rPr>
                  <a:t>+</a:t>
                </a:r>
                <a:r>
                  <a:rPr lang="en-US" sz="2800" b="1" dirty="0" smtClean="0">
                    <a:solidFill>
                      <a:schemeClr val="accent1">
                        <a:lumMod val="75000"/>
                      </a:schemeClr>
                    </a:solidFill>
                    <a:latin typeface="Arial Narrow" pitchFamily="34" charset="0"/>
                  </a:rPr>
                  <a:t>4</a:t>
                </a:r>
                <a:endParaRPr lang="ru-RU" sz="2800" b="1" dirty="0">
                  <a:solidFill>
                    <a:schemeClr val="accent1">
                      <a:lumMod val="75000"/>
                    </a:schemeClr>
                  </a:solidFill>
                  <a:latin typeface="Arial Narrow" pitchFamily="34" charset="0"/>
                </a:endParaRPr>
              </a:p>
            </p:txBody>
          </p:sp>
          <p:sp>
            <p:nvSpPr>
              <p:cNvPr id="57" name="TextBox 56"/>
              <p:cNvSpPr txBox="1"/>
              <p:nvPr/>
            </p:nvSpPr>
            <p:spPr>
              <a:xfrm>
                <a:off x="6156176" y="5445224"/>
                <a:ext cx="1006070" cy="523875"/>
              </a:xfrm>
              <a:prstGeom prst="rect">
                <a:avLst/>
              </a:prstGeom>
              <a:ln/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wrap="square">
                <a:spAutoFit/>
              </a:bodyPr>
              <a:lstStyle/>
              <a:p>
                <a:pPr>
                  <a:defRPr/>
                </a:pPr>
                <a:r>
                  <a:rPr lang="en-US" sz="2800" b="1" dirty="0" smtClean="0">
                    <a:solidFill>
                      <a:schemeClr val="accent1">
                        <a:lumMod val="75000"/>
                      </a:schemeClr>
                    </a:solidFill>
                    <a:latin typeface="Arial Narrow" pitchFamily="34" charset="0"/>
                  </a:rPr>
                  <a:t>N</a:t>
                </a:r>
                <a:r>
                  <a:rPr lang="ru-RU" sz="2800" b="1" dirty="0" smtClean="0">
                    <a:solidFill>
                      <a:schemeClr val="accent1">
                        <a:lumMod val="75000"/>
                      </a:schemeClr>
                    </a:solidFill>
                    <a:latin typeface="Arial Narrow" pitchFamily="34" charset="0"/>
                  </a:rPr>
                  <a:t>О</a:t>
                </a:r>
                <a:r>
                  <a:rPr lang="en-US" sz="2800" b="1" baseline="-25000" dirty="0" smtClean="0">
                    <a:solidFill>
                      <a:schemeClr val="accent1">
                        <a:lumMod val="75000"/>
                      </a:schemeClr>
                    </a:solidFill>
                    <a:latin typeface="Arial Narrow" pitchFamily="34" charset="0"/>
                  </a:rPr>
                  <a:t>2</a:t>
                </a:r>
                <a:endParaRPr lang="ru-RU" dirty="0">
                  <a:solidFill>
                    <a:schemeClr val="accent1">
                      <a:lumMod val="75000"/>
                    </a:schemeClr>
                  </a:solidFill>
                </a:endParaRPr>
              </a:p>
            </p:txBody>
          </p:sp>
        </p:grpSp>
        <p:grpSp>
          <p:nvGrpSpPr>
            <p:cNvPr id="67" name="Группа 66"/>
            <p:cNvGrpSpPr/>
            <p:nvPr/>
          </p:nvGrpSpPr>
          <p:grpSpPr>
            <a:xfrm>
              <a:off x="5393055" y="6021288"/>
              <a:ext cx="2686161" cy="523875"/>
              <a:chOff x="5393055" y="6021288"/>
              <a:chExt cx="2686161" cy="523875"/>
            </a:xfrm>
          </p:grpSpPr>
          <p:sp>
            <p:nvSpPr>
              <p:cNvPr id="58" name="TextBox 57"/>
              <p:cNvSpPr txBox="1"/>
              <p:nvPr/>
            </p:nvSpPr>
            <p:spPr>
              <a:xfrm>
                <a:off x="5393055" y="6021288"/>
                <a:ext cx="763122" cy="523220"/>
              </a:xfrm>
              <a:prstGeom prst="rect">
                <a:avLst/>
              </a:prstGeom>
              <a:ln/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wrap="square">
                <a:spAutoFit/>
              </a:bodyPr>
              <a:lstStyle/>
              <a:p>
                <a:pPr algn="ctr">
                  <a:defRPr/>
                </a:pPr>
                <a:r>
                  <a:rPr lang="ru-RU" sz="2800" b="1" dirty="0" smtClean="0">
                    <a:solidFill>
                      <a:schemeClr val="accent1">
                        <a:lumMod val="75000"/>
                      </a:schemeClr>
                    </a:solidFill>
                    <a:latin typeface="Arial Narrow" pitchFamily="34" charset="0"/>
                  </a:rPr>
                  <a:t>+</a:t>
                </a:r>
                <a:r>
                  <a:rPr lang="en-US" sz="2800" b="1" dirty="0" smtClean="0">
                    <a:solidFill>
                      <a:schemeClr val="accent1">
                        <a:lumMod val="75000"/>
                      </a:schemeClr>
                    </a:solidFill>
                    <a:latin typeface="Arial Narrow" pitchFamily="34" charset="0"/>
                  </a:rPr>
                  <a:t>5</a:t>
                </a:r>
                <a:endParaRPr lang="ru-RU" sz="2800" b="1" dirty="0">
                  <a:solidFill>
                    <a:schemeClr val="accent1">
                      <a:lumMod val="75000"/>
                    </a:schemeClr>
                  </a:solidFill>
                  <a:latin typeface="Arial Narrow" pitchFamily="34" charset="0"/>
                </a:endParaRPr>
              </a:p>
            </p:txBody>
          </p:sp>
          <p:sp>
            <p:nvSpPr>
              <p:cNvPr id="59" name="TextBox 58"/>
              <p:cNvSpPr txBox="1"/>
              <p:nvPr/>
            </p:nvSpPr>
            <p:spPr>
              <a:xfrm>
                <a:off x="6156176" y="6021288"/>
                <a:ext cx="1923040" cy="523875"/>
              </a:xfrm>
              <a:prstGeom prst="rect">
                <a:avLst/>
              </a:prstGeom>
              <a:ln/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wrap="square">
                <a:spAutoFit/>
              </a:bodyPr>
              <a:lstStyle/>
              <a:p>
                <a:pPr>
                  <a:defRPr/>
                </a:pPr>
                <a:r>
                  <a:rPr lang="en-US" sz="2800" b="1" dirty="0" smtClean="0">
                    <a:solidFill>
                      <a:schemeClr val="accent1">
                        <a:lumMod val="75000"/>
                      </a:schemeClr>
                    </a:solidFill>
                    <a:latin typeface="Arial Narrow" pitchFamily="34" charset="0"/>
                  </a:rPr>
                  <a:t>N</a:t>
                </a:r>
                <a:r>
                  <a:rPr lang="en-US" sz="2800" b="1" baseline="-25000" dirty="0" smtClean="0">
                    <a:solidFill>
                      <a:schemeClr val="accent1">
                        <a:lumMod val="75000"/>
                      </a:schemeClr>
                    </a:solidFill>
                    <a:latin typeface="Arial Narrow" pitchFamily="34" charset="0"/>
                  </a:rPr>
                  <a:t>2</a:t>
                </a:r>
                <a:r>
                  <a:rPr lang="ru-RU" sz="2800" b="1" dirty="0" smtClean="0">
                    <a:solidFill>
                      <a:schemeClr val="accent1">
                        <a:lumMod val="75000"/>
                      </a:schemeClr>
                    </a:solidFill>
                    <a:latin typeface="Arial Narrow" pitchFamily="34" charset="0"/>
                  </a:rPr>
                  <a:t>О</a:t>
                </a:r>
                <a:r>
                  <a:rPr lang="en-US" sz="2800" b="1" baseline="-25000" dirty="0" smtClean="0">
                    <a:solidFill>
                      <a:schemeClr val="accent1">
                        <a:lumMod val="75000"/>
                      </a:schemeClr>
                    </a:solidFill>
                    <a:latin typeface="Arial Narrow" pitchFamily="34" charset="0"/>
                  </a:rPr>
                  <a:t>5   </a:t>
                </a:r>
                <a:r>
                  <a:rPr lang="en-US" sz="2800" b="1" dirty="0" smtClean="0">
                    <a:solidFill>
                      <a:schemeClr val="accent1">
                        <a:lumMod val="75000"/>
                      </a:schemeClr>
                    </a:solidFill>
                    <a:latin typeface="Arial Narrow" pitchFamily="34" charset="0"/>
                  </a:rPr>
                  <a:t>HNO</a:t>
                </a:r>
                <a:r>
                  <a:rPr lang="en-US" sz="2800" b="1" baseline="-25000" dirty="0" smtClean="0">
                    <a:solidFill>
                      <a:schemeClr val="accent1">
                        <a:lumMod val="75000"/>
                      </a:schemeClr>
                    </a:solidFill>
                    <a:latin typeface="Arial Narrow" pitchFamily="34" charset="0"/>
                  </a:rPr>
                  <a:t>3</a:t>
                </a:r>
                <a:endParaRPr lang="ru-RU" baseline="-25000" dirty="0">
                  <a:solidFill>
                    <a:schemeClr val="accent1">
                      <a:lumMod val="75000"/>
                    </a:schemeClr>
                  </a:solidFill>
                </a:endParaRPr>
              </a:p>
            </p:txBody>
          </p:sp>
        </p:grpSp>
        <p:grpSp>
          <p:nvGrpSpPr>
            <p:cNvPr id="63" name="Группа 62"/>
            <p:cNvGrpSpPr/>
            <p:nvPr/>
          </p:nvGrpSpPr>
          <p:grpSpPr>
            <a:xfrm>
              <a:off x="5393055" y="3717032"/>
              <a:ext cx="1769191" cy="523875"/>
              <a:chOff x="5393055" y="3717032"/>
              <a:chExt cx="1769191" cy="523875"/>
            </a:xfrm>
          </p:grpSpPr>
          <p:sp>
            <p:nvSpPr>
              <p:cNvPr id="51" name="TextBox 50"/>
              <p:cNvSpPr txBox="1"/>
              <p:nvPr/>
            </p:nvSpPr>
            <p:spPr>
              <a:xfrm>
                <a:off x="5393055" y="3717032"/>
                <a:ext cx="763122" cy="523220"/>
              </a:xfrm>
              <a:prstGeom prst="rect">
                <a:avLst/>
              </a:prstGeom>
              <a:ln/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wrap="square">
                <a:spAutoFit/>
              </a:bodyPr>
              <a:lstStyle/>
              <a:p>
                <a:pPr algn="ctr">
                  <a:defRPr/>
                </a:pPr>
                <a:r>
                  <a:rPr lang="en-US" sz="2800" b="1" dirty="0" smtClean="0">
                    <a:solidFill>
                      <a:schemeClr val="accent1">
                        <a:lumMod val="75000"/>
                      </a:schemeClr>
                    </a:solidFill>
                    <a:latin typeface="Arial Narrow" pitchFamily="34" charset="0"/>
                  </a:rPr>
                  <a:t>+</a:t>
                </a:r>
                <a:r>
                  <a:rPr lang="ru-RU" sz="2800" b="1" dirty="0" smtClean="0">
                    <a:solidFill>
                      <a:schemeClr val="accent1">
                        <a:lumMod val="75000"/>
                      </a:schemeClr>
                    </a:solidFill>
                    <a:latin typeface="Arial Narrow" pitchFamily="34" charset="0"/>
                  </a:rPr>
                  <a:t>1</a:t>
                </a:r>
                <a:endParaRPr lang="ru-RU" sz="2800" b="1" dirty="0">
                  <a:solidFill>
                    <a:schemeClr val="accent1">
                      <a:lumMod val="75000"/>
                    </a:schemeClr>
                  </a:solidFill>
                  <a:latin typeface="Arial Narrow" pitchFamily="34" charset="0"/>
                </a:endParaRPr>
              </a:p>
            </p:txBody>
          </p:sp>
          <p:sp>
            <p:nvSpPr>
              <p:cNvPr id="52" name="TextBox 51"/>
              <p:cNvSpPr txBox="1"/>
              <p:nvPr/>
            </p:nvSpPr>
            <p:spPr>
              <a:xfrm>
                <a:off x="6156176" y="3717032"/>
                <a:ext cx="1006070" cy="523875"/>
              </a:xfrm>
              <a:prstGeom prst="rect">
                <a:avLst/>
              </a:prstGeom>
              <a:ln/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wrap="square">
                <a:spAutoFit/>
              </a:bodyPr>
              <a:lstStyle/>
              <a:p>
                <a:pPr>
                  <a:defRPr/>
                </a:pPr>
                <a:r>
                  <a:rPr lang="en-US" sz="2800" b="1" dirty="0" smtClean="0">
                    <a:solidFill>
                      <a:schemeClr val="accent1">
                        <a:lumMod val="75000"/>
                      </a:schemeClr>
                    </a:solidFill>
                    <a:latin typeface="Arial Narrow" pitchFamily="34" charset="0"/>
                  </a:rPr>
                  <a:t>N</a:t>
                </a:r>
                <a:r>
                  <a:rPr lang="ru-RU" sz="2800" b="1" baseline="-25000" dirty="0" smtClean="0">
                    <a:solidFill>
                      <a:schemeClr val="accent1">
                        <a:lumMod val="75000"/>
                      </a:schemeClr>
                    </a:solidFill>
                    <a:latin typeface="Arial Narrow" pitchFamily="34" charset="0"/>
                  </a:rPr>
                  <a:t>2</a:t>
                </a:r>
                <a:r>
                  <a:rPr lang="ru-RU" sz="2800" b="1" dirty="0" smtClean="0">
                    <a:solidFill>
                      <a:schemeClr val="accent1">
                        <a:lumMod val="75000"/>
                      </a:schemeClr>
                    </a:solidFill>
                    <a:latin typeface="Arial Narrow" pitchFamily="34" charset="0"/>
                  </a:rPr>
                  <a:t>О</a:t>
                </a:r>
                <a:endParaRPr lang="ru-RU" dirty="0">
                  <a:solidFill>
                    <a:schemeClr val="accent1">
                      <a:lumMod val="75000"/>
                    </a:schemeClr>
                  </a:solidFill>
                </a:endParaRPr>
              </a:p>
            </p:txBody>
          </p:sp>
        </p:grpSp>
      </p:grpSp>
      <p:sp>
        <p:nvSpPr>
          <p:cNvPr id="69" name="TextBox 68"/>
          <p:cNvSpPr txBox="1">
            <a:spLocks noChangeArrowheads="1"/>
          </p:cNvSpPr>
          <p:nvPr/>
        </p:nvSpPr>
        <p:spPr bwMode="auto">
          <a:xfrm>
            <a:off x="2997830" y="4536977"/>
            <a:ext cx="272435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sz="2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lumMod val="7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 Narrow" pitchFamily="34" charset="0"/>
                <a:ea typeface="+mj-ea"/>
                <a:cs typeface="+mj-cs"/>
              </a:rPr>
              <a:t>восстановитель</a:t>
            </a:r>
            <a:endParaRPr lang="ru-RU" sz="28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lumMod val="7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Arial Narrow" pitchFamily="34" charset="0"/>
              <a:ea typeface="+mj-ea"/>
              <a:cs typeface="+mj-cs"/>
            </a:endParaRPr>
          </a:p>
        </p:txBody>
      </p:sp>
      <p:sp>
        <p:nvSpPr>
          <p:cNvPr id="21" name="Левая фигурная скобка 20"/>
          <p:cNvSpPr/>
          <p:nvPr/>
        </p:nvSpPr>
        <p:spPr>
          <a:xfrm>
            <a:off x="5563582" y="3678508"/>
            <a:ext cx="461006" cy="2320655"/>
          </a:xfrm>
          <a:prstGeom prst="leftBrace">
            <a:avLst>
              <a:gd name="adj1" fmla="val 41789"/>
              <a:gd name="adj2" fmla="val 50000"/>
            </a:avLst>
          </a:prstGeom>
          <a:ln w="285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91" grpId="0"/>
      <p:bldP spid="97" grpId="0"/>
      <p:bldP spid="70" grpId="0"/>
      <p:bldP spid="69" grpId="0"/>
      <p:bldP spid="21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282" y="0"/>
            <a:ext cx="5653862" cy="857232"/>
          </a:xfrm>
        </p:spPr>
        <p:txBody>
          <a:bodyPr>
            <a:normAutofit/>
          </a:bodyPr>
          <a:lstStyle/>
          <a:p>
            <a:r>
              <a:rPr lang="ru-RU" sz="4000" b="1" cap="none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Строение   молекулы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714612" y="4000504"/>
            <a:ext cx="100013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0" b="1" dirty="0" smtClean="0">
                <a:solidFill>
                  <a:srgbClr val="C00000"/>
                </a:solidFill>
              </a:rPr>
              <a:t>N</a:t>
            </a:r>
            <a:endParaRPr lang="ru-RU" sz="8000" b="1" baseline="-25000" dirty="0">
              <a:solidFill>
                <a:srgbClr val="C00000"/>
              </a:solidFill>
            </a:endParaRPr>
          </a:p>
        </p:txBody>
      </p:sp>
      <p:grpSp>
        <p:nvGrpSpPr>
          <p:cNvPr id="3" name="Группа 14"/>
          <p:cNvGrpSpPr/>
          <p:nvPr/>
        </p:nvGrpSpPr>
        <p:grpSpPr>
          <a:xfrm>
            <a:off x="857224" y="1750208"/>
            <a:ext cx="1214446" cy="1323439"/>
            <a:chOff x="3357554" y="2000240"/>
            <a:chExt cx="1214446" cy="1323439"/>
          </a:xfrm>
        </p:grpSpPr>
        <p:sp>
          <p:nvSpPr>
            <p:cNvPr id="7" name="TextBox 6"/>
            <p:cNvSpPr txBox="1"/>
            <p:nvPr/>
          </p:nvSpPr>
          <p:spPr>
            <a:xfrm>
              <a:off x="3500430" y="2000240"/>
              <a:ext cx="1000132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8000" b="1" dirty="0" smtClean="0">
                  <a:solidFill>
                    <a:srgbClr val="C00000"/>
                  </a:solidFill>
                </a:rPr>
                <a:t>N</a:t>
              </a:r>
              <a:endParaRPr lang="ru-RU" sz="8000" b="1" baseline="-25000" dirty="0">
                <a:solidFill>
                  <a:srgbClr val="C00000"/>
                </a:solidFill>
              </a:endParaRPr>
            </a:p>
          </p:txBody>
        </p:sp>
        <p:sp>
          <p:nvSpPr>
            <p:cNvPr id="9" name="Блок-схема: узел 8"/>
            <p:cNvSpPr/>
            <p:nvPr/>
          </p:nvSpPr>
          <p:spPr>
            <a:xfrm>
              <a:off x="3357554" y="2598912"/>
              <a:ext cx="142876" cy="142876"/>
            </a:xfrm>
            <a:prstGeom prst="flowChartConnector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1" name="Блок-схема: узел 10"/>
            <p:cNvSpPr/>
            <p:nvPr/>
          </p:nvSpPr>
          <p:spPr>
            <a:xfrm>
              <a:off x="3714744" y="2071678"/>
              <a:ext cx="142876" cy="142876"/>
            </a:xfrm>
            <a:prstGeom prst="flowChartConnector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2" name="Блок-схема: узел 11"/>
            <p:cNvSpPr/>
            <p:nvPr/>
          </p:nvSpPr>
          <p:spPr>
            <a:xfrm>
              <a:off x="4000496" y="2071678"/>
              <a:ext cx="142876" cy="142876"/>
            </a:xfrm>
            <a:prstGeom prst="flowChartConnector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3" name="Блок-схема: узел 12"/>
            <p:cNvSpPr/>
            <p:nvPr/>
          </p:nvSpPr>
          <p:spPr>
            <a:xfrm>
              <a:off x="4429124" y="2607462"/>
              <a:ext cx="142876" cy="142876"/>
            </a:xfrm>
            <a:prstGeom prst="flowChartConnector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4" name="Блок-схема: узел 13"/>
            <p:cNvSpPr/>
            <p:nvPr/>
          </p:nvSpPr>
          <p:spPr>
            <a:xfrm>
              <a:off x="3857620" y="3143248"/>
              <a:ext cx="142876" cy="142876"/>
            </a:xfrm>
            <a:prstGeom prst="flowChartConnector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4" name="Группа 15"/>
          <p:cNvGrpSpPr/>
          <p:nvPr/>
        </p:nvGrpSpPr>
        <p:grpSpPr>
          <a:xfrm rot="10800000">
            <a:off x="3214678" y="1772816"/>
            <a:ext cx="1190634" cy="1323439"/>
            <a:chOff x="3357554" y="2000240"/>
            <a:chExt cx="1190634" cy="1323439"/>
          </a:xfrm>
        </p:grpSpPr>
        <p:sp>
          <p:nvSpPr>
            <p:cNvPr id="17" name="TextBox 16"/>
            <p:cNvSpPr txBox="1"/>
            <p:nvPr/>
          </p:nvSpPr>
          <p:spPr>
            <a:xfrm>
              <a:off x="3500430" y="2000240"/>
              <a:ext cx="1000132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8000" b="1" dirty="0" smtClean="0">
                  <a:solidFill>
                    <a:srgbClr val="C00000"/>
                  </a:solidFill>
                </a:rPr>
                <a:t>N</a:t>
              </a:r>
              <a:endParaRPr lang="ru-RU" sz="8000" b="1" baseline="-25000" dirty="0">
                <a:solidFill>
                  <a:srgbClr val="C00000"/>
                </a:solidFill>
              </a:endParaRPr>
            </a:p>
          </p:txBody>
        </p:sp>
        <p:sp>
          <p:nvSpPr>
            <p:cNvPr id="18" name="Блок-схема: узел 17"/>
            <p:cNvSpPr/>
            <p:nvPr/>
          </p:nvSpPr>
          <p:spPr>
            <a:xfrm>
              <a:off x="3357554" y="2604739"/>
              <a:ext cx="142876" cy="142876"/>
            </a:xfrm>
            <a:prstGeom prst="flowChartConnector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0" name="Блок-схема: узел 19"/>
            <p:cNvSpPr/>
            <p:nvPr/>
          </p:nvSpPr>
          <p:spPr>
            <a:xfrm>
              <a:off x="3857620" y="2037795"/>
              <a:ext cx="142876" cy="142876"/>
            </a:xfrm>
            <a:prstGeom prst="flowChartConnector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1" name="Блок-схема: узел 20"/>
            <p:cNvSpPr/>
            <p:nvPr/>
          </p:nvSpPr>
          <p:spPr>
            <a:xfrm>
              <a:off x="4071934" y="3109365"/>
              <a:ext cx="142876" cy="142876"/>
            </a:xfrm>
            <a:prstGeom prst="flowChartConnector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2" name="Блок-схема: узел 21"/>
            <p:cNvSpPr/>
            <p:nvPr/>
          </p:nvSpPr>
          <p:spPr>
            <a:xfrm>
              <a:off x="4405312" y="2573580"/>
              <a:ext cx="142876" cy="142876"/>
            </a:xfrm>
            <a:prstGeom prst="flowChartConnector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3" name="Блок-схема: узел 22"/>
            <p:cNvSpPr/>
            <p:nvPr/>
          </p:nvSpPr>
          <p:spPr>
            <a:xfrm>
              <a:off x="3696062" y="3109365"/>
              <a:ext cx="142876" cy="142876"/>
            </a:xfrm>
            <a:prstGeom prst="flowChartConnector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24" name="TextBox 23"/>
          <p:cNvSpPr txBox="1"/>
          <p:nvPr/>
        </p:nvSpPr>
        <p:spPr>
          <a:xfrm>
            <a:off x="2381235" y="1904096"/>
            <a:ext cx="50006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6000" b="1" dirty="0" smtClean="0">
                <a:solidFill>
                  <a:schemeClr val="accent1">
                    <a:lumMod val="75000"/>
                  </a:schemeClr>
                </a:solidFill>
              </a:rPr>
              <a:t>+</a:t>
            </a:r>
            <a:endParaRPr lang="ru-RU" sz="60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4714876" y="1904096"/>
            <a:ext cx="64294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6000" b="1" dirty="0" smtClean="0">
                <a:solidFill>
                  <a:schemeClr val="accent1">
                    <a:lumMod val="75000"/>
                  </a:schemeClr>
                </a:solidFill>
              </a:rPr>
              <a:t>→</a:t>
            </a:r>
            <a:endParaRPr lang="ru-RU" sz="60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grpSp>
        <p:nvGrpSpPr>
          <p:cNvPr id="6" name="Группа 25"/>
          <p:cNvGrpSpPr/>
          <p:nvPr/>
        </p:nvGrpSpPr>
        <p:grpSpPr>
          <a:xfrm>
            <a:off x="5867004" y="1772816"/>
            <a:ext cx="1075845" cy="1323439"/>
            <a:chOff x="3500430" y="2000240"/>
            <a:chExt cx="1075845" cy="1323439"/>
          </a:xfrm>
        </p:grpSpPr>
        <p:sp>
          <p:nvSpPr>
            <p:cNvPr id="27" name="TextBox 26"/>
            <p:cNvSpPr txBox="1"/>
            <p:nvPr/>
          </p:nvSpPr>
          <p:spPr>
            <a:xfrm>
              <a:off x="3500430" y="2000240"/>
              <a:ext cx="1000132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8000" b="1" dirty="0" smtClean="0">
                  <a:solidFill>
                    <a:srgbClr val="C00000"/>
                  </a:solidFill>
                </a:rPr>
                <a:t>N</a:t>
              </a:r>
              <a:endParaRPr lang="ru-RU" sz="8000" b="1" baseline="-25000" dirty="0">
                <a:solidFill>
                  <a:srgbClr val="C00000"/>
                </a:solidFill>
              </a:endParaRPr>
            </a:p>
          </p:txBody>
        </p:sp>
        <p:sp>
          <p:nvSpPr>
            <p:cNvPr id="29" name="Блок-схема: узел 28"/>
            <p:cNvSpPr/>
            <p:nvPr/>
          </p:nvSpPr>
          <p:spPr>
            <a:xfrm>
              <a:off x="4433399" y="2576304"/>
              <a:ext cx="142876" cy="142876"/>
            </a:xfrm>
            <a:prstGeom prst="flowChartConnector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0" name="Блок-схема: узел 29"/>
            <p:cNvSpPr/>
            <p:nvPr/>
          </p:nvSpPr>
          <p:spPr>
            <a:xfrm>
              <a:off x="3714744" y="2071678"/>
              <a:ext cx="142876" cy="142876"/>
            </a:xfrm>
            <a:prstGeom prst="flowChartConnector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1" name="Блок-схема: узел 30"/>
            <p:cNvSpPr/>
            <p:nvPr/>
          </p:nvSpPr>
          <p:spPr>
            <a:xfrm>
              <a:off x="4071934" y="2071678"/>
              <a:ext cx="142876" cy="142876"/>
            </a:xfrm>
            <a:prstGeom prst="flowChartConnector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2" name="Блок-схема: узел 31"/>
            <p:cNvSpPr/>
            <p:nvPr/>
          </p:nvSpPr>
          <p:spPr>
            <a:xfrm>
              <a:off x="4433399" y="2360280"/>
              <a:ext cx="142876" cy="142876"/>
            </a:xfrm>
            <a:prstGeom prst="flowChartConnector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3" name="Блок-схема: узел 32"/>
            <p:cNvSpPr/>
            <p:nvPr/>
          </p:nvSpPr>
          <p:spPr>
            <a:xfrm>
              <a:off x="4433399" y="2792328"/>
              <a:ext cx="142876" cy="142876"/>
            </a:xfrm>
            <a:prstGeom prst="flowChartConnector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10" name="Группа 33"/>
          <p:cNvGrpSpPr/>
          <p:nvPr/>
        </p:nvGrpSpPr>
        <p:grpSpPr>
          <a:xfrm rot="10800000">
            <a:off x="7236296" y="1750208"/>
            <a:ext cx="1050480" cy="1323439"/>
            <a:chOff x="3500430" y="2000240"/>
            <a:chExt cx="1050480" cy="1323439"/>
          </a:xfrm>
        </p:grpSpPr>
        <p:sp>
          <p:nvSpPr>
            <p:cNvPr id="35" name="TextBox 34"/>
            <p:cNvSpPr txBox="1"/>
            <p:nvPr/>
          </p:nvSpPr>
          <p:spPr>
            <a:xfrm>
              <a:off x="3500430" y="2000240"/>
              <a:ext cx="1000132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8000" b="1" dirty="0" smtClean="0">
                  <a:solidFill>
                    <a:srgbClr val="C00000"/>
                  </a:solidFill>
                </a:rPr>
                <a:t>N</a:t>
              </a:r>
              <a:endParaRPr lang="ru-RU" sz="8000" b="1" baseline="-25000" dirty="0">
                <a:solidFill>
                  <a:srgbClr val="C00000"/>
                </a:solidFill>
              </a:endParaRPr>
            </a:p>
          </p:txBody>
        </p:sp>
        <p:sp>
          <p:nvSpPr>
            <p:cNvPr id="36" name="Блок-схема: узел 35"/>
            <p:cNvSpPr/>
            <p:nvPr/>
          </p:nvSpPr>
          <p:spPr>
            <a:xfrm>
              <a:off x="4408034" y="2582131"/>
              <a:ext cx="142876" cy="142876"/>
            </a:xfrm>
            <a:prstGeom prst="flowChartConnector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8" name="Блок-схема: узел 37"/>
            <p:cNvSpPr/>
            <p:nvPr/>
          </p:nvSpPr>
          <p:spPr>
            <a:xfrm>
              <a:off x="3714744" y="3109365"/>
              <a:ext cx="142876" cy="142876"/>
            </a:xfrm>
            <a:prstGeom prst="flowChartConnector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9" name="Блок-схема: узел 38"/>
            <p:cNvSpPr/>
            <p:nvPr/>
          </p:nvSpPr>
          <p:spPr>
            <a:xfrm>
              <a:off x="4071934" y="3109365"/>
              <a:ext cx="142876" cy="142876"/>
            </a:xfrm>
            <a:prstGeom prst="flowChartConnector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0" name="Блок-схема: узел 39"/>
            <p:cNvSpPr/>
            <p:nvPr/>
          </p:nvSpPr>
          <p:spPr>
            <a:xfrm>
              <a:off x="4408034" y="2366107"/>
              <a:ext cx="142876" cy="142876"/>
            </a:xfrm>
            <a:prstGeom prst="flowChartConnector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1" name="Блок-схема: узел 40"/>
            <p:cNvSpPr/>
            <p:nvPr/>
          </p:nvSpPr>
          <p:spPr>
            <a:xfrm>
              <a:off x="4408034" y="2798155"/>
              <a:ext cx="142876" cy="142876"/>
            </a:xfrm>
            <a:prstGeom prst="flowChartConnector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42" name="TextBox 41"/>
          <p:cNvSpPr txBox="1"/>
          <p:nvPr/>
        </p:nvSpPr>
        <p:spPr>
          <a:xfrm>
            <a:off x="4500562" y="4000504"/>
            <a:ext cx="100013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0" b="1" dirty="0" smtClean="0">
                <a:solidFill>
                  <a:srgbClr val="C00000"/>
                </a:solidFill>
              </a:rPr>
              <a:t>N</a:t>
            </a:r>
            <a:endParaRPr lang="ru-RU" sz="8000" b="1" baseline="-25000" dirty="0">
              <a:solidFill>
                <a:srgbClr val="C00000"/>
              </a:solidFill>
            </a:endParaRPr>
          </a:p>
        </p:txBody>
      </p:sp>
      <p:grpSp>
        <p:nvGrpSpPr>
          <p:cNvPr id="15" name="Группа 59"/>
          <p:cNvGrpSpPr/>
          <p:nvPr/>
        </p:nvGrpSpPr>
        <p:grpSpPr>
          <a:xfrm>
            <a:off x="1928794" y="1571612"/>
            <a:ext cx="1357322" cy="765358"/>
            <a:chOff x="1928041" y="1000108"/>
            <a:chExt cx="1287474" cy="1285884"/>
          </a:xfrm>
        </p:grpSpPr>
        <p:sp>
          <p:nvSpPr>
            <p:cNvPr id="54" name="Дуга 53"/>
            <p:cNvSpPr/>
            <p:nvPr/>
          </p:nvSpPr>
          <p:spPr>
            <a:xfrm rot="16200000">
              <a:off x="1928794" y="1000108"/>
              <a:ext cx="1285884" cy="1285884"/>
            </a:xfrm>
            <a:prstGeom prst="arc">
              <a:avLst>
                <a:gd name="adj1" fmla="val 16200000"/>
                <a:gd name="adj2" fmla="val 5384328"/>
              </a:avLst>
            </a:prstGeom>
            <a:ln w="38100">
              <a:solidFill>
                <a:schemeClr val="tx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cxnSp>
          <p:nvCxnSpPr>
            <p:cNvPr id="56" name="Прямая со стрелкой 55"/>
            <p:cNvCxnSpPr/>
            <p:nvPr/>
          </p:nvCxnSpPr>
          <p:spPr>
            <a:xfrm rot="5400000">
              <a:off x="1813093" y="1715173"/>
              <a:ext cx="231401" cy="1506"/>
            </a:xfrm>
            <a:prstGeom prst="straightConnector1">
              <a:avLst/>
            </a:prstGeom>
            <a:ln w="38100">
              <a:solidFill>
                <a:schemeClr val="tx2">
                  <a:lumMod val="75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Прямая со стрелкой 57"/>
            <p:cNvCxnSpPr/>
            <p:nvPr/>
          </p:nvCxnSpPr>
          <p:spPr>
            <a:xfrm rot="16200000" flipH="1">
              <a:off x="3116902" y="1698838"/>
              <a:ext cx="197226" cy="1"/>
            </a:xfrm>
            <a:prstGeom prst="straightConnector1">
              <a:avLst/>
            </a:prstGeom>
            <a:ln w="38100">
              <a:solidFill>
                <a:schemeClr val="tx2">
                  <a:lumMod val="75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6" name="Группа 60"/>
          <p:cNvGrpSpPr/>
          <p:nvPr/>
        </p:nvGrpSpPr>
        <p:grpSpPr>
          <a:xfrm rot="10800000">
            <a:off x="1428728" y="2786058"/>
            <a:ext cx="2428893" cy="830424"/>
            <a:chOff x="1928794" y="1000108"/>
            <a:chExt cx="1295410" cy="1285884"/>
          </a:xfrm>
        </p:grpSpPr>
        <p:sp>
          <p:nvSpPr>
            <p:cNvPr id="62" name="Дуга 61"/>
            <p:cNvSpPr/>
            <p:nvPr/>
          </p:nvSpPr>
          <p:spPr>
            <a:xfrm rot="16200000">
              <a:off x="1928794" y="1000108"/>
              <a:ext cx="1285884" cy="1285884"/>
            </a:xfrm>
            <a:prstGeom prst="arc">
              <a:avLst>
                <a:gd name="adj1" fmla="val 16200000"/>
                <a:gd name="adj2" fmla="val 5384328"/>
              </a:avLst>
            </a:prstGeom>
            <a:ln w="38100">
              <a:solidFill>
                <a:schemeClr val="tx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cxnSp>
          <p:nvCxnSpPr>
            <p:cNvPr id="63" name="Прямая со стрелкой 62"/>
            <p:cNvCxnSpPr/>
            <p:nvPr/>
          </p:nvCxnSpPr>
          <p:spPr>
            <a:xfrm rot="16200000" flipH="1" flipV="1">
              <a:off x="1841890" y="1657642"/>
              <a:ext cx="177829" cy="847"/>
            </a:xfrm>
            <a:prstGeom prst="straightConnector1">
              <a:avLst/>
            </a:prstGeom>
            <a:ln w="38100">
              <a:solidFill>
                <a:schemeClr val="tx2">
                  <a:lumMod val="75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Прямая со стрелкой 63"/>
            <p:cNvCxnSpPr/>
            <p:nvPr/>
          </p:nvCxnSpPr>
          <p:spPr>
            <a:xfrm rot="5400000" flipV="1">
              <a:off x="3153948" y="1705368"/>
              <a:ext cx="132574" cy="7938"/>
            </a:xfrm>
            <a:prstGeom prst="straightConnector1">
              <a:avLst/>
            </a:prstGeom>
            <a:ln w="38100">
              <a:solidFill>
                <a:schemeClr val="tx2">
                  <a:lumMod val="75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8" name="TextBox 67"/>
          <p:cNvSpPr txBox="1"/>
          <p:nvPr/>
        </p:nvSpPr>
        <p:spPr>
          <a:xfrm>
            <a:off x="1214414" y="5357826"/>
            <a:ext cx="621510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chemeClr val="accent1">
                    <a:lumMod val="75000"/>
                  </a:schemeClr>
                </a:solidFill>
              </a:rPr>
              <a:t>Ковалентная    неполярная   связь</a:t>
            </a:r>
          </a:p>
        </p:txBody>
      </p:sp>
      <p:grpSp>
        <p:nvGrpSpPr>
          <p:cNvPr id="8" name="Группа 7"/>
          <p:cNvGrpSpPr/>
          <p:nvPr/>
        </p:nvGrpSpPr>
        <p:grpSpPr>
          <a:xfrm>
            <a:off x="3707904" y="4437112"/>
            <a:ext cx="792088" cy="360040"/>
            <a:chOff x="3707904" y="4437112"/>
            <a:chExt cx="792088" cy="360040"/>
          </a:xfrm>
        </p:grpSpPr>
        <p:sp>
          <p:nvSpPr>
            <p:cNvPr id="50" name="Прямоугольник 49"/>
            <p:cNvSpPr/>
            <p:nvPr/>
          </p:nvSpPr>
          <p:spPr>
            <a:xfrm>
              <a:off x="3707904" y="4437112"/>
              <a:ext cx="792088" cy="72008"/>
            </a:xfrm>
            <a:prstGeom prst="rect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1" name="Прямоугольник 50"/>
            <p:cNvSpPr/>
            <p:nvPr/>
          </p:nvSpPr>
          <p:spPr>
            <a:xfrm>
              <a:off x="3707904" y="4581128"/>
              <a:ext cx="792088" cy="72008"/>
            </a:xfrm>
            <a:prstGeom prst="rect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2" name="Прямоугольник 51"/>
            <p:cNvSpPr/>
            <p:nvPr/>
          </p:nvSpPr>
          <p:spPr>
            <a:xfrm>
              <a:off x="3707904" y="4725144"/>
              <a:ext cx="792088" cy="72008"/>
            </a:xfrm>
            <a:prstGeom prst="rect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48" name="Группа 60"/>
          <p:cNvGrpSpPr/>
          <p:nvPr/>
        </p:nvGrpSpPr>
        <p:grpSpPr>
          <a:xfrm rot="10800000" flipV="1">
            <a:off x="857224" y="1293394"/>
            <a:ext cx="3524273" cy="1533131"/>
            <a:chOff x="1928794" y="1000108"/>
            <a:chExt cx="1295410" cy="1285884"/>
          </a:xfrm>
        </p:grpSpPr>
        <p:sp>
          <p:nvSpPr>
            <p:cNvPr id="49" name="Дуга 48"/>
            <p:cNvSpPr/>
            <p:nvPr/>
          </p:nvSpPr>
          <p:spPr>
            <a:xfrm rot="16200000">
              <a:off x="1928794" y="1000108"/>
              <a:ext cx="1285884" cy="1285884"/>
            </a:xfrm>
            <a:prstGeom prst="arc">
              <a:avLst>
                <a:gd name="adj1" fmla="val 16200000"/>
                <a:gd name="adj2" fmla="val 5384328"/>
              </a:avLst>
            </a:prstGeom>
            <a:ln w="38100">
              <a:solidFill>
                <a:schemeClr val="tx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cxnSp>
          <p:nvCxnSpPr>
            <p:cNvPr id="53" name="Прямая со стрелкой 52"/>
            <p:cNvCxnSpPr/>
            <p:nvPr/>
          </p:nvCxnSpPr>
          <p:spPr>
            <a:xfrm rot="16200000" flipH="1" flipV="1">
              <a:off x="1841890" y="1657642"/>
              <a:ext cx="177829" cy="847"/>
            </a:xfrm>
            <a:prstGeom prst="straightConnector1">
              <a:avLst/>
            </a:prstGeom>
            <a:ln w="38100">
              <a:solidFill>
                <a:schemeClr val="tx2">
                  <a:lumMod val="75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Прямая со стрелкой 54"/>
            <p:cNvCxnSpPr/>
            <p:nvPr/>
          </p:nvCxnSpPr>
          <p:spPr>
            <a:xfrm rot="5400000" flipV="1">
              <a:off x="3153948" y="1705368"/>
              <a:ext cx="132574" cy="7938"/>
            </a:xfrm>
            <a:prstGeom prst="straightConnector1">
              <a:avLst/>
            </a:prstGeom>
            <a:ln w="38100">
              <a:solidFill>
                <a:schemeClr val="tx2">
                  <a:lumMod val="75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9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2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2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24" grpId="0"/>
      <p:bldP spid="25" grpId="0"/>
      <p:bldP spid="42" grpId="0"/>
      <p:bldP spid="6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282" y="0"/>
            <a:ext cx="3061574" cy="785794"/>
          </a:xfrm>
        </p:spPr>
        <p:txBody>
          <a:bodyPr>
            <a:normAutofit/>
          </a:bodyPr>
          <a:lstStyle/>
          <a:p>
            <a:r>
              <a:rPr lang="ru-RU" sz="4000" b="1" cap="none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Получение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500034" y="2143116"/>
            <a:ext cx="4143404" cy="214314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marL="457200" indent="-457200" algn="ctr">
              <a:buNone/>
            </a:pP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</a:rPr>
              <a:t>1.   </a:t>
            </a: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</a:rPr>
              <a:t>Разделение</a:t>
            </a: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</a:rPr>
              <a:t> жидкого воздуха</a:t>
            </a: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</a:rPr>
              <a:t> на кислород</a:t>
            </a: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</a:rPr>
              <a:t> и</a:t>
            </a: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</a:rPr>
              <a:t> азот основано</a:t>
            </a: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</a:rPr>
              <a:t> на разнице </a:t>
            </a: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</a:rPr>
              <a:t>температур их</a:t>
            </a: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</a:rPr>
              <a:t> кипения</a:t>
            </a:r>
          </a:p>
          <a:p>
            <a:pPr marL="457200" indent="-457200" algn="ctr">
              <a:buNone/>
            </a:pP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</a:rPr>
              <a:t>        </a:t>
            </a:r>
          </a:p>
          <a:p>
            <a:pPr marL="457200" indent="-457200" algn="ctr">
              <a:buFont typeface="+mj-lt"/>
              <a:buAutoNum type="arabicPeriod"/>
            </a:pPr>
            <a:endParaRPr lang="ru-RU" dirty="0"/>
          </a:p>
        </p:txBody>
      </p:sp>
      <p:sp>
        <p:nvSpPr>
          <p:cNvPr id="17" name="TextBox 16"/>
          <p:cNvSpPr txBox="1"/>
          <p:nvPr/>
        </p:nvSpPr>
        <p:spPr>
          <a:xfrm>
            <a:off x="5143504" y="1714488"/>
            <a:ext cx="78581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chemeClr val="bg2">
                    <a:lumMod val="25000"/>
                  </a:schemeClr>
                </a:solidFill>
              </a:rPr>
              <a:t>O</a:t>
            </a:r>
            <a:r>
              <a:rPr lang="en-US" sz="3200" b="1" baseline="-25000" dirty="0" smtClean="0">
                <a:solidFill>
                  <a:schemeClr val="bg2">
                    <a:lumMod val="25000"/>
                  </a:schemeClr>
                </a:solidFill>
              </a:rPr>
              <a:t>2</a:t>
            </a:r>
            <a:endParaRPr lang="ru-RU" sz="3200" b="1" baseline="-25000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9" name="Стрелка вниз 8"/>
          <p:cNvSpPr/>
          <p:nvPr/>
        </p:nvSpPr>
        <p:spPr>
          <a:xfrm>
            <a:off x="6072198" y="785794"/>
            <a:ext cx="1500198" cy="5715040"/>
          </a:xfrm>
          <a:prstGeom prst="downArrow">
            <a:avLst>
              <a:gd name="adj1" fmla="val 50000"/>
              <a:gd name="adj2" fmla="val 65941"/>
            </a:avLst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Стрелка углом 9"/>
          <p:cNvSpPr/>
          <p:nvPr/>
        </p:nvSpPr>
        <p:spPr>
          <a:xfrm rot="16200000">
            <a:off x="5286380" y="2571744"/>
            <a:ext cx="1071570" cy="785818"/>
          </a:xfrm>
          <a:prstGeom prst="bentArrow">
            <a:avLst>
              <a:gd name="adj1" fmla="val 12469"/>
              <a:gd name="adj2" fmla="val 11574"/>
              <a:gd name="adj3" fmla="val 25000"/>
              <a:gd name="adj4" fmla="val 43750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1" name="Стрелка углом 10"/>
          <p:cNvSpPr/>
          <p:nvPr/>
        </p:nvSpPr>
        <p:spPr>
          <a:xfrm rot="16200000" flipV="1">
            <a:off x="7108049" y="3679033"/>
            <a:ext cx="1071570" cy="714380"/>
          </a:xfrm>
          <a:prstGeom prst="bentArrow">
            <a:avLst>
              <a:gd name="adj1" fmla="val 12469"/>
              <a:gd name="adj2" fmla="val 11574"/>
              <a:gd name="adj3" fmla="val 25000"/>
              <a:gd name="adj4" fmla="val 43750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2" name="Стрелка вверх 11"/>
          <p:cNvSpPr/>
          <p:nvPr/>
        </p:nvSpPr>
        <p:spPr>
          <a:xfrm>
            <a:off x="6643702" y="1214422"/>
            <a:ext cx="285752" cy="4286280"/>
          </a:xfrm>
          <a:prstGeom prst="upArrow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TextBox 12"/>
          <p:cNvSpPr txBox="1"/>
          <p:nvPr/>
        </p:nvSpPr>
        <p:spPr>
          <a:xfrm>
            <a:off x="7786710" y="2714620"/>
            <a:ext cx="78581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C00000"/>
                </a:solidFill>
              </a:rPr>
              <a:t>N</a:t>
            </a:r>
            <a:r>
              <a:rPr lang="en-US" sz="3200" b="1" baseline="-25000" dirty="0" smtClean="0">
                <a:solidFill>
                  <a:srgbClr val="C00000"/>
                </a:solidFill>
              </a:rPr>
              <a:t>2</a:t>
            </a:r>
            <a:endParaRPr lang="ru-RU" sz="3200" b="1" baseline="-25000" dirty="0">
              <a:solidFill>
                <a:srgbClr val="C0000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7286644" y="4643446"/>
            <a:ext cx="107157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C00000"/>
                </a:solidFill>
              </a:rPr>
              <a:t>-196</a:t>
            </a:r>
            <a:endParaRPr lang="ru-RU" sz="3200" b="1" dirty="0">
              <a:solidFill>
                <a:srgbClr val="C00000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5214942" y="3643314"/>
            <a:ext cx="107157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chemeClr val="bg2">
                    <a:lumMod val="25000"/>
                  </a:schemeClr>
                </a:solidFill>
              </a:rPr>
              <a:t>-183</a:t>
            </a:r>
            <a:endParaRPr lang="ru-RU" sz="3200" b="1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5715008" y="214290"/>
            <a:ext cx="235745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воздух</a:t>
            </a:r>
            <a:endParaRPr lang="ru-RU" sz="28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 animBg="1"/>
      <p:bldP spid="17" grpId="0"/>
      <p:bldP spid="9" grpId="0" animBg="1"/>
      <p:bldP spid="10" grpId="0" animBg="1"/>
      <p:bldP spid="11" grpId="0" animBg="1"/>
      <p:bldP spid="12" grpId="0" animBg="1"/>
      <p:bldP spid="13" grpId="0"/>
      <p:bldP spid="15" grpId="0"/>
      <p:bldP spid="18" grpId="0"/>
      <p:bldP spid="2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282" y="0"/>
            <a:ext cx="8102134" cy="785794"/>
          </a:xfrm>
        </p:spPr>
        <p:txBody>
          <a:bodyPr>
            <a:normAutofit/>
          </a:bodyPr>
          <a:lstStyle/>
          <a:p>
            <a:r>
              <a:rPr lang="ru-RU" sz="4000" b="1" cap="none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Получение</a:t>
            </a:r>
            <a:r>
              <a:rPr lang="en-US" sz="4000" b="1" cap="none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  </a:t>
            </a:r>
            <a:r>
              <a:rPr lang="ru-RU" sz="4000" b="1" cap="none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в лаборатории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323528" y="764704"/>
            <a:ext cx="8208912" cy="144016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marL="457200" indent="-457200">
              <a:lnSpc>
                <a:spcPct val="150000"/>
              </a:lnSpc>
              <a:buNone/>
            </a:pP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</a:rPr>
              <a:t>2.    </a:t>
            </a: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</a:rPr>
              <a:t>Разложение нитрита аммония</a:t>
            </a:r>
          </a:p>
          <a:p>
            <a:pPr marL="457200" indent="-457200">
              <a:lnSpc>
                <a:spcPct val="150000"/>
              </a:lnSpc>
              <a:buNone/>
            </a:pP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</a:rPr>
              <a:t>              </a:t>
            </a: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</a:rPr>
              <a:t>NH</a:t>
            </a:r>
            <a:r>
              <a:rPr lang="en-US" b="1" baseline="-25000" dirty="0" smtClean="0">
                <a:solidFill>
                  <a:schemeClr val="accent1">
                    <a:lumMod val="75000"/>
                  </a:schemeClr>
                </a:solidFill>
              </a:rPr>
              <a:t>4</a:t>
            </a: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</a:rPr>
              <a:t>NO</a:t>
            </a:r>
            <a:r>
              <a:rPr lang="en-US" b="1" baseline="-25000" dirty="0" smtClean="0">
                <a:solidFill>
                  <a:schemeClr val="accent1">
                    <a:lumMod val="75000"/>
                  </a:schemeClr>
                </a:solidFill>
              </a:rPr>
              <a:t>2 </a:t>
            </a: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  <a:sym typeface="Symbol"/>
              </a:rPr>
              <a:t> N</a:t>
            </a:r>
            <a:r>
              <a:rPr lang="en-US" b="1" baseline="-25000" dirty="0" smtClean="0">
                <a:solidFill>
                  <a:schemeClr val="accent1">
                    <a:lumMod val="75000"/>
                  </a:schemeClr>
                </a:solidFill>
                <a:sym typeface="Symbol"/>
              </a:rPr>
              <a:t>2</a:t>
            </a: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  <a:sym typeface="Symbol"/>
              </a:rPr>
              <a:t>   +   </a:t>
            </a: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  <a:sym typeface="Symbol"/>
              </a:rPr>
              <a:t>2</a:t>
            </a: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  <a:sym typeface="Symbol"/>
              </a:rPr>
              <a:t>H</a:t>
            </a:r>
            <a:r>
              <a:rPr lang="en-US" b="1" baseline="-25000" dirty="0" smtClean="0">
                <a:solidFill>
                  <a:schemeClr val="accent1">
                    <a:lumMod val="75000"/>
                  </a:schemeClr>
                </a:solidFill>
                <a:sym typeface="Symbol"/>
              </a:rPr>
              <a:t>2</a:t>
            </a: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  <a:sym typeface="Symbol"/>
              </a:rPr>
              <a:t>O</a:t>
            </a:r>
            <a:endParaRPr lang="ru-RU" b="1" baseline="-250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457200" indent="-457200">
              <a:buNone/>
            </a:pP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</a:rPr>
              <a:t>        </a:t>
            </a:r>
          </a:p>
          <a:p>
            <a:pPr marL="457200" indent="-457200">
              <a:buFont typeface="+mj-lt"/>
              <a:buAutoNum type="arabicPeriod"/>
            </a:pPr>
            <a:endParaRPr lang="ru-RU" dirty="0"/>
          </a:p>
        </p:txBody>
      </p:sp>
      <p:grpSp>
        <p:nvGrpSpPr>
          <p:cNvPr id="59" name="Группа 58"/>
          <p:cNvGrpSpPr/>
          <p:nvPr/>
        </p:nvGrpSpPr>
        <p:grpSpPr>
          <a:xfrm>
            <a:off x="1547664" y="1268760"/>
            <a:ext cx="1872208" cy="955655"/>
            <a:chOff x="1547664" y="1700808"/>
            <a:chExt cx="1872208" cy="955655"/>
          </a:xfrm>
        </p:grpSpPr>
        <p:sp>
          <p:nvSpPr>
            <p:cNvPr id="16" name="TextBox 15"/>
            <p:cNvSpPr txBox="1"/>
            <p:nvPr/>
          </p:nvSpPr>
          <p:spPr>
            <a:xfrm>
              <a:off x="1547664" y="1700808"/>
              <a:ext cx="43204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b="1" dirty="0" smtClean="0">
                  <a:solidFill>
                    <a:srgbClr val="C00000"/>
                  </a:solidFill>
                  <a:latin typeface="Arial Narrow" pitchFamily="34" charset="0"/>
                </a:rPr>
                <a:t>-3</a:t>
              </a:r>
              <a:endParaRPr lang="ru-RU" b="1" dirty="0">
                <a:solidFill>
                  <a:srgbClr val="C00000"/>
                </a:solidFill>
                <a:latin typeface="Arial Narrow" pitchFamily="34" charset="0"/>
              </a:endParaRP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2051720" y="1700808"/>
              <a:ext cx="43204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b="1" dirty="0" smtClean="0">
                  <a:solidFill>
                    <a:srgbClr val="C00000"/>
                  </a:solidFill>
                  <a:latin typeface="Arial Narrow" pitchFamily="34" charset="0"/>
                </a:rPr>
                <a:t>+3</a:t>
              </a:r>
              <a:endParaRPr lang="ru-RU" b="1" dirty="0">
                <a:solidFill>
                  <a:srgbClr val="C00000"/>
                </a:solidFill>
                <a:latin typeface="Arial Narrow" pitchFamily="34" charset="0"/>
              </a:endParaRPr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3131840" y="1700808"/>
              <a:ext cx="28803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b="1" dirty="0" smtClean="0">
                  <a:solidFill>
                    <a:srgbClr val="C00000"/>
                  </a:solidFill>
                  <a:latin typeface="Arial Narrow" pitchFamily="34" charset="0"/>
                </a:rPr>
                <a:t>0                   </a:t>
              </a:r>
              <a:endParaRPr lang="ru-RU" b="1" dirty="0">
                <a:solidFill>
                  <a:srgbClr val="C00000"/>
                </a:solidFill>
                <a:latin typeface="Arial Narrow" pitchFamily="34" charset="0"/>
              </a:endParaRPr>
            </a:p>
          </p:txBody>
        </p:sp>
        <p:grpSp>
          <p:nvGrpSpPr>
            <p:cNvPr id="58" name="Группа 57"/>
            <p:cNvGrpSpPr/>
            <p:nvPr/>
          </p:nvGrpSpPr>
          <p:grpSpPr>
            <a:xfrm>
              <a:off x="1691680" y="2276872"/>
              <a:ext cx="576064" cy="379591"/>
              <a:chOff x="1691680" y="2276872"/>
              <a:chExt cx="576064" cy="379591"/>
            </a:xfrm>
          </p:grpSpPr>
          <p:grpSp>
            <p:nvGrpSpPr>
              <p:cNvPr id="34" name="Группа 33"/>
              <p:cNvGrpSpPr/>
              <p:nvPr/>
            </p:nvGrpSpPr>
            <p:grpSpPr>
              <a:xfrm>
                <a:off x="1691680" y="2348880"/>
                <a:ext cx="576064" cy="216024"/>
                <a:chOff x="1691680" y="2114854"/>
                <a:chExt cx="564308" cy="162018"/>
              </a:xfrm>
            </p:grpSpPr>
            <p:grpSp>
              <p:nvGrpSpPr>
                <p:cNvPr id="27" name="Группа 26"/>
                <p:cNvGrpSpPr/>
                <p:nvPr/>
              </p:nvGrpSpPr>
              <p:grpSpPr>
                <a:xfrm rot="16200000">
                  <a:off x="1901826" y="1922710"/>
                  <a:ext cx="144016" cy="564308"/>
                  <a:chOff x="1907704" y="2429272"/>
                  <a:chExt cx="144016" cy="564308"/>
                </a:xfrm>
              </p:grpSpPr>
              <p:cxnSp>
                <p:nvCxnSpPr>
                  <p:cNvPr id="23" name="Прямая соединительная линия 22"/>
                  <p:cNvCxnSpPr/>
                  <p:nvPr/>
                </p:nvCxnSpPr>
                <p:spPr>
                  <a:xfrm rot="5400000">
                    <a:off x="1625550" y="2711426"/>
                    <a:ext cx="564308" cy="0"/>
                  </a:xfrm>
                  <a:prstGeom prst="line">
                    <a:avLst/>
                  </a:prstGeom>
                  <a:ln w="28575">
                    <a:solidFill>
                      <a:srgbClr val="C0000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5" name="Прямая соединительная линия 24"/>
                  <p:cNvCxnSpPr/>
                  <p:nvPr/>
                </p:nvCxnSpPr>
                <p:spPr>
                  <a:xfrm rot="5400000" flipV="1">
                    <a:off x="1979712" y="2357264"/>
                    <a:ext cx="0" cy="144016"/>
                  </a:xfrm>
                  <a:prstGeom prst="line">
                    <a:avLst/>
                  </a:prstGeom>
                  <a:ln w="28575">
                    <a:solidFill>
                      <a:srgbClr val="C0000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33" name="Прямая со стрелкой 32"/>
                <p:cNvCxnSpPr/>
                <p:nvPr/>
              </p:nvCxnSpPr>
              <p:spPr>
                <a:xfrm flipV="1">
                  <a:off x="2255988" y="2114854"/>
                  <a:ext cx="0" cy="162018"/>
                </a:xfrm>
                <a:prstGeom prst="straightConnector1">
                  <a:avLst/>
                </a:prstGeom>
                <a:ln w="28575">
                  <a:solidFill>
                    <a:srgbClr val="C00000"/>
                  </a:solidFill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37" name="TextBox 36"/>
              <p:cNvSpPr txBox="1"/>
              <p:nvPr/>
            </p:nvSpPr>
            <p:spPr>
              <a:xfrm>
                <a:off x="1763688" y="2276872"/>
                <a:ext cx="504056" cy="37959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b="1" dirty="0" smtClean="0">
                    <a:solidFill>
                      <a:srgbClr val="C00000"/>
                    </a:solidFill>
                    <a:latin typeface="Arial Narrow" pitchFamily="34" charset="0"/>
                  </a:rPr>
                  <a:t>3е</a:t>
                </a:r>
                <a:r>
                  <a:rPr lang="ru-RU" sz="2800" b="1" baseline="30000" dirty="0" smtClean="0">
                    <a:solidFill>
                      <a:srgbClr val="C00000"/>
                    </a:solidFill>
                    <a:latin typeface="Arial Narrow" pitchFamily="34" charset="0"/>
                  </a:rPr>
                  <a:t>-</a:t>
                </a:r>
                <a:endParaRPr lang="ru-RU" sz="2800" b="1" baseline="30000" dirty="0">
                  <a:solidFill>
                    <a:srgbClr val="C00000"/>
                  </a:solidFill>
                  <a:latin typeface="Arial Narrow" pitchFamily="34" charset="0"/>
                </a:endParaRPr>
              </a:p>
            </p:txBody>
          </p:sp>
        </p:grpSp>
      </p:grpSp>
      <p:sp>
        <p:nvSpPr>
          <p:cNvPr id="39" name="Содержимое 2"/>
          <p:cNvSpPr txBox="1">
            <a:spLocks/>
          </p:cNvSpPr>
          <p:nvPr/>
        </p:nvSpPr>
        <p:spPr bwMode="auto">
          <a:xfrm>
            <a:off x="323528" y="2492896"/>
            <a:ext cx="8208912" cy="1440160"/>
          </a:xfrm>
          <a:prstGeom prst="rect">
            <a:avLst/>
          </a:prstGeom>
          <a:ln w="25400" cap="flat" cmpd="sng" algn="ctr">
            <a:solidFill>
              <a:schemeClr val="accent1"/>
            </a:solidFill>
            <a:prstDash val="solid"/>
            <a:miter lim="800000"/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457200" marR="0" lvl="0" indent="-457200" algn="l" defTabSz="914400" rtl="0" eaLnBrk="1" fontAlgn="base" latinLnBrk="0" hangingPunct="1">
              <a:lnSpc>
                <a:spcPct val="150000"/>
              </a:lnSpc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itchFamily="2" charset="2"/>
              <a:buNone/>
              <a:tabLst/>
              <a:defRPr/>
            </a:pPr>
            <a:r>
              <a:rPr kumimoji="0" lang="ru-RU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3</a:t>
            </a:r>
            <a:r>
              <a:rPr kumimoji="0" 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    </a:t>
            </a:r>
            <a:r>
              <a:rPr kumimoji="0" lang="ru-RU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Взаимодействие аммиака с оксидом меди </a:t>
            </a:r>
            <a:r>
              <a:rPr kumimoji="0" 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(II)</a:t>
            </a:r>
            <a:endParaRPr kumimoji="0" lang="ru-RU" sz="2400" b="1" i="0" u="none" strike="noStrike" kern="1200" cap="none" spc="0" normalizeH="0" baseline="0" noProof="0" dirty="0" smtClean="0">
              <a:ln>
                <a:noFill/>
              </a:ln>
              <a:solidFill>
                <a:schemeClr val="accent1">
                  <a:lumMod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457200" marR="0" lvl="0" indent="-457200" algn="l" defTabSz="914400" rtl="0" eaLnBrk="1" fontAlgn="base" latinLnBrk="0" hangingPunct="1">
              <a:lnSpc>
                <a:spcPct val="150000"/>
              </a:lnSpc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itchFamily="2" charset="2"/>
              <a:buNone/>
              <a:tabLst/>
              <a:defRPr/>
            </a:pPr>
            <a:r>
              <a:rPr kumimoji="0" lang="ru-RU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         </a:t>
            </a:r>
            <a:r>
              <a:rPr kumimoji="0" 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2NH</a:t>
            </a:r>
            <a:r>
              <a:rPr kumimoji="0" lang="en-US" sz="2400" b="1" i="0" u="none" strike="noStrike" kern="1200" cap="none" spc="0" normalizeH="0" baseline="-25000" noProof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3   </a:t>
            </a:r>
            <a:r>
              <a:rPr kumimoji="0" lang="en-US" sz="2400" b="1" i="0" u="none" strike="noStrike" kern="1200" cap="none" spc="0" normalizeH="0" noProof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+ 3</a:t>
            </a:r>
            <a:r>
              <a:rPr kumimoji="0" 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CuO</a:t>
            </a:r>
            <a:r>
              <a:rPr kumimoji="0" lang="en-US" sz="2400" b="1" i="0" u="none" strike="noStrike" kern="1200" cap="none" spc="0" normalizeH="0" baseline="-25000" noProof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</a:t>
            </a:r>
            <a:r>
              <a:rPr kumimoji="0" 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Symbol"/>
              </a:rPr>
              <a:t> N</a:t>
            </a:r>
            <a:r>
              <a:rPr kumimoji="0" lang="en-US" sz="2400" b="1" i="0" u="none" strike="noStrike" kern="1200" cap="none" spc="0" normalizeH="0" baseline="-25000" noProof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Symbol"/>
              </a:rPr>
              <a:t>2</a:t>
            </a:r>
            <a:r>
              <a:rPr kumimoji="0" 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Symbol"/>
              </a:rPr>
              <a:t>  +  3Cu   +   </a:t>
            </a:r>
            <a:r>
              <a:rPr kumimoji="0" lang="ru-RU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Symbol"/>
              </a:rPr>
              <a:t>3</a:t>
            </a:r>
            <a:r>
              <a:rPr kumimoji="0" 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Symbol"/>
              </a:rPr>
              <a:t>H</a:t>
            </a:r>
            <a:r>
              <a:rPr kumimoji="0" lang="en-US" sz="2400" b="1" i="0" u="none" strike="noStrike" kern="1200" cap="none" spc="0" normalizeH="0" baseline="-25000" noProof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Symbol"/>
              </a:rPr>
              <a:t>2</a:t>
            </a:r>
            <a:r>
              <a:rPr kumimoji="0" 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Symbol"/>
              </a:rPr>
              <a:t>O</a:t>
            </a:r>
            <a:endParaRPr kumimoji="0" lang="ru-RU" sz="2400" b="1" i="0" u="none" strike="noStrike" kern="1200" cap="none" spc="0" normalizeH="0" baseline="-25000" noProof="0" dirty="0" smtClean="0">
              <a:ln>
                <a:noFill/>
              </a:ln>
              <a:solidFill>
                <a:schemeClr val="accent1">
                  <a:lumMod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457200" marR="0" lvl="0" indent="-457200" algn="l" defTabSz="914400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itchFamily="2" charset="2"/>
              <a:buNone/>
              <a:tabLst/>
              <a:defRPr/>
            </a:pPr>
            <a:r>
              <a:rPr kumimoji="0" lang="ru-RU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   </a:t>
            </a:r>
          </a:p>
          <a:p>
            <a:pPr marL="457200" marR="0" lvl="0" indent="-457200" algn="l" defTabSz="914400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+mj-lt"/>
              <a:buAutoNum type="arabicPeriod"/>
              <a:tabLst/>
              <a:defRPr/>
            </a:pPr>
            <a:endParaRPr kumimoji="0" lang="ru-RU" sz="2400" b="0" i="0" u="none" strike="noStrike" kern="1200" cap="none" spc="0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1619672" y="2996952"/>
            <a:ext cx="4320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C00000"/>
                </a:solidFill>
                <a:latin typeface="Arial Narrow" pitchFamily="34" charset="0"/>
              </a:rPr>
              <a:t>-3</a:t>
            </a:r>
            <a:endParaRPr lang="ru-RU" b="1" dirty="0">
              <a:solidFill>
                <a:srgbClr val="C00000"/>
              </a:solidFill>
              <a:latin typeface="Arial Narrow" pitchFamily="34" charset="0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2915816" y="2996952"/>
            <a:ext cx="4320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C00000"/>
                </a:solidFill>
                <a:latin typeface="Arial Narrow" pitchFamily="34" charset="0"/>
              </a:rPr>
              <a:t>+2</a:t>
            </a:r>
            <a:endParaRPr lang="ru-RU" b="1" dirty="0">
              <a:solidFill>
                <a:srgbClr val="C00000"/>
              </a:solidFill>
              <a:latin typeface="Arial Narrow" pitchFamily="34" charset="0"/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4139952" y="2996952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C00000"/>
                </a:solidFill>
                <a:latin typeface="Arial Narrow" pitchFamily="34" charset="0"/>
              </a:rPr>
              <a:t>0                   </a:t>
            </a:r>
            <a:endParaRPr lang="ru-RU" b="1" dirty="0">
              <a:solidFill>
                <a:srgbClr val="C00000"/>
              </a:solidFill>
              <a:latin typeface="Arial Narrow" pitchFamily="34" charset="0"/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5220072" y="2996952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C00000"/>
                </a:solidFill>
                <a:latin typeface="Arial Narrow" pitchFamily="34" charset="0"/>
              </a:rPr>
              <a:t>0                   </a:t>
            </a:r>
            <a:endParaRPr lang="ru-RU" b="1" dirty="0">
              <a:solidFill>
                <a:srgbClr val="C00000"/>
              </a:solidFill>
              <a:latin typeface="Arial Narrow" pitchFamily="34" charset="0"/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2267744" y="3573016"/>
            <a:ext cx="504056" cy="3795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C00000"/>
                </a:solidFill>
                <a:latin typeface="Arial Narrow" pitchFamily="34" charset="0"/>
              </a:rPr>
              <a:t>6</a:t>
            </a:r>
            <a:r>
              <a:rPr lang="ru-RU" b="1" dirty="0" smtClean="0">
                <a:solidFill>
                  <a:srgbClr val="C00000"/>
                </a:solidFill>
                <a:latin typeface="Arial Narrow" pitchFamily="34" charset="0"/>
              </a:rPr>
              <a:t>е</a:t>
            </a:r>
            <a:r>
              <a:rPr lang="ru-RU" sz="2800" b="1" baseline="30000" dirty="0" smtClean="0">
                <a:solidFill>
                  <a:srgbClr val="C00000"/>
                </a:solidFill>
                <a:latin typeface="Arial Narrow" pitchFamily="34" charset="0"/>
              </a:rPr>
              <a:t>-</a:t>
            </a:r>
            <a:endParaRPr lang="ru-RU" sz="2800" b="1" baseline="30000" dirty="0">
              <a:solidFill>
                <a:srgbClr val="C00000"/>
              </a:solidFill>
              <a:latin typeface="Arial Narrow" pitchFamily="34" charset="0"/>
            </a:endParaRPr>
          </a:p>
        </p:txBody>
      </p:sp>
      <p:grpSp>
        <p:nvGrpSpPr>
          <p:cNvPr id="46" name="Группа 45"/>
          <p:cNvGrpSpPr/>
          <p:nvPr/>
        </p:nvGrpSpPr>
        <p:grpSpPr>
          <a:xfrm>
            <a:off x="1835696" y="3645024"/>
            <a:ext cx="1296144" cy="216024"/>
            <a:chOff x="1691680" y="2114854"/>
            <a:chExt cx="564308" cy="162018"/>
          </a:xfrm>
        </p:grpSpPr>
        <p:grpSp>
          <p:nvGrpSpPr>
            <p:cNvPr id="47" name="Группа 46"/>
            <p:cNvGrpSpPr/>
            <p:nvPr/>
          </p:nvGrpSpPr>
          <p:grpSpPr>
            <a:xfrm rot="16200000">
              <a:off x="1901826" y="1922710"/>
              <a:ext cx="144016" cy="564308"/>
              <a:chOff x="1907704" y="2429272"/>
              <a:chExt cx="144016" cy="564308"/>
            </a:xfrm>
          </p:grpSpPr>
          <p:cxnSp>
            <p:nvCxnSpPr>
              <p:cNvPr id="49" name="Прямая соединительная линия 48"/>
              <p:cNvCxnSpPr/>
              <p:nvPr/>
            </p:nvCxnSpPr>
            <p:spPr>
              <a:xfrm rot="5400000">
                <a:off x="1625550" y="2711426"/>
                <a:ext cx="564308" cy="0"/>
              </a:xfrm>
              <a:prstGeom prst="line">
                <a:avLst/>
              </a:prstGeom>
              <a:ln w="28575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0" name="Прямая соединительная линия 49"/>
              <p:cNvCxnSpPr/>
              <p:nvPr/>
            </p:nvCxnSpPr>
            <p:spPr>
              <a:xfrm rot="5400000" flipV="1">
                <a:off x="1979712" y="2357264"/>
                <a:ext cx="0" cy="144016"/>
              </a:xfrm>
              <a:prstGeom prst="line">
                <a:avLst/>
              </a:prstGeom>
              <a:ln w="28575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48" name="Прямая со стрелкой 47"/>
            <p:cNvCxnSpPr/>
            <p:nvPr/>
          </p:nvCxnSpPr>
          <p:spPr>
            <a:xfrm flipV="1">
              <a:off x="2255988" y="2114854"/>
              <a:ext cx="0" cy="162018"/>
            </a:xfrm>
            <a:prstGeom prst="straightConnector1">
              <a:avLst/>
            </a:prstGeom>
            <a:ln w="28575">
              <a:solidFill>
                <a:srgbClr val="C0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5" name="Содержимое 2"/>
          <p:cNvSpPr txBox="1">
            <a:spLocks/>
          </p:cNvSpPr>
          <p:nvPr/>
        </p:nvSpPr>
        <p:spPr bwMode="auto">
          <a:xfrm>
            <a:off x="323528" y="4221088"/>
            <a:ext cx="8208912" cy="1440160"/>
          </a:xfrm>
          <a:prstGeom prst="rect">
            <a:avLst/>
          </a:prstGeom>
          <a:ln w="25400" cap="flat" cmpd="sng" algn="ctr">
            <a:solidFill>
              <a:schemeClr val="accent1"/>
            </a:solidFill>
            <a:prstDash val="solid"/>
            <a:miter lim="800000"/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457200" marR="0" lvl="0" indent="-457200" algn="l" defTabSz="914400" rtl="0" eaLnBrk="1" fontAlgn="base" latinLnBrk="0" hangingPunct="1">
              <a:lnSpc>
                <a:spcPct val="150000"/>
              </a:lnSpc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itchFamily="2" charset="2"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4.    </a:t>
            </a:r>
            <a:r>
              <a:rPr kumimoji="0" lang="ru-RU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Горение аммиака</a:t>
            </a:r>
          </a:p>
          <a:p>
            <a:pPr marL="457200" marR="0" lvl="0" indent="-457200" algn="l" defTabSz="914400" rtl="0" eaLnBrk="1" fontAlgn="base" latinLnBrk="0" hangingPunct="1">
              <a:lnSpc>
                <a:spcPct val="150000"/>
              </a:lnSpc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itchFamily="2" charset="2"/>
              <a:buNone/>
              <a:tabLst/>
              <a:defRPr/>
            </a:pPr>
            <a:r>
              <a:rPr kumimoji="0" lang="ru-RU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         4</a:t>
            </a:r>
            <a:r>
              <a:rPr kumimoji="0" 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NH</a:t>
            </a:r>
            <a:r>
              <a:rPr kumimoji="0" lang="en-US" sz="2400" b="1" i="0" u="none" strike="noStrike" kern="1200" cap="none" spc="0" normalizeH="0" baseline="-25000" noProof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3   </a:t>
            </a:r>
            <a:r>
              <a:rPr kumimoji="0" lang="en-US" sz="2400" b="1" i="0" u="none" strike="noStrike" kern="1200" cap="none" spc="0" normalizeH="0" noProof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+</a:t>
            </a:r>
            <a:r>
              <a:rPr kumimoji="0" lang="ru-RU" sz="2400" b="1" i="0" u="none" strike="noStrike" kern="1200" cap="none" spc="0" normalizeH="0" noProof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400" b="1" i="0" u="none" strike="noStrike" kern="1200" cap="none" spc="0" normalizeH="0" noProof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sz="2400" b="1" i="0" u="none" strike="noStrike" kern="1200" cap="none" spc="0" normalizeH="0" noProof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3</a:t>
            </a:r>
            <a:r>
              <a:rPr kumimoji="0" 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O</a:t>
            </a:r>
            <a:r>
              <a:rPr kumimoji="0" lang="ru-RU" sz="2400" b="1" i="0" u="none" strike="noStrike" kern="1200" cap="none" spc="0" normalizeH="0" baseline="-25000" noProof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</a:t>
            </a:r>
            <a:r>
              <a:rPr kumimoji="0" lang="en-US" sz="2400" b="1" i="0" u="none" strike="noStrike" kern="1200" cap="none" spc="0" normalizeH="0" baseline="-25000" noProof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</a:t>
            </a:r>
            <a:r>
              <a:rPr kumimoji="0" 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Symbol"/>
              </a:rPr>
              <a:t></a:t>
            </a:r>
            <a:r>
              <a:rPr kumimoji="0" lang="ru-RU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Symbol"/>
              </a:rPr>
              <a:t>  2</a:t>
            </a:r>
            <a:r>
              <a:rPr kumimoji="0" 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Symbol"/>
              </a:rPr>
              <a:t>N</a:t>
            </a:r>
            <a:r>
              <a:rPr kumimoji="0" lang="en-US" sz="2400" b="1" i="0" u="none" strike="noStrike" kern="1200" cap="none" spc="0" normalizeH="0" baseline="-25000" noProof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Symbol"/>
              </a:rPr>
              <a:t>2</a:t>
            </a:r>
            <a:r>
              <a:rPr kumimoji="0" 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Symbol"/>
              </a:rPr>
              <a:t>  +  </a:t>
            </a:r>
            <a:r>
              <a:rPr kumimoji="0" lang="ru-RU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Symbol"/>
              </a:rPr>
              <a:t>6</a:t>
            </a:r>
            <a:r>
              <a:rPr kumimoji="0" 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Symbol"/>
              </a:rPr>
              <a:t>H</a:t>
            </a:r>
            <a:r>
              <a:rPr kumimoji="0" lang="en-US" sz="2400" b="1" i="0" u="none" strike="noStrike" kern="1200" cap="none" spc="0" normalizeH="0" baseline="-25000" noProof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Symbol"/>
              </a:rPr>
              <a:t>2</a:t>
            </a:r>
            <a:r>
              <a:rPr kumimoji="0" 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Symbol"/>
              </a:rPr>
              <a:t>O</a:t>
            </a:r>
            <a:endParaRPr kumimoji="0" lang="ru-RU" sz="2400" b="1" i="0" u="none" strike="noStrike" kern="1200" cap="none" spc="0" normalizeH="0" baseline="-25000" noProof="0" dirty="0" smtClean="0">
              <a:ln>
                <a:noFill/>
              </a:ln>
              <a:solidFill>
                <a:schemeClr val="accent1">
                  <a:lumMod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457200" marR="0" lvl="0" indent="-457200" algn="l" defTabSz="914400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itchFamily="2" charset="2"/>
              <a:buNone/>
              <a:tabLst/>
              <a:defRPr/>
            </a:pPr>
            <a:r>
              <a:rPr kumimoji="0" lang="ru-RU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   </a:t>
            </a:r>
          </a:p>
          <a:p>
            <a:pPr marL="457200" marR="0" lvl="0" indent="-457200" algn="l" defTabSz="914400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+mj-lt"/>
              <a:buAutoNum type="arabicPeriod"/>
              <a:tabLst/>
              <a:defRPr/>
            </a:pPr>
            <a:endParaRPr kumimoji="0" lang="ru-RU" sz="2400" b="0" i="0" u="none" strike="noStrike" kern="1200" cap="none" spc="0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1691680" y="4797152"/>
            <a:ext cx="4320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C00000"/>
                </a:solidFill>
                <a:latin typeface="Arial Narrow" pitchFamily="34" charset="0"/>
              </a:rPr>
              <a:t>-3</a:t>
            </a:r>
            <a:endParaRPr lang="ru-RU" b="1" dirty="0">
              <a:solidFill>
                <a:srgbClr val="C00000"/>
              </a:solidFill>
              <a:latin typeface="Arial Narrow" pitchFamily="34" charset="0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2987824" y="4797152"/>
            <a:ext cx="4320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C00000"/>
                </a:solidFill>
                <a:latin typeface="Arial Narrow" pitchFamily="34" charset="0"/>
              </a:rPr>
              <a:t>0</a:t>
            </a:r>
            <a:endParaRPr lang="ru-RU" b="1" dirty="0">
              <a:solidFill>
                <a:srgbClr val="C00000"/>
              </a:solidFill>
              <a:latin typeface="Arial Narrow" pitchFamily="34" charset="0"/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4211960" y="4797152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C00000"/>
                </a:solidFill>
                <a:latin typeface="Arial Narrow" pitchFamily="34" charset="0"/>
              </a:rPr>
              <a:t>0                   </a:t>
            </a:r>
            <a:endParaRPr lang="ru-RU" b="1" dirty="0">
              <a:solidFill>
                <a:srgbClr val="C00000"/>
              </a:solidFill>
              <a:latin typeface="Arial Narrow" pitchFamily="34" charset="0"/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5580112" y="4797152"/>
            <a:ext cx="4320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C00000"/>
                </a:solidFill>
                <a:latin typeface="Arial Narrow" pitchFamily="34" charset="0"/>
              </a:rPr>
              <a:t>-2                   </a:t>
            </a:r>
            <a:endParaRPr lang="ru-RU" b="1" dirty="0">
              <a:solidFill>
                <a:srgbClr val="C00000"/>
              </a:solidFill>
              <a:latin typeface="Arial Narrow" pitchFamily="34" charset="0"/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2123728" y="5301208"/>
            <a:ext cx="648072" cy="3795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C00000"/>
                </a:solidFill>
                <a:latin typeface="Arial Narrow" pitchFamily="34" charset="0"/>
              </a:rPr>
              <a:t>12е</a:t>
            </a:r>
            <a:r>
              <a:rPr lang="ru-RU" sz="2800" b="1" baseline="30000" dirty="0" smtClean="0">
                <a:solidFill>
                  <a:srgbClr val="C00000"/>
                </a:solidFill>
                <a:latin typeface="Arial Narrow" pitchFamily="34" charset="0"/>
              </a:rPr>
              <a:t>-</a:t>
            </a:r>
            <a:endParaRPr lang="ru-RU" sz="2800" b="1" baseline="30000" dirty="0">
              <a:solidFill>
                <a:srgbClr val="C00000"/>
              </a:solidFill>
              <a:latin typeface="Arial Narrow" pitchFamily="34" charset="0"/>
            </a:endParaRPr>
          </a:p>
        </p:txBody>
      </p:sp>
      <p:grpSp>
        <p:nvGrpSpPr>
          <p:cNvPr id="53" name="Группа 45"/>
          <p:cNvGrpSpPr/>
          <p:nvPr/>
        </p:nvGrpSpPr>
        <p:grpSpPr>
          <a:xfrm>
            <a:off x="1835696" y="5373216"/>
            <a:ext cx="1296144" cy="216024"/>
            <a:chOff x="1691680" y="2114854"/>
            <a:chExt cx="564308" cy="162018"/>
          </a:xfrm>
        </p:grpSpPr>
        <p:grpSp>
          <p:nvGrpSpPr>
            <p:cNvPr id="54" name="Группа 46"/>
            <p:cNvGrpSpPr/>
            <p:nvPr/>
          </p:nvGrpSpPr>
          <p:grpSpPr>
            <a:xfrm rot="16200000">
              <a:off x="1901826" y="1922710"/>
              <a:ext cx="144016" cy="564308"/>
              <a:chOff x="1907704" y="2429272"/>
              <a:chExt cx="144016" cy="564308"/>
            </a:xfrm>
          </p:grpSpPr>
          <p:cxnSp>
            <p:nvCxnSpPr>
              <p:cNvPr id="56" name="Прямая соединительная линия 55"/>
              <p:cNvCxnSpPr/>
              <p:nvPr/>
            </p:nvCxnSpPr>
            <p:spPr>
              <a:xfrm rot="5400000">
                <a:off x="1625550" y="2711426"/>
                <a:ext cx="564308" cy="0"/>
              </a:xfrm>
              <a:prstGeom prst="line">
                <a:avLst/>
              </a:prstGeom>
              <a:ln w="28575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7" name="Прямая соединительная линия 56"/>
              <p:cNvCxnSpPr/>
              <p:nvPr/>
            </p:nvCxnSpPr>
            <p:spPr>
              <a:xfrm rot="5400000" flipV="1">
                <a:off x="1979712" y="2357264"/>
                <a:ext cx="0" cy="144016"/>
              </a:xfrm>
              <a:prstGeom prst="line">
                <a:avLst/>
              </a:prstGeom>
              <a:ln w="28575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55" name="Прямая со стрелкой 54"/>
            <p:cNvCxnSpPr/>
            <p:nvPr/>
          </p:nvCxnSpPr>
          <p:spPr>
            <a:xfrm flipV="1">
              <a:off x="2255988" y="2114854"/>
              <a:ext cx="0" cy="162018"/>
            </a:xfrm>
            <a:prstGeom prst="straightConnector1">
              <a:avLst/>
            </a:prstGeom>
            <a:ln w="28575">
              <a:solidFill>
                <a:srgbClr val="C0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2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6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6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7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8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9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9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9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18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18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19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19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2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  <p:bldP spid="39" grpId="0" animBg="1"/>
      <p:bldP spid="40" grpId="0"/>
      <p:bldP spid="41" grpId="0"/>
      <p:bldP spid="43" grpId="0"/>
      <p:bldP spid="44" grpId="0"/>
      <p:bldP spid="45" grpId="0"/>
      <p:bldP spid="35" grpId="0" animBg="1"/>
      <p:bldP spid="36" grpId="0"/>
      <p:bldP spid="38" grpId="0"/>
      <p:bldP spid="42" grpId="0"/>
      <p:bldP spid="51" grpId="0"/>
      <p:bldP spid="5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0"/>
            <a:ext cx="7715200" cy="850106"/>
          </a:xfrm>
        </p:spPr>
        <p:txBody>
          <a:bodyPr vert="horz" anchor="b">
            <a:normAutofit/>
          </a:bodyPr>
          <a:lstStyle/>
          <a:p>
            <a:r>
              <a:rPr lang="ru-RU" sz="4000" b="1" cap="none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Физические    свойства</a:t>
            </a:r>
            <a:endParaRPr lang="ru-RU" sz="4000" b="1" cap="none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51520" y="1124744"/>
            <a:ext cx="8496944" cy="1800200"/>
          </a:xfrm>
        </p:spPr>
        <p:txBody>
          <a:bodyPr/>
          <a:lstStyle/>
          <a:p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  <a:latin typeface="Arial Narrow" pitchFamily="34" charset="0"/>
              </a:rPr>
              <a:t>Бесцветный газ, без запаха, плохо растворимый в воде</a:t>
            </a:r>
          </a:p>
          <a:p>
            <a:r>
              <a:rPr lang="ru-RU" b="1" dirty="0" err="1" smtClean="0">
                <a:solidFill>
                  <a:schemeClr val="accent1">
                    <a:lumMod val="50000"/>
                  </a:schemeClr>
                </a:solidFill>
                <a:latin typeface="Arial Narrow" pitchFamily="34" charset="0"/>
              </a:rPr>
              <a:t>Тпл</a:t>
            </a:r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  <a:latin typeface="Arial Narrow" pitchFamily="34" charset="0"/>
              </a:rPr>
              <a:t> = -210 </a:t>
            </a:r>
            <a:r>
              <a:rPr lang="ru-RU" b="1" baseline="30000" dirty="0" smtClean="0">
                <a:solidFill>
                  <a:schemeClr val="accent1">
                    <a:lumMod val="50000"/>
                  </a:schemeClr>
                </a:solidFill>
                <a:latin typeface="Arial Narrow" pitchFamily="34" charset="0"/>
              </a:rPr>
              <a:t>0</a:t>
            </a:r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  <a:latin typeface="Arial Narrow" pitchFamily="34" charset="0"/>
              </a:rPr>
              <a:t>С</a:t>
            </a:r>
          </a:p>
          <a:p>
            <a:r>
              <a:rPr lang="ru-RU" b="1" dirty="0" err="1" smtClean="0">
                <a:solidFill>
                  <a:schemeClr val="accent1">
                    <a:lumMod val="50000"/>
                  </a:schemeClr>
                </a:solidFill>
                <a:latin typeface="Arial Narrow" pitchFamily="34" charset="0"/>
              </a:rPr>
              <a:t>Ткип</a:t>
            </a:r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  <a:latin typeface="Arial Narrow" pitchFamily="34" charset="0"/>
              </a:rPr>
              <a:t> = -195,8 </a:t>
            </a:r>
            <a:r>
              <a:rPr lang="ru-RU" b="1" baseline="30000" dirty="0" smtClean="0">
                <a:solidFill>
                  <a:schemeClr val="accent1">
                    <a:lumMod val="50000"/>
                  </a:schemeClr>
                </a:solidFill>
                <a:latin typeface="Arial Narrow" pitchFamily="34" charset="0"/>
              </a:rPr>
              <a:t>0</a:t>
            </a:r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  <a:latin typeface="Arial Narrow" pitchFamily="34" charset="0"/>
              </a:rPr>
              <a:t>С</a:t>
            </a:r>
            <a:endParaRPr lang="ru-RU" b="1" dirty="0">
              <a:solidFill>
                <a:schemeClr val="accent1">
                  <a:lumMod val="50000"/>
                </a:schemeClr>
              </a:solidFill>
              <a:latin typeface="Arial Narrow" pitchFamily="34" charset="0"/>
            </a:endParaRPr>
          </a:p>
        </p:txBody>
      </p:sp>
      <p:pic>
        <p:nvPicPr>
          <p:cNvPr id="2050" name="Picture 2" descr="Файл:Liquidnitrogen.jp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5536" y="3284984"/>
            <a:ext cx="3168352" cy="3168352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3074" name="Picture 2" descr="http://www.periodictable.ru/007N/slides/N5.jpg"/>
          <p:cNvPicPr>
            <a:picLocks noChangeAspect="1" noChangeArrowheads="1"/>
          </p:cNvPicPr>
          <p:nvPr/>
        </p:nvPicPr>
        <p:blipFill>
          <a:blip r:embed="rId4" cstate="print"/>
          <a:srcRect l="17193" r="15356" b="4738"/>
          <a:stretch>
            <a:fillRect/>
          </a:stretch>
        </p:blipFill>
        <p:spPr bwMode="auto">
          <a:xfrm>
            <a:off x="4283968" y="1844824"/>
            <a:ext cx="3672408" cy="3888432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4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6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8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0"/>
            <a:ext cx="7467600" cy="706090"/>
          </a:xfrm>
        </p:spPr>
        <p:txBody>
          <a:bodyPr>
            <a:normAutofit/>
          </a:bodyPr>
          <a:lstStyle/>
          <a:p>
            <a:r>
              <a:rPr lang="ru-RU" sz="4000" b="1" cap="none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Химические    свойства</a:t>
            </a:r>
          </a:p>
        </p:txBody>
      </p:sp>
      <p:sp>
        <p:nvSpPr>
          <p:cNvPr id="4" name="Содержимое 2"/>
          <p:cNvSpPr>
            <a:spLocks noGrp="1"/>
          </p:cNvSpPr>
          <p:nvPr>
            <p:ph sz="quarter" idx="1"/>
          </p:nvPr>
        </p:nvSpPr>
        <p:spPr>
          <a:xfrm>
            <a:off x="323528" y="764704"/>
            <a:ext cx="8064896" cy="252028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marL="457200" indent="-457200">
              <a:lnSpc>
                <a:spcPct val="150000"/>
              </a:lnSpc>
              <a:buNone/>
            </a:pP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</a:rPr>
              <a:t>1</a:t>
            </a: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</a:rPr>
              <a:t>.    </a:t>
            </a:r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  <a:latin typeface="Arial Narrow" pitchFamily="34" charset="0"/>
              </a:rPr>
              <a:t>Взаимодействие 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  <a:latin typeface="Arial Narrow" pitchFamily="34" charset="0"/>
              </a:rPr>
              <a:t>  </a:t>
            </a:r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  <a:latin typeface="Arial Narrow" pitchFamily="34" charset="0"/>
              </a:rPr>
              <a:t>с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  <a:latin typeface="Arial Narrow" pitchFamily="34" charset="0"/>
              </a:rPr>
              <a:t>  </a:t>
            </a:r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  <a:latin typeface="Arial Narrow" pitchFamily="34" charset="0"/>
              </a:rPr>
              <a:t> металлами</a:t>
            </a:r>
          </a:p>
          <a:p>
            <a:pPr marL="457200" indent="-457200" algn="ctr">
              <a:lnSpc>
                <a:spcPct val="150000"/>
              </a:lnSpc>
              <a:buNone/>
            </a:pPr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  <a:latin typeface="Arial Narrow" pitchFamily="34" charset="0"/>
              </a:rPr>
              <a:t>           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  <a:latin typeface="Arial Narrow" pitchFamily="34" charset="0"/>
              </a:rPr>
              <a:t>6</a:t>
            </a:r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  <a:latin typeface="Arial Narrow" pitchFamily="34" charset="0"/>
              </a:rPr>
              <a:t> 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  <a:latin typeface="Arial Narrow" pitchFamily="34" charset="0"/>
              </a:rPr>
              <a:t>Li   +   N</a:t>
            </a:r>
            <a:r>
              <a:rPr lang="en-US" b="1" baseline="-25000" dirty="0" smtClean="0">
                <a:solidFill>
                  <a:schemeClr val="accent1">
                    <a:lumMod val="50000"/>
                  </a:schemeClr>
                </a:solidFill>
                <a:latin typeface="Arial Narrow" pitchFamily="34" charset="0"/>
              </a:rPr>
              <a:t>2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  <a:latin typeface="Arial Narrow" pitchFamily="34" charset="0"/>
              </a:rPr>
              <a:t> 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  <a:latin typeface="Arial Narrow" pitchFamily="34" charset="0"/>
                <a:sym typeface="Symbol"/>
              </a:rPr>
              <a:t>   2 Li</a:t>
            </a:r>
            <a:r>
              <a:rPr lang="en-US" b="1" baseline="-25000" dirty="0" smtClean="0">
                <a:solidFill>
                  <a:schemeClr val="accent1">
                    <a:lumMod val="50000"/>
                  </a:schemeClr>
                </a:solidFill>
                <a:latin typeface="Arial Narrow" pitchFamily="34" charset="0"/>
                <a:sym typeface="Symbol"/>
              </a:rPr>
              <a:t>3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  <a:latin typeface="Arial Narrow" pitchFamily="34" charset="0"/>
                <a:sym typeface="Symbol"/>
              </a:rPr>
              <a:t>N </a:t>
            </a:r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  <a:latin typeface="Arial Narrow" pitchFamily="34" charset="0"/>
                <a:sym typeface="Symbol"/>
              </a:rPr>
              <a:t>(нитрид лития)</a:t>
            </a:r>
            <a:endParaRPr lang="ru-RU" b="1" dirty="0" smtClean="0">
              <a:solidFill>
                <a:schemeClr val="accent1">
                  <a:lumMod val="50000"/>
                </a:schemeClr>
              </a:solidFill>
              <a:latin typeface="Arial Narrow" pitchFamily="34" charset="0"/>
            </a:endParaRPr>
          </a:p>
          <a:p>
            <a:pPr marL="457200" indent="-457200">
              <a:buNone/>
            </a:pPr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  <a:latin typeface="Arial Narrow" pitchFamily="34" charset="0"/>
              </a:rPr>
              <a:t>      </a:t>
            </a:r>
            <a:endParaRPr lang="en-US" b="1" dirty="0" smtClean="0">
              <a:solidFill>
                <a:schemeClr val="accent1">
                  <a:lumMod val="50000"/>
                </a:schemeClr>
              </a:solidFill>
              <a:latin typeface="Arial Narrow" pitchFamily="34" charset="0"/>
            </a:endParaRPr>
          </a:p>
          <a:p>
            <a:pPr marL="457200" indent="-457200" algn="ctr">
              <a:buNone/>
            </a:pP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  <a:latin typeface="Arial Narrow" pitchFamily="34" charset="0"/>
              </a:rPr>
              <a:t>2</a:t>
            </a:r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  <a:latin typeface="Arial Narrow" pitchFamily="34" charset="0"/>
              </a:rPr>
              <a:t> 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  <a:latin typeface="Arial Narrow" pitchFamily="34" charset="0"/>
              </a:rPr>
              <a:t>Al   +   N</a:t>
            </a:r>
            <a:r>
              <a:rPr lang="en-US" b="1" baseline="-25000" dirty="0" smtClean="0">
                <a:solidFill>
                  <a:schemeClr val="accent1">
                    <a:lumMod val="50000"/>
                  </a:schemeClr>
                </a:solidFill>
                <a:latin typeface="Arial Narrow" pitchFamily="34" charset="0"/>
              </a:rPr>
              <a:t>2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  <a:latin typeface="Arial Narrow" pitchFamily="34" charset="0"/>
              </a:rPr>
              <a:t>   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  <a:latin typeface="Arial Narrow" pitchFamily="34" charset="0"/>
                <a:sym typeface="Symbol"/>
              </a:rPr>
              <a:t>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  <a:latin typeface="Arial Narrow" pitchFamily="34" charset="0"/>
              </a:rPr>
              <a:t>    2 </a:t>
            </a: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  <a:latin typeface="Arial Narrow" pitchFamily="34" charset="0"/>
              </a:rPr>
              <a:t>AlN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  <a:latin typeface="Arial Narrow" pitchFamily="34" charset="0"/>
              </a:rPr>
              <a:t>   (</a:t>
            </a:r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  <a:latin typeface="Arial Narrow" pitchFamily="34" charset="0"/>
              </a:rPr>
              <a:t>нитрид алюминия)</a:t>
            </a:r>
          </a:p>
          <a:p>
            <a:pPr marL="457200" indent="-457200">
              <a:buFont typeface="+mj-lt"/>
              <a:buAutoNum type="arabicPeriod"/>
            </a:pPr>
            <a:endParaRPr lang="ru-RU" b="1" dirty="0">
              <a:solidFill>
                <a:schemeClr val="accent1">
                  <a:lumMod val="50000"/>
                </a:schemeClr>
              </a:solidFill>
              <a:latin typeface="Arial Narrow" pitchFamily="34" charset="0"/>
            </a:endParaRPr>
          </a:p>
        </p:txBody>
      </p:sp>
      <p:pic>
        <p:nvPicPr>
          <p:cNvPr id="1026" name="Picture 2" descr="http://chemistry-chemists.com/Video1/Lithium-Combustion-5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4005064"/>
            <a:ext cx="3528392" cy="2642113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grpSp>
        <p:nvGrpSpPr>
          <p:cNvPr id="16" name="Группа 15"/>
          <p:cNvGrpSpPr/>
          <p:nvPr/>
        </p:nvGrpSpPr>
        <p:grpSpPr>
          <a:xfrm>
            <a:off x="1907704" y="2276872"/>
            <a:ext cx="2736304" cy="400110"/>
            <a:chOff x="1907704" y="2276872"/>
            <a:chExt cx="2736304" cy="400110"/>
          </a:xfrm>
        </p:grpSpPr>
        <p:sp>
          <p:nvSpPr>
            <p:cNvPr id="5" name="TextBox 4"/>
            <p:cNvSpPr txBox="1"/>
            <p:nvPr/>
          </p:nvSpPr>
          <p:spPr>
            <a:xfrm>
              <a:off x="3203848" y="2276872"/>
              <a:ext cx="288032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b="1" dirty="0" smtClean="0">
                  <a:solidFill>
                    <a:srgbClr val="C00000"/>
                  </a:solidFill>
                  <a:latin typeface="Arial Narrow" pitchFamily="34" charset="0"/>
                </a:rPr>
                <a:t>t</a:t>
              </a:r>
              <a:r>
                <a:rPr lang="ru-RU" sz="2000" b="1" dirty="0" smtClean="0">
                  <a:solidFill>
                    <a:srgbClr val="C00000"/>
                  </a:solidFill>
                  <a:latin typeface="Arial Narrow" pitchFamily="34" charset="0"/>
                </a:rPr>
                <a:t>                   </a:t>
              </a:r>
              <a:endParaRPr lang="ru-RU" sz="2000" b="1" dirty="0">
                <a:solidFill>
                  <a:srgbClr val="C00000"/>
                </a:solidFill>
                <a:latin typeface="Arial Narrow" pitchFamily="34" charset="0"/>
              </a:endParaRPr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1907704" y="2276872"/>
              <a:ext cx="28803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b="1" dirty="0" smtClean="0">
                  <a:solidFill>
                    <a:srgbClr val="C00000"/>
                  </a:solidFill>
                  <a:latin typeface="Arial Narrow" pitchFamily="34" charset="0"/>
                </a:rPr>
                <a:t>0                   </a:t>
              </a:r>
              <a:endParaRPr lang="ru-RU" b="1" dirty="0">
                <a:solidFill>
                  <a:srgbClr val="C00000"/>
                </a:solidFill>
                <a:latin typeface="Arial Narrow" pitchFamily="34" charset="0"/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2627784" y="2276872"/>
              <a:ext cx="28803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b="1" dirty="0" smtClean="0">
                  <a:solidFill>
                    <a:srgbClr val="C00000"/>
                  </a:solidFill>
                  <a:latin typeface="Arial Narrow" pitchFamily="34" charset="0"/>
                </a:rPr>
                <a:t>0                   </a:t>
              </a:r>
              <a:endParaRPr lang="ru-RU" b="1" dirty="0">
                <a:solidFill>
                  <a:srgbClr val="C00000"/>
                </a:solidFill>
                <a:latin typeface="Arial Narrow" pitchFamily="34" charset="0"/>
              </a:endParaRP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4211960" y="2276872"/>
              <a:ext cx="43204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b="1" dirty="0" smtClean="0">
                  <a:solidFill>
                    <a:srgbClr val="C00000"/>
                  </a:solidFill>
                  <a:latin typeface="Arial Narrow" pitchFamily="34" charset="0"/>
                </a:rPr>
                <a:t>-3</a:t>
              </a:r>
              <a:endParaRPr lang="ru-RU" b="1" dirty="0">
                <a:solidFill>
                  <a:srgbClr val="C00000"/>
                </a:solidFill>
                <a:latin typeface="Arial Narrow" pitchFamily="34" charset="0"/>
              </a:endParaRP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3923928" y="2276872"/>
              <a:ext cx="43204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 smtClean="0">
                  <a:solidFill>
                    <a:srgbClr val="C00000"/>
                  </a:solidFill>
                  <a:latin typeface="Arial Narrow" pitchFamily="34" charset="0"/>
                </a:rPr>
                <a:t>+</a:t>
              </a:r>
              <a:r>
                <a:rPr lang="ru-RU" b="1" dirty="0" smtClean="0">
                  <a:solidFill>
                    <a:srgbClr val="C00000"/>
                  </a:solidFill>
                  <a:latin typeface="Arial Narrow" pitchFamily="34" charset="0"/>
                </a:rPr>
                <a:t>3</a:t>
              </a:r>
              <a:endParaRPr lang="ru-RU" b="1" dirty="0">
                <a:solidFill>
                  <a:srgbClr val="C00000"/>
                </a:solidFill>
                <a:latin typeface="Arial Narrow" pitchFamily="34" charset="0"/>
              </a:endParaRPr>
            </a:p>
          </p:txBody>
        </p:sp>
      </p:grpSp>
      <p:grpSp>
        <p:nvGrpSpPr>
          <p:cNvPr id="15" name="Группа 14"/>
          <p:cNvGrpSpPr/>
          <p:nvPr/>
        </p:nvGrpSpPr>
        <p:grpSpPr>
          <a:xfrm>
            <a:off x="2699792" y="1340768"/>
            <a:ext cx="2520280" cy="369332"/>
            <a:chOff x="2699792" y="1340768"/>
            <a:chExt cx="2520280" cy="369332"/>
          </a:xfrm>
        </p:grpSpPr>
        <p:sp>
          <p:nvSpPr>
            <p:cNvPr id="7" name="TextBox 6"/>
            <p:cNvSpPr txBox="1"/>
            <p:nvPr/>
          </p:nvSpPr>
          <p:spPr>
            <a:xfrm>
              <a:off x="2699792" y="1340768"/>
              <a:ext cx="28803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b="1" dirty="0" smtClean="0">
                  <a:solidFill>
                    <a:srgbClr val="C00000"/>
                  </a:solidFill>
                  <a:latin typeface="Arial Narrow" pitchFamily="34" charset="0"/>
                </a:rPr>
                <a:t>0                   </a:t>
              </a:r>
              <a:endParaRPr lang="ru-RU" b="1" dirty="0">
                <a:solidFill>
                  <a:srgbClr val="C00000"/>
                </a:solidFill>
                <a:latin typeface="Arial Narrow" pitchFamily="34" charset="0"/>
              </a:endParaRP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3491880" y="1340768"/>
              <a:ext cx="28803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b="1" dirty="0" smtClean="0">
                  <a:solidFill>
                    <a:srgbClr val="C00000"/>
                  </a:solidFill>
                  <a:latin typeface="Arial Narrow" pitchFamily="34" charset="0"/>
                </a:rPr>
                <a:t>0                   </a:t>
              </a:r>
              <a:endParaRPr lang="ru-RU" b="1" dirty="0">
                <a:solidFill>
                  <a:srgbClr val="C00000"/>
                </a:solidFill>
                <a:latin typeface="Arial Narrow" pitchFamily="34" charset="0"/>
              </a:endParaRP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4788024" y="1340768"/>
              <a:ext cx="43204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b="1" dirty="0" smtClean="0">
                  <a:solidFill>
                    <a:srgbClr val="C00000"/>
                  </a:solidFill>
                  <a:latin typeface="Arial Narrow" pitchFamily="34" charset="0"/>
                </a:rPr>
                <a:t>-3</a:t>
              </a:r>
              <a:endParaRPr lang="ru-RU" b="1" dirty="0">
                <a:solidFill>
                  <a:srgbClr val="C00000"/>
                </a:solidFill>
                <a:latin typeface="Arial Narrow" pitchFamily="34" charset="0"/>
              </a:endParaRPr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4427984" y="1340768"/>
              <a:ext cx="43204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 smtClean="0">
                  <a:solidFill>
                    <a:srgbClr val="C00000"/>
                  </a:solidFill>
                  <a:latin typeface="Arial Narrow" pitchFamily="34" charset="0"/>
                </a:rPr>
                <a:t>+1</a:t>
              </a:r>
              <a:endParaRPr lang="ru-RU" b="1" dirty="0">
                <a:solidFill>
                  <a:srgbClr val="C00000"/>
                </a:solidFill>
                <a:latin typeface="Arial Narrow" pitchFamily="34" charset="0"/>
              </a:endParaRPr>
            </a:p>
          </p:txBody>
        </p:sp>
      </p:grpSp>
      <p:grpSp>
        <p:nvGrpSpPr>
          <p:cNvPr id="29" name="Группа 28"/>
          <p:cNvGrpSpPr/>
          <p:nvPr/>
        </p:nvGrpSpPr>
        <p:grpSpPr>
          <a:xfrm>
            <a:off x="2843808" y="1844824"/>
            <a:ext cx="720080" cy="379591"/>
            <a:chOff x="2843808" y="1844824"/>
            <a:chExt cx="720080" cy="379591"/>
          </a:xfrm>
        </p:grpSpPr>
        <p:grpSp>
          <p:nvGrpSpPr>
            <p:cNvPr id="17" name="Группа 16"/>
            <p:cNvGrpSpPr/>
            <p:nvPr/>
          </p:nvGrpSpPr>
          <p:grpSpPr>
            <a:xfrm>
              <a:off x="2843808" y="1844824"/>
              <a:ext cx="720080" cy="360040"/>
              <a:chOff x="1691680" y="2114854"/>
              <a:chExt cx="564308" cy="162018"/>
            </a:xfrm>
          </p:grpSpPr>
          <p:grpSp>
            <p:nvGrpSpPr>
              <p:cNvPr id="18" name="Группа 27"/>
              <p:cNvGrpSpPr/>
              <p:nvPr/>
            </p:nvGrpSpPr>
            <p:grpSpPr>
              <a:xfrm rot="16200000">
                <a:off x="1901826" y="1922710"/>
                <a:ext cx="144016" cy="564308"/>
                <a:chOff x="1907704" y="2429272"/>
                <a:chExt cx="144016" cy="564308"/>
              </a:xfrm>
            </p:grpSpPr>
            <p:cxnSp>
              <p:nvCxnSpPr>
                <p:cNvPr id="20" name="Прямая соединительная линия 19"/>
                <p:cNvCxnSpPr/>
                <p:nvPr/>
              </p:nvCxnSpPr>
              <p:spPr>
                <a:xfrm rot="5400000">
                  <a:off x="1625550" y="2711426"/>
                  <a:ext cx="564308" cy="0"/>
                </a:xfrm>
                <a:prstGeom prst="line">
                  <a:avLst/>
                </a:prstGeom>
                <a:ln w="28575">
                  <a:solidFill>
                    <a:srgbClr val="C0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" name="Прямая соединительная линия 20"/>
                <p:cNvCxnSpPr/>
                <p:nvPr/>
              </p:nvCxnSpPr>
              <p:spPr>
                <a:xfrm rot="5400000" flipV="1">
                  <a:off x="1979712" y="2357264"/>
                  <a:ext cx="0" cy="144016"/>
                </a:xfrm>
                <a:prstGeom prst="line">
                  <a:avLst/>
                </a:prstGeom>
                <a:ln w="28575">
                  <a:solidFill>
                    <a:srgbClr val="C0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9" name="Прямая со стрелкой 18"/>
              <p:cNvCxnSpPr/>
              <p:nvPr/>
            </p:nvCxnSpPr>
            <p:spPr>
              <a:xfrm flipV="1">
                <a:off x="2255988" y="2114854"/>
                <a:ext cx="0" cy="162018"/>
              </a:xfrm>
              <a:prstGeom prst="straightConnector1">
                <a:avLst/>
              </a:prstGeom>
              <a:ln w="28575">
                <a:solidFill>
                  <a:srgbClr val="C0000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7" name="TextBox 26"/>
            <p:cNvSpPr txBox="1"/>
            <p:nvPr/>
          </p:nvSpPr>
          <p:spPr>
            <a:xfrm>
              <a:off x="2987824" y="1844824"/>
              <a:ext cx="504056" cy="3795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 smtClean="0">
                  <a:solidFill>
                    <a:srgbClr val="C00000"/>
                  </a:solidFill>
                  <a:latin typeface="Arial Narrow" pitchFamily="34" charset="0"/>
                </a:rPr>
                <a:t>6</a:t>
              </a:r>
              <a:r>
                <a:rPr lang="ru-RU" b="1" dirty="0" smtClean="0">
                  <a:solidFill>
                    <a:srgbClr val="C00000"/>
                  </a:solidFill>
                  <a:latin typeface="Arial Narrow" pitchFamily="34" charset="0"/>
                </a:rPr>
                <a:t>е</a:t>
              </a:r>
              <a:r>
                <a:rPr lang="ru-RU" sz="2800" b="1" baseline="30000" dirty="0" smtClean="0">
                  <a:solidFill>
                    <a:srgbClr val="C00000"/>
                  </a:solidFill>
                  <a:latin typeface="Arial Narrow" pitchFamily="34" charset="0"/>
                </a:rPr>
                <a:t>-</a:t>
              </a:r>
              <a:endParaRPr lang="ru-RU" sz="2800" b="1" baseline="30000" dirty="0">
                <a:solidFill>
                  <a:srgbClr val="C00000"/>
                </a:solidFill>
                <a:latin typeface="Arial Narrow" pitchFamily="34" charset="0"/>
              </a:endParaRPr>
            </a:p>
          </p:txBody>
        </p:sp>
      </p:grpSp>
      <p:grpSp>
        <p:nvGrpSpPr>
          <p:cNvPr id="30" name="Группа 29"/>
          <p:cNvGrpSpPr/>
          <p:nvPr/>
        </p:nvGrpSpPr>
        <p:grpSpPr>
          <a:xfrm>
            <a:off x="1979712" y="2780928"/>
            <a:ext cx="792088" cy="379591"/>
            <a:chOff x="1979712" y="2780928"/>
            <a:chExt cx="792088" cy="379591"/>
          </a:xfrm>
        </p:grpSpPr>
        <p:grpSp>
          <p:nvGrpSpPr>
            <p:cNvPr id="22" name="Группа 21"/>
            <p:cNvGrpSpPr/>
            <p:nvPr/>
          </p:nvGrpSpPr>
          <p:grpSpPr>
            <a:xfrm>
              <a:off x="1979712" y="2780928"/>
              <a:ext cx="792088" cy="360040"/>
              <a:chOff x="1691680" y="2114854"/>
              <a:chExt cx="564308" cy="162018"/>
            </a:xfrm>
          </p:grpSpPr>
          <p:grpSp>
            <p:nvGrpSpPr>
              <p:cNvPr id="23" name="Группа 27"/>
              <p:cNvGrpSpPr/>
              <p:nvPr/>
            </p:nvGrpSpPr>
            <p:grpSpPr>
              <a:xfrm rot="16200000">
                <a:off x="1901826" y="1922710"/>
                <a:ext cx="144016" cy="564308"/>
                <a:chOff x="1907704" y="2429272"/>
                <a:chExt cx="144016" cy="564308"/>
              </a:xfrm>
            </p:grpSpPr>
            <p:cxnSp>
              <p:nvCxnSpPr>
                <p:cNvPr id="25" name="Прямая соединительная линия 24"/>
                <p:cNvCxnSpPr/>
                <p:nvPr/>
              </p:nvCxnSpPr>
              <p:spPr>
                <a:xfrm rot="5400000">
                  <a:off x="1625550" y="2711426"/>
                  <a:ext cx="564308" cy="0"/>
                </a:xfrm>
                <a:prstGeom prst="line">
                  <a:avLst/>
                </a:prstGeom>
                <a:ln w="28575">
                  <a:solidFill>
                    <a:srgbClr val="C0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6" name="Прямая соединительная линия 25"/>
                <p:cNvCxnSpPr/>
                <p:nvPr/>
              </p:nvCxnSpPr>
              <p:spPr>
                <a:xfrm rot="5400000" flipV="1">
                  <a:off x="1979712" y="2357264"/>
                  <a:ext cx="0" cy="144016"/>
                </a:xfrm>
                <a:prstGeom prst="line">
                  <a:avLst/>
                </a:prstGeom>
                <a:ln w="28575">
                  <a:solidFill>
                    <a:srgbClr val="C0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24" name="Прямая со стрелкой 23"/>
              <p:cNvCxnSpPr/>
              <p:nvPr/>
            </p:nvCxnSpPr>
            <p:spPr>
              <a:xfrm flipV="1">
                <a:off x="2255988" y="2114854"/>
                <a:ext cx="0" cy="162018"/>
              </a:xfrm>
              <a:prstGeom prst="straightConnector1">
                <a:avLst/>
              </a:prstGeom>
              <a:ln w="28575">
                <a:solidFill>
                  <a:srgbClr val="C0000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8" name="TextBox 27"/>
            <p:cNvSpPr txBox="1"/>
            <p:nvPr/>
          </p:nvSpPr>
          <p:spPr>
            <a:xfrm>
              <a:off x="2123728" y="2780928"/>
              <a:ext cx="504056" cy="3795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 smtClean="0">
                  <a:solidFill>
                    <a:srgbClr val="C00000"/>
                  </a:solidFill>
                  <a:latin typeface="Arial Narrow" pitchFamily="34" charset="0"/>
                </a:rPr>
                <a:t>6</a:t>
              </a:r>
              <a:r>
                <a:rPr lang="ru-RU" b="1" dirty="0" smtClean="0">
                  <a:solidFill>
                    <a:srgbClr val="C00000"/>
                  </a:solidFill>
                  <a:latin typeface="Arial Narrow" pitchFamily="34" charset="0"/>
                </a:rPr>
                <a:t>е</a:t>
              </a:r>
              <a:r>
                <a:rPr lang="ru-RU" sz="2800" b="1" baseline="30000" dirty="0" smtClean="0">
                  <a:solidFill>
                    <a:srgbClr val="C00000"/>
                  </a:solidFill>
                  <a:latin typeface="Arial Narrow" pitchFamily="34" charset="0"/>
                </a:rPr>
                <a:t>-</a:t>
              </a:r>
              <a:endParaRPr lang="ru-RU" sz="2800" b="1" baseline="30000" dirty="0">
                <a:solidFill>
                  <a:srgbClr val="C00000"/>
                </a:solidFill>
                <a:latin typeface="Arial Narrow" pitchFamily="34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0"/>
            <a:ext cx="7467600" cy="706090"/>
          </a:xfrm>
        </p:spPr>
        <p:txBody>
          <a:bodyPr>
            <a:normAutofit/>
          </a:bodyPr>
          <a:lstStyle/>
          <a:p>
            <a:r>
              <a:rPr lang="ru-RU" sz="4000" b="1" cap="none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Химические    свойства</a:t>
            </a:r>
          </a:p>
        </p:txBody>
      </p:sp>
      <p:sp>
        <p:nvSpPr>
          <p:cNvPr id="4" name="Содержимое 2"/>
          <p:cNvSpPr>
            <a:spLocks noGrp="1"/>
          </p:cNvSpPr>
          <p:nvPr>
            <p:ph sz="quarter" idx="1"/>
          </p:nvPr>
        </p:nvSpPr>
        <p:spPr>
          <a:xfrm>
            <a:off x="323528" y="764704"/>
            <a:ext cx="8208912" cy="252028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marL="457200" indent="-457200">
              <a:lnSpc>
                <a:spcPct val="150000"/>
              </a:lnSpc>
              <a:buNone/>
            </a:pP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</a:rPr>
              <a:t>2.    </a:t>
            </a:r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  <a:latin typeface="Arial Narrow" pitchFamily="34" charset="0"/>
              </a:rPr>
              <a:t>Взаимодействие 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  <a:latin typeface="Arial Narrow" pitchFamily="34" charset="0"/>
              </a:rPr>
              <a:t>  </a:t>
            </a:r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  <a:latin typeface="Arial Narrow" pitchFamily="34" charset="0"/>
              </a:rPr>
              <a:t>с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  <a:latin typeface="Arial Narrow" pitchFamily="34" charset="0"/>
              </a:rPr>
              <a:t>  </a:t>
            </a:r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  <a:latin typeface="Arial Narrow" pitchFamily="34" charset="0"/>
              </a:rPr>
              <a:t> кислородом</a:t>
            </a:r>
          </a:p>
          <a:p>
            <a:pPr marL="457200" indent="-457200">
              <a:lnSpc>
                <a:spcPct val="150000"/>
              </a:lnSpc>
              <a:buNone/>
            </a:pPr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  <a:latin typeface="Arial Narrow" pitchFamily="34" charset="0"/>
              </a:rPr>
              <a:t>         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  <a:latin typeface="Arial Narrow" pitchFamily="34" charset="0"/>
              </a:rPr>
              <a:t>                         N</a:t>
            </a:r>
            <a:r>
              <a:rPr lang="en-US" b="1" baseline="-25000" dirty="0" smtClean="0">
                <a:solidFill>
                  <a:schemeClr val="accent1">
                    <a:lumMod val="50000"/>
                  </a:schemeClr>
                </a:solidFill>
                <a:latin typeface="Arial Narrow" pitchFamily="34" charset="0"/>
              </a:rPr>
              <a:t>2</a:t>
            </a:r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  <a:latin typeface="Arial Narrow" pitchFamily="34" charset="0"/>
              </a:rPr>
              <a:t>  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  <a:latin typeface="Arial Narrow" pitchFamily="34" charset="0"/>
              </a:rPr>
              <a:t>+  </a:t>
            </a:r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  <a:latin typeface="Arial Narrow" pitchFamily="34" charset="0"/>
              </a:rPr>
              <a:t>О</a:t>
            </a:r>
            <a:r>
              <a:rPr lang="ru-RU" b="1" baseline="-25000" dirty="0" smtClean="0">
                <a:solidFill>
                  <a:schemeClr val="accent1">
                    <a:lumMod val="50000"/>
                  </a:schemeClr>
                </a:solidFill>
                <a:latin typeface="Arial Narrow" pitchFamily="34" charset="0"/>
              </a:rPr>
              <a:t>2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  <a:latin typeface="Arial Narrow" pitchFamily="34" charset="0"/>
                <a:sym typeface="Symbol"/>
              </a:rPr>
              <a:t>   2 NO</a:t>
            </a:r>
            <a:endParaRPr lang="ru-RU" b="1" dirty="0" smtClean="0">
              <a:solidFill>
                <a:schemeClr val="accent1">
                  <a:lumMod val="50000"/>
                </a:schemeClr>
              </a:solidFill>
              <a:latin typeface="Arial Narrow" pitchFamily="34" charset="0"/>
            </a:endParaRPr>
          </a:p>
          <a:p>
            <a:pPr marL="457200" indent="-457200">
              <a:buNone/>
            </a:pPr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  <a:latin typeface="Arial Narrow" pitchFamily="34" charset="0"/>
              </a:rPr>
              <a:t>      </a:t>
            </a:r>
            <a:endParaRPr lang="en-US" b="1" dirty="0" smtClean="0">
              <a:solidFill>
                <a:schemeClr val="accent1">
                  <a:lumMod val="50000"/>
                </a:schemeClr>
              </a:solidFill>
              <a:latin typeface="Arial Narrow" pitchFamily="34" charset="0"/>
            </a:endParaRPr>
          </a:p>
          <a:p>
            <a:pPr marL="457200" indent="-457200" algn="ctr">
              <a:buNone/>
            </a:pPr>
            <a:r>
              <a:rPr lang="ru-RU" sz="2000" b="1" dirty="0" smtClean="0">
                <a:solidFill>
                  <a:schemeClr val="accent1">
                    <a:lumMod val="50000"/>
                  </a:schemeClr>
                </a:solidFill>
                <a:latin typeface="Arial Narrow" pitchFamily="34" charset="0"/>
              </a:rPr>
              <a:t>Температура   электрической   дуги 3000 - 4000  </a:t>
            </a:r>
            <a:r>
              <a:rPr lang="ru-RU" sz="2000" b="1" baseline="30000" dirty="0" smtClean="0">
                <a:solidFill>
                  <a:schemeClr val="accent1">
                    <a:lumMod val="50000"/>
                  </a:schemeClr>
                </a:solidFill>
                <a:latin typeface="Arial Narrow" pitchFamily="34" charset="0"/>
              </a:rPr>
              <a:t>0</a:t>
            </a:r>
            <a:r>
              <a:rPr lang="ru-RU" sz="2000" b="1" dirty="0" smtClean="0">
                <a:solidFill>
                  <a:schemeClr val="accent1">
                    <a:lumMod val="50000"/>
                  </a:schemeClr>
                </a:solidFill>
                <a:latin typeface="Arial Narrow" pitchFamily="34" charset="0"/>
              </a:rPr>
              <a:t>С</a:t>
            </a:r>
          </a:p>
          <a:p>
            <a:pPr marL="457200" indent="-457200" algn="ctr">
              <a:buNone/>
            </a:pPr>
            <a:r>
              <a:rPr lang="ru-RU" sz="2000" b="1" dirty="0" smtClean="0">
                <a:solidFill>
                  <a:schemeClr val="accent1">
                    <a:lumMod val="50000"/>
                  </a:schemeClr>
                </a:solidFill>
                <a:latin typeface="Arial Narrow" pitchFamily="34" charset="0"/>
              </a:rPr>
              <a:t>(или   в   атмосфере   при   грозовых   разрядах)</a:t>
            </a:r>
            <a:endParaRPr lang="ru-RU" sz="2000" b="1" dirty="0">
              <a:solidFill>
                <a:schemeClr val="accent1">
                  <a:lumMod val="50000"/>
                </a:schemeClr>
              </a:solidFill>
              <a:latin typeface="Arial Narrow" pitchFamily="34" charset="0"/>
            </a:endParaRPr>
          </a:p>
        </p:txBody>
      </p:sp>
      <p:grpSp>
        <p:nvGrpSpPr>
          <p:cNvPr id="6" name="Группа 14"/>
          <p:cNvGrpSpPr/>
          <p:nvPr/>
        </p:nvGrpSpPr>
        <p:grpSpPr>
          <a:xfrm>
            <a:off x="2699792" y="1340768"/>
            <a:ext cx="2448272" cy="369332"/>
            <a:chOff x="2699792" y="1340768"/>
            <a:chExt cx="2448272" cy="369332"/>
          </a:xfrm>
        </p:grpSpPr>
        <p:sp>
          <p:nvSpPr>
            <p:cNvPr id="7" name="TextBox 6"/>
            <p:cNvSpPr txBox="1"/>
            <p:nvPr/>
          </p:nvSpPr>
          <p:spPr>
            <a:xfrm>
              <a:off x="2699792" y="1340768"/>
              <a:ext cx="28803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b="1" dirty="0" smtClean="0">
                  <a:solidFill>
                    <a:srgbClr val="C00000"/>
                  </a:solidFill>
                  <a:latin typeface="Arial Narrow" pitchFamily="34" charset="0"/>
                </a:rPr>
                <a:t>0                   </a:t>
              </a:r>
              <a:endParaRPr lang="ru-RU" b="1" dirty="0">
                <a:solidFill>
                  <a:srgbClr val="C00000"/>
                </a:solidFill>
                <a:latin typeface="Arial Narrow" pitchFamily="34" charset="0"/>
              </a:endParaRP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3491880" y="1340768"/>
              <a:ext cx="28803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b="1" dirty="0" smtClean="0">
                  <a:solidFill>
                    <a:srgbClr val="C00000"/>
                  </a:solidFill>
                  <a:latin typeface="Arial Narrow" pitchFamily="34" charset="0"/>
                </a:rPr>
                <a:t>0                   </a:t>
              </a:r>
              <a:endParaRPr lang="ru-RU" b="1" dirty="0">
                <a:solidFill>
                  <a:srgbClr val="C00000"/>
                </a:solidFill>
                <a:latin typeface="Arial Narrow" pitchFamily="34" charset="0"/>
              </a:endParaRP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4716016" y="1340768"/>
              <a:ext cx="43204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b="1" dirty="0" smtClean="0">
                  <a:solidFill>
                    <a:srgbClr val="C00000"/>
                  </a:solidFill>
                  <a:latin typeface="Arial Narrow" pitchFamily="34" charset="0"/>
                </a:rPr>
                <a:t>-</a:t>
              </a:r>
              <a:r>
                <a:rPr lang="en-US" b="1" dirty="0" smtClean="0">
                  <a:solidFill>
                    <a:srgbClr val="C00000"/>
                  </a:solidFill>
                  <a:latin typeface="Arial Narrow" pitchFamily="34" charset="0"/>
                </a:rPr>
                <a:t>2</a:t>
              </a:r>
              <a:endParaRPr lang="ru-RU" b="1" dirty="0">
                <a:solidFill>
                  <a:srgbClr val="C00000"/>
                </a:solidFill>
                <a:latin typeface="Arial Narrow" pitchFamily="34" charset="0"/>
              </a:endParaRPr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4355976" y="1340768"/>
              <a:ext cx="43204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 smtClean="0">
                  <a:solidFill>
                    <a:srgbClr val="C00000"/>
                  </a:solidFill>
                  <a:latin typeface="Arial Narrow" pitchFamily="34" charset="0"/>
                </a:rPr>
                <a:t>+2</a:t>
              </a:r>
              <a:endParaRPr lang="ru-RU" b="1" dirty="0">
                <a:solidFill>
                  <a:srgbClr val="C00000"/>
                </a:solidFill>
                <a:latin typeface="Arial Narrow" pitchFamily="34" charset="0"/>
              </a:endParaRPr>
            </a:p>
          </p:txBody>
        </p:sp>
      </p:grpSp>
      <p:grpSp>
        <p:nvGrpSpPr>
          <p:cNvPr id="15" name="Группа 28"/>
          <p:cNvGrpSpPr/>
          <p:nvPr/>
        </p:nvGrpSpPr>
        <p:grpSpPr>
          <a:xfrm>
            <a:off x="2843808" y="1844824"/>
            <a:ext cx="720080" cy="379591"/>
            <a:chOff x="2843808" y="1844824"/>
            <a:chExt cx="720080" cy="379591"/>
          </a:xfrm>
        </p:grpSpPr>
        <p:grpSp>
          <p:nvGrpSpPr>
            <p:cNvPr id="16" name="Группа 16"/>
            <p:cNvGrpSpPr/>
            <p:nvPr/>
          </p:nvGrpSpPr>
          <p:grpSpPr>
            <a:xfrm>
              <a:off x="2843808" y="1844824"/>
              <a:ext cx="720080" cy="360040"/>
              <a:chOff x="1691680" y="2114854"/>
              <a:chExt cx="564308" cy="162018"/>
            </a:xfrm>
          </p:grpSpPr>
          <p:grpSp>
            <p:nvGrpSpPr>
              <p:cNvPr id="17" name="Группа 27"/>
              <p:cNvGrpSpPr/>
              <p:nvPr/>
            </p:nvGrpSpPr>
            <p:grpSpPr>
              <a:xfrm rot="16200000">
                <a:off x="1901826" y="1922710"/>
                <a:ext cx="144016" cy="564308"/>
                <a:chOff x="1907704" y="2429272"/>
                <a:chExt cx="144016" cy="564308"/>
              </a:xfrm>
            </p:grpSpPr>
            <p:cxnSp>
              <p:nvCxnSpPr>
                <p:cNvPr id="20" name="Прямая соединительная линия 19"/>
                <p:cNvCxnSpPr/>
                <p:nvPr/>
              </p:nvCxnSpPr>
              <p:spPr>
                <a:xfrm rot="5400000">
                  <a:off x="1625550" y="2711426"/>
                  <a:ext cx="564308" cy="0"/>
                </a:xfrm>
                <a:prstGeom prst="line">
                  <a:avLst/>
                </a:prstGeom>
                <a:ln w="28575">
                  <a:solidFill>
                    <a:srgbClr val="C0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" name="Прямая соединительная линия 20"/>
                <p:cNvCxnSpPr/>
                <p:nvPr/>
              </p:nvCxnSpPr>
              <p:spPr>
                <a:xfrm rot="5400000" flipV="1">
                  <a:off x="1979712" y="2357264"/>
                  <a:ext cx="0" cy="144016"/>
                </a:xfrm>
                <a:prstGeom prst="line">
                  <a:avLst/>
                </a:prstGeom>
                <a:ln w="28575">
                  <a:solidFill>
                    <a:srgbClr val="C0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9" name="Прямая со стрелкой 18"/>
              <p:cNvCxnSpPr/>
              <p:nvPr/>
            </p:nvCxnSpPr>
            <p:spPr>
              <a:xfrm flipV="1">
                <a:off x="2255988" y="2114854"/>
                <a:ext cx="0" cy="162018"/>
              </a:xfrm>
              <a:prstGeom prst="straightConnector1">
                <a:avLst/>
              </a:prstGeom>
              <a:ln w="28575">
                <a:solidFill>
                  <a:srgbClr val="C0000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7" name="TextBox 26"/>
            <p:cNvSpPr txBox="1"/>
            <p:nvPr/>
          </p:nvSpPr>
          <p:spPr>
            <a:xfrm>
              <a:off x="2987824" y="1844824"/>
              <a:ext cx="504056" cy="3795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 smtClean="0">
                  <a:solidFill>
                    <a:srgbClr val="C00000"/>
                  </a:solidFill>
                  <a:latin typeface="Arial Narrow" pitchFamily="34" charset="0"/>
                </a:rPr>
                <a:t>4</a:t>
              </a:r>
              <a:r>
                <a:rPr lang="ru-RU" b="1" dirty="0" smtClean="0">
                  <a:solidFill>
                    <a:srgbClr val="C00000"/>
                  </a:solidFill>
                  <a:latin typeface="Arial Narrow" pitchFamily="34" charset="0"/>
                </a:rPr>
                <a:t>е</a:t>
              </a:r>
              <a:r>
                <a:rPr lang="ru-RU" sz="2800" b="1" baseline="30000" dirty="0" smtClean="0">
                  <a:solidFill>
                    <a:srgbClr val="C00000"/>
                  </a:solidFill>
                  <a:latin typeface="Arial Narrow" pitchFamily="34" charset="0"/>
                </a:rPr>
                <a:t>-</a:t>
              </a:r>
              <a:endParaRPr lang="ru-RU" sz="2800" b="1" baseline="30000" dirty="0">
                <a:solidFill>
                  <a:srgbClr val="C00000"/>
                </a:solidFill>
                <a:latin typeface="Arial Narrow" pitchFamily="34" charset="0"/>
              </a:endParaRPr>
            </a:p>
          </p:txBody>
        </p:sp>
      </p:grpSp>
      <p:sp>
        <p:nvSpPr>
          <p:cNvPr id="30" name="Содержимое 2"/>
          <p:cNvSpPr txBox="1">
            <a:spLocks/>
          </p:cNvSpPr>
          <p:nvPr/>
        </p:nvSpPr>
        <p:spPr bwMode="auto">
          <a:xfrm>
            <a:off x="323528" y="3717032"/>
            <a:ext cx="8064896" cy="1728192"/>
          </a:xfrm>
          <a:prstGeom prst="rect">
            <a:avLst/>
          </a:prstGeom>
          <a:ln w="25400" cap="flat" cmpd="sng" algn="ctr">
            <a:solidFill>
              <a:schemeClr val="accent1"/>
            </a:solidFill>
            <a:prstDash val="solid"/>
            <a:miter lim="800000"/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457200" marR="0" lvl="0" indent="-457200" algn="l" defTabSz="914400" rtl="0" eaLnBrk="1" fontAlgn="base" latinLnBrk="0" hangingPunct="1">
              <a:lnSpc>
                <a:spcPct val="150000"/>
              </a:lnSpc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itchFamily="2" charset="2"/>
              <a:buNone/>
              <a:tabLst/>
              <a:defRPr/>
            </a:pPr>
            <a:r>
              <a:rPr kumimoji="0" lang="ru-RU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3</a:t>
            </a:r>
            <a:r>
              <a:rPr kumimoji="0" 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    </a:t>
            </a:r>
            <a:r>
              <a:rPr kumimoji="0" lang="ru-RU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Arial Narrow" pitchFamily="34" charset="0"/>
                <a:ea typeface="+mn-ea"/>
                <a:cs typeface="+mn-cs"/>
              </a:rPr>
              <a:t>Взаимодействие </a:t>
            </a:r>
            <a:r>
              <a:rPr kumimoji="0" 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Arial Narrow" pitchFamily="34" charset="0"/>
                <a:ea typeface="+mn-ea"/>
                <a:cs typeface="+mn-cs"/>
              </a:rPr>
              <a:t>  </a:t>
            </a:r>
            <a:r>
              <a:rPr kumimoji="0" lang="ru-RU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Arial Narrow" pitchFamily="34" charset="0"/>
                <a:ea typeface="+mn-ea"/>
                <a:cs typeface="+mn-cs"/>
              </a:rPr>
              <a:t>с</a:t>
            </a:r>
            <a:r>
              <a:rPr kumimoji="0" 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Arial Narrow" pitchFamily="34" charset="0"/>
                <a:ea typeface="+mn-ea"/>
                <a:cs typeface="+mn-cs"/>
              </a:rPr>
              <a:t>  </a:t>
            </a:r>
            <a:r>
              <a:rPr kumimoji="0" lang="ru-RU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Arial Narrow" pitchFamily="34" charset="0"/>
                <a:ea typeface="+mn-ea"/>
                <a:cs typeface="+mn-cs"/>
              </a:rPr>
              <a:t> </a:t>
            </a:r>
            <a:r>
              <a:rPr lang="ru-RU" sz="2400" b="1" dirty="0" smtClean="0">
                <a:solidFill>
                  <a:schemeClr val="accent1">
                    <a:lumMod val="50000"/>
                  </a:schemeClr>
                </a:solidFill>
                <a:latin typeface="Arial Narrow" pitchFamily="34" charset="0"/>
              </a:rPr>
              <a:t>водородом</a:t>
            </a:r>
            <a:endParaRPr kumimoji="0" lang="ru-RU" sz="2400" b="1" i="0" u="none" strike="noStrike" kern="1200" cap="none" spc="0" normalizeH="0" baseline="0" noProof="0" dirty="0" smtClean="0">
              <a:ln>
                <a:noFill/>
              </a:ln>
              <a:solidFill>
                <a:schemeClr val="accent1">
                  <a:lumMod val="50000"/>
                </a:schemeClr>
              </a:solidFill>
              <a:effectLst/>
              <a:uLnTx/>
              <a:uFillTx/>
              <a:latin typeface="Arial Narrow" pitchFamily="34" charset="0"/>
              <a:ea typeface="+mn-ea"/>
              <a:cs typeface="+mn-cs"/>
            </a:endParaRPr>
          </a:p>
          <a:p>
            <a:pPr marL="457200" marR="0" lvl="0" indent="-457200" algn="l" defTabSz="914400" rtl="0" eaLnBrk="1" fontAlgn="base" latinLnBrk="0" hangingPunct="1">
              <a:lnSpc>
                <a:spcPct val="150000"/>
              </a:lnSpc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itchFamily="2" charset="2"/>
              <a:buNone/>
              <a:tabLst/>
              <a:defRPr/>
            </a:pPr>
            <a:r>
              <a:rPr kumimoji="0" lang="ru-RU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Arial Narrow" pitchFamily="34" charset="0"/>
                <a:ea typeface="+mn-ea"/>
                <a:cs typeface="+mn-cs"/>
              </a:rPr>
              <a:t>         </a:t>
            </a:r>
            <a:r>
              <a:rPr kumimoji="0" 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Arial Narrow" pitchFamily="34" charset="0"/>
                <a:ea typeface="+mn-ea"/>
                <a:cs typeface="+mn-cs"/>
              </a:rPr>
              <a:t>                         N</a:t>
            </a:r>
            <a:r>
              <a:rPr kumimoji="0" lang="en-US" sz="2400" b="1" i="0" u="none" strike="noStrike" kern="1200" cap="none" spc="0" normalizeH="0" baseline="-2500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Arial Narrow" pitchFamily="34" charset="0"/>
                <a:ea typeface="+mn-ea"/>
                <a:cs typeface="+mn-cs"/>
              </a:rPr>
              <a:t>2</a:t>
            </a:r>
            <a:r>
              <a:rPr kumimoji="0" lang="ru-RU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Arial Narrow" pitchFamily="34" charset="0"/>
                <a:ea typeface="+mn-ea"/>
                <a:cs typeface="+mn-cs"/>
              </a:rPr>
              <a:t>  </a:t>
            </a:r>
            <a:r>
              <a:rPr kumimoji="0" 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Arial Narrow" pitchFamily="34" charset="0"/>
                <a:ea typeface="+mn-ea"/>
                <a:cs typeface="+mn-cs"/>
              </a:rPr>
              <a:t>+ </a:t>
            </a:r>
            <a:r>
              <a:rPr kumimoji="0" lang="ru-RU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Arial Narrow" pitchFamily="34" charset="0"/>
                <a:ea typeface="+mn-ea"/>
                <a:cs typeface="+mn-cs"/>
              </a:rPr>
              <a:t>3</a:t>
            </a:r>
            <a:r>
              <a:rPr kumimoji="0" 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Arial Narrow" pitchFamily="34" charset="0"/>
                <a:ea typeface="+mn-ea"/>
                <a:cs typeface="+mn-cs"/>
              </a:rPr>
              <a:t> </a:t>
            </a:r>
            <a:r>
              <a:rPr kumimoji="0" lang="ru-RU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Arial Narrow" pitchFamily="34" charset="0"/>
                <a:ea typeface="+mn-ea"/>
                <a:cs typeface="+mn-cs"/>
              </a:rPr>
              <a:t>Н</a:t>
            </a:r>
            <a:r>
              <a:rPr kumimoji="0" lang="ru-RU" sz="2400" b="1" i="0" u="none" strike="noStrike" kern="1200" cap="none" spc="0" normalizeH="0" baseline="-2500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Arial Narrow" pitchFamily="34" charset="0"/>
                <a:ea typeface="+mn-ea"/>
                <a:cs typeface="+mn-cs"/>
              </a:rPr>
              <a:t>2   </a:t>
            </a:r>
            <a:r>
              <a:rPr kumimoji="0" 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Arial Narrow" pitchFamily="34" charset="0"/>
                <a:ea typeface="+mn-ea"/>
                <a:cs typeface="+mn-cs"/>
                <a:sym typeface="Symbol"/>
              </a:rPr>
              <a:t>   2 N</a:t>
            </a:r>
            <a:r>
              <a:rPr kumimoji="0" lang="ru-RU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Arial Narrow" pitchFamily="34" charset="0"/>
                <a:ea typeface="+mn-ea"/>
                <a:cs typeface="+mn-cs"/>
                <a:sym typeface="Symbol"/>
              </a:rPr>
              <a:t>Н</a:t>
            </a:r>
            <a:r>
              <a:rPr kumimoji="0" lang="ru-RU" sz="2400" b="1" i="0" u="none" strike="noStrike" kern="1200" cap="none" spc="0" normalizeH="0" baseline="-2500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Arial Narrow" pitchFamily="34" charset="0"/>
                <a:ea typeface="+mn-ea"/>
                <a:cs typeface="+mn-cs"/>
                <a:sym typeface="Symbol"/>
              </a:rPr>
              <a:t>3</a:t>
            </a:r>
            <a:endParaRPr kumimoji="0" lang="ru-RU" sz="2400" b="1" i="0" u="none" strike="noStrike" kern="1200" cap="none" spc="0" normalizeH="0" baseline="-25000" noProof="0" dirty="0" smtClean="0">
              <a:ln>
                <a:noFill/>
              </a:ln>
              <a:solidFill>
                <a:schemeClr val="accent1">
                  <a:lumMod val="50000"/>
                </a:schemeClr>
              </a:solidFill>
              <a:effectLst/>
              <a:uLnTx/>
              <a:uFillTx/>
              <a:latin typeface="Arial Narrow" pitchFamily="34" charset="0"/>
              <a:ea typeface="+mn-ea"/>
              <a:cs typeface="+mn-cs"/>
            </a:endParaRPr>
          </a:p>
          <a:p>
            <a:pPr marL="457200" marR="0" lvl="0" indent="-457200" algn="l" defTabSz="914400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itchFamily="2" charset="2"/>
              <a:buNone/>
              <a:tabLst/>
              <a:defRPr/>
            </a:pPr>
            <a:r>
              <a:rPr kumimoji="0" lang="ru-RU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Arial Narrow" pitchFamily="34" charset="0"/>
                <a:ea typeface="+mn-ea"/>
                <a:cs typeface="+mn-cs"/>
              </a:rPr>
              <a:t>      </a:t>
            </a:r>
            <a:endParaRPr kumimoji="0" lang="en-US" sz="2400" b="1" i="0" u="none" strike="noStrike" kern="1200" cap="none" spc="0" normalizeH="0" baseline="0" noProof="0" dirty="0" smtClean="0">
              <a:ln>
                <a:noFill/>
              </a:ln>
              <a:solidFill>
                <a:schemeClr val="accent1">
                  <a:lumMod val="50000"/>
                </a:schemeClr>
              </a:solidFill>
              <a:effectLst/>
              <a:uLnTx/>
              <a:uFillTx/>
              <a:latin typeface="Arial Narrow" pitchFamily="34" charset="0"/>
              <a:ea typeface="+mn-ea"/>
              <a:cs typeface="+mn-cs"/>
            </a:endParaRPr>
          </a:p>
          <a:p>
            <a:pPr marL="457200" marR="0" lvl="0" indent="-457200" algn="l" defTabSz="914400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+mj-lt"/>
              <a:buAutoNum type="arabicPeriod"/>
              <a:tabLst/>
              <a:defRPr/>
            </a:pPr>
            <a:endParaRPr kumimoji="0" lang="ru-RU" sz="2400" b="1" i="0" u="none" strike="noStrike" kern="1200" cap="none" spc="0" normalizeH="0" baseline="0" noProof="0" dirty="0">
              <a:ln>
                <a:noFill/>
              </a:ln>
              <a:solidFill>
                <a:schemeClr val="accent1">
                  <a:lumMod val="50000"/>
                </a:schemeClr>
              </a:solidFill>
              <a:effectLst/>
              <a:uLnTx/>
              <a:uFillTx/>
              <a:latin typeface="Arial Narrow" pitchFamily="34" charset="0"/>
              <a:ea typeface="+mn-ea"/>
              <a:cs typeface="+mn-cs"/>
            </a:endParaRPr>
          </a:p>
        </p:txBody>
      </p:sp>
      <p:grpSp>
        <p:nvGrpSpPr>
          <p:cNvPr id="31" name="Группа 14"/>
          <p:cNvGrpSpPr/>
          <p:nvPr/>
        </p:nvGrpSpPr>
        <p:grpSpPr>
          <a:xfrm>
            <a:off x="2771800" y="4221088"/>
            <a:ext cx="2592288" cy="369332"/>
            <a:chOff x="2699792" y="1340768"/>
            <a:chExt cx="2592288" cy="369332"/>
          </a:xfrm>
        </p:grpSpPr>
        <p:sp>
          <p:nvSpPr>
            <p:cNvPr id="32" name="TextBox 31"/>
            <p:cNvSpPr txBox="1"/>
            <p:nvPr/>
          </p:nvSpPr>
          <p:spPr>
            <a:xfrm>
              <a:off x="2699792" y="1340768"/>
              <a:ext cx="28803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b="1" dirty="0" smtClean="0">
                  <a:solidFill>
                    <a:srgbClr val="C00000"/>
                  </a:solidFill>
                  <a:latin typeface="Arial Narrow" pitchFamily="34" charset="0"/>
                </a:rPr>
                <a:t>0                   </a:t>
              </a:r>
              <a:endParaRPr lang="ru-RU" b="1" dirty="0">
                <a:solidFill>
                  <a:srgbClr val="C00000"/>
                </a:solidFill>
                <a:latin typeface="Arial Narrow" pitchFamily="34" charset="0"/>
              </a:endParaRPr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3419872" y="1340768"/>
              <a:ext cx="28803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b="1" dirty="0" smtClean="0">
                  <a:solidFill>
                    <a:srgbClr val="C00000"/>
                  </a:solidFill>
                  <a:latin typeface="Arial Narrow" pitchFamily="34" charset="0"/>
                </a:rPr>
                <a:t>0                   </a:t>
              </a:r>
              <a:endParaRPr lang="ru-RU" b="1" dirty="0">
                <a:solidFill>
                  <a:srgbClr val="C00000"/>
                </a:solidFill>
                <a:latin typeface="Arial Narrow" pitchFamily="34" charset="0"/>
              </a:endParaRPr>
            </a:p>
          </p:txBody>
        </p:sp>
        <p:sp>
          <p:nvSpPr>
            <p:cNvPr id="34" name="TextBox 33"/>
            <p:cNvSpPr txBox="1"/>
            <p:nvPr/>
          </p:nvSpPr>
          <p:spPr>
            <a:xfrm>
              <a:off x="4860032" y="1340768"/>
              <a:ext cx="43204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b="1" dirty="0" smtClean="0">
                  <a:solidFill>
                    <a:srgbClr val="C00000"/>
                  </a:solidFill>
                  <a:latin typeface="Arial Narrow" pitchFamily="34" charset="0"/>
                </a:rPr>
                <a:t>+1</a:t>
              </a:r>
              <a:endParaRPr lang="ru-RU" b="1" dirty="0">
                <a:solidFill>
                  <a:srgbClr val="C00000"/>
                </a:solidFill>
                <a:latin typeface="Arial Narrow" pitchFamily="34" charset="0"/>
              </a:endParaRPr>
            </a:p>
          </p:txBody>
        </p:sp>
        <p:sp>
          <p:nvSpPr>
            <p:cNvPr id="35" name="TextBox 34"/>
            <p:cNvSpPr txBox="1"/>
            <p:nvPr/>
          </p:nvSpPr>
          <p:spPr>
            <a:xfrm>
              <a:off x="4572000" y="1340768"/>
              <a:ext cx="43204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b="1" dirty="0" smtClean="0">
                  <a:solidFill>
                    <a:srgbClr val="C00000"/>
                  </a:solidFill>
                  <a:latin typeface="Arial Narrow" pitchFamily="34" charset="0"/>
                </a:rPr>
                <a:t>-3</a:t>
              </a:r>
              <a:endParaRPr lang="ru-RU" b="1" dirty="0">
                <a:solidFill>
                  <a:srgbClr val="C00000"/>
                </a:solidFill>
                <a:latin typeface="Arial Narrow" pitchFamily="34" charset="0"/>
              </a:endParaRPr>
            </a:p>
          </p:txBody>
        </p:sp>
      </p:grpSp>
      <p:grpSp>
        <p:nvGrpSpPr>
          <p:cNvPr id="41" name="Группа 28"/>
          <p:cNvGrpSpPr/>
          <p:nvPr/>
        </p:nvGrpSpPr>
        <p:grpSpPr>
          <a:xfrm flipH="1">
            <a:off x="2843808" y="4797153"/>
            <a:ext cx="792088" cy="348722"/>
            <a:chOff x="2843808" y="1751132"/>
            <a:chExt cx="720080" cy="453732"/>
          </a:xfrm>
        </p:grpSpPr>
        <p:grpSp>
          <p:nvGrpSpPr>
            <p:cNvPr id="42" name="Группа 16"/>
            <p:cNvGrpSpPr/>
            <p:nvPr/>
          </p:nvGrpSpPr>
          <p:grpSpPr>
            <a:xfrm>
              <a:off x="2843808" y="1844824"/>
              <a:ext cx="720080" cy="360040"/>
              <a:chOff x="1691680" y="2114854"/>
              <a:chExt cx="564308" cy="162018"/>
            </a:xfrm>
          </p:grpSpPr>
          <p:grpSp>
            <p:nvGrpSpPr>
              <p:cNvPr id="44" name="Группа 27"/>
              <p:cNvGrpSpPr/>
              <p:nvPr/>
            </p:nvGrpSpPr>
            <p:grpSpPr>
              <a:xfrm rot="16200000">
                <a:off x="1901826" y="1922710"/>
                <a:ext cx="144016" cy="564308"/>
                <a:chOff x="1907704" y="2429272"/>
                <a:chExt cx="144016" cy="564308"/>
              </a:xfrm>
            </p:grpSpPr>
            <p:cxnSp>
              <p:nvCxnSpPr>
                <p:cNvPr id="46" name="Прямая соединительная линия 45"/>
                <p:cNvCxnSpPr/>
                <p:nvPr/>
              </p:nvCxnSpPr>
              <p:spPr>
                <a:xfrm rot="5400000">
                  <a:off x="1625550" y="2711426"/>
                  <a:ext cx="564308" cy="0"/>
                </a:xfrm>
                <a:prstGeom prst="line">
                  <a:avLst/>
                </a:prstGeom>
                <a:ln w="28575">
                  <a:solidFill>
                    <a:srgbClr val="C0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7" name="Прямая соединительная линия 46"/>
                <p:cNvCxnSpPr/>
                <p:nvPr/>
              </p:nvCxnSpPr>
              <p:spPr>
                <a:xfrm rot="5400000" flipV="1">
                  <a:off x="1979712" y="2357264"/>
                  <a:ext cx="0" cy="144016"/>
                </a:xfrm>
                <a:prstGeom prst="line">
                  <a:avLst/>
                </a:prstGeom>
                <a:ln w="28575">
                  <a:solidFill>
                    <a:srgbClr val="C0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45" name="Прямая со стрелкой 44"/>
              <p:cNvCxnSpPr/>
              <p:nvPr/>
            </p:nvCxnSpPr>
            <p:spPr>
              <a:xfrm flipV="1">
                <a:off x="2255988" y="2114854"/>
                <a:ext cx="0" cy="162018"/>
              </a:xfrm>
              <a:prstGeom prst="straightConnector1">
                <a:avLst/>
              </a:prstGeom>
              <a:ln w="28575">
                <a:solidFill>
                  <a:srgbClr val="C0000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43" name="TextBox 42"/>
            <p:cNvSpPr txBox="1"/>
            <p:nvPr/>
          </p:nvSpPr>
          <p:spPr>
            <a:xfrm>
              <a:off x="2928908" y="1751132"/>
              <a:ext cx="504056" cy="40020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b="1" dirty="0" smtClean="0">
                  <a:solidFill>
                    <a:srgbClr val="C00000"/>
                  </a:solidFill>
                  <a:latin typeface="Arial Narrow" pitchFamily="34" charset="0"/>
                </a:rPr>
                <a:t>6е</a:t>
              </a:r>
              <a:r>
                <a:rPr lang="ru-RU" sz="2800" b="1" baseline="30000" dirty="0" smtClean="0">
                  <a:solidFill>
                    <a:srgbClr val="C00000"/>
                  </a:solidFill>
                  <a:latin typeface="Arial Narrow" pitchFamily="34" charset="0"/>
                </a:rPr>
                <a:t>-</a:t>
              </a:r>
              <a:endParaRPr lang="ru-RU" sz="2800" b="1" baseline="30000" dirty="0">
                <a:solidFill>
                  <a:srgbClr val="C00000"/>
                </a:solidFill>
                <a:latin typeface="Arial Narrow" pitchFamily="34" charset="0"/>
              </a:endParaRPr>
            </a:p>
          </p:txBody>
        </p:sp>
      </p:grpSp>
      <p:sp>
        <p:nvSpPr>
          <p:cNvPr id="49" name="TextBox 48"/>
          <p:cNvSpPr txBox="1"/>
          <p:nvPr/>
        </p:nvSpPr>
        <p:spPr>
          <a:xfrm>
            <a:off x="3779912" y="1412776"/>
            <a:ext cx="28803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rgbClr val="C00000"/>
                </a:solidFill>
                <a:latin typeface="Arial Narrow" pitchFamily="34" charset="0"/>
              </a:rPr>
              <a:t>t</a:t>
            </a:r>
            <a:r>
              <a:rPr lang="ru-RU" sz="2000" b="1" dirty="0" smtClean="0">
                <a:solidFill>
                  <a:srgbClr val="C00000"/>
                </a:solidFill>
                <a:latin typeface="Arial Narrow" pitchFamily="34" charset="0"/>
              </a:rPr>
              <a:t>                   </a:t>
            </a:r>
            <a:endParaRPr lang="ru-RU" sz="2000" b="1" dirty="0">
              <a:solidFill>
                <a:srgbClr val="C00000"/>
              </a:solidFill>
              <a:latin typeface="Arial Narrow" pitchFamily="34" charset="0"/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3923928" y="4293096"/>
            <a:ext cx="57606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rgbClr val="C00000"/>
                </a:solidFill>
                <a:latin typeface="Arial Narrow" pitchFamily="34" charset="0"/>
              </a:rPr>
              <a:t>t</a:t>
            </a:r>
            <a:r>
              <a:rPr lang="ru-RU" sz="2000" b="1" dirty="0" smtClean="0">
                <a:solidFill>
                  <a:srgbClr val="C00000"/>
                </a:solidFill>
                <a:latin typeface="Arial Narrow" pitchFamily="34" charset="0"/>
              </a:rPr>
              <a:t>, </a:t>
            </a:r>
            <a:r>
              <a:rPr lang="ru-RU" sz="2000" b="1" dirty="0" err="1" smtClean="0">
                <a:solidFill>
                  <a:srgbClr val="C00000"/>
                </a:solidFill>
                <a:latin typeface="Arial Narrow" pitchFamily="34" charset="0"/>
              </a:rPr>
              <a:t>р</a:t>
            </a:r>
            <a:r>
              <a:rPr lang="ru-RU" sz="2000" b="1" dirty="0" smtClean="0">
                <a:solidFill>
                  <a:srgbClr val="C00000"/>
                </a:solidFill>
                <a:latin typeface="Arial Narrow" pitchFamily="34" charset="0"/>
              </a:rPr>
              <a:t>                   </a:t>
            </a:r>
            <a:endParaRPr lang="ru-RU" sz="2000" b="1" dirty="0">
              <a:solidFill>
                <a:srgbClr val="C00000"/>
              </a:solidFill>
              <a:latin typeface="Arial Narrow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2000"/>
                                        <p:tgtEl>
                                          <p:spTgt spid="30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2000"/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2000"/>
                                        <p:tgtEl>
                                          <p:spTgt spid="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2000"/>
                                        <p:tgtEl>
                                          <p:spTgt spid="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 animBg="1"/>
      <p:bldP spid="30" grpId="0" build="p" animBg="1"/>
      <p:bldP spid="49" grpId="0"/>
      <p:bldP spid="50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Другая 11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7E8E48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FDF59C"/>
      </a:accent6>
      <a:hlink>
        <a:srgbClr val="8E58B6"/>
      </a:hlink>
      <a:folHlink>
        <a:srgbClr val="7F6F6F"/>
      </a:folHlink>
    </a:clrScheme>
    <a:fontScheme name="Классическая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576</TotalTime>
  <Words>449</Words>
  <Application>Microsoft Office PowerPoint</Application>
  <PresentationFormat>Экран (4:3)</PresentationFormat>
  <Paragraphs>148</Paragraphs>
  <Slides>11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Эркер</vt:lpstr>
      <vt:lpstr>АЗОТ</vt:lpstr>
      <vt:lpstr>Распространение   в   природе</vt:lpstr>
      <vt:lpstr>Строение - свойства</vt:lpstr>
      <vt:lpstr>Строение   молекулы</vt:lpstr>
      <vt:lpstr>Получение</vt:lpstr>
      <vt:lpstr>Получение   в лаборатории</vt:lpstr>
      <vt:lpstr>Физические    свойства</vt:lpstr>
      <vt:lpstr>Химические    свойства</vt:lpstr>
      <vt:lpstr>Химические    свойства</vt:lpstr>
      <vt:lpstr>Круговорот    азота</vt:lpstr>
      <vt:lpstr>Интернет - ресурсы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АЗОТ</dc:title>
  <cp:lastModifiedBy>User</cp:lastModifiedBy>
  <cp:revision>74</cp:revision>
  <dcterms:modified xsi:type="dcterms:W3CDTF">2016-03-13T09:36:52Z</dcterms:modified>
</cp:coreProperties>
</file>