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77" r:id="rId3"/>
    <p:sldId id="278" r:id="rId4"/>
    <p:sldId id="283" r:id="rId5"/>
    <p:sldId id="282" r:id="rId6"/>
    <p:sldId id="256" r:id="rId7"/>
    <p:sldId id="257" r:id="rId8"/>
    <p:sldId id="259" r:id="rId9"/>
    <p:sldId id="260" r:id="rId10"/>
    <p:sldId id="262" r:id="rId11"/>
    <p:sldId id="261" r:id="rId12"/>
    <p:sldId id="263" r:id="rId13"/>
    <p:sldId id="264" r:id="rId14"/>
    <p:sldId id="265" r:id="rId15"/>
    <p:sldId id="266" r:id="rId16"/>
    <p:sldId id="267" r:id="rId17"/>
    <p:sldId id="268" r:id="rId18"/>
    <p:sldId id="270" r:id="rId19"/>
    <p:sldId id="272" r:id="rId20"/>
    <p:sldId id="269" r:id="rId21"/>
    <p:sldId id="275" r:id="rId22"/>
    <p:sldId id="276" r:id="rId23"/>
    <p:sldId id="271" r:id="rId24"/>
    <p:sldId id="273" r:id="rId25"/>
    <p:sldId id="279" r:id="rId26"/>
    <p:sldId id="258" r:id="rId27"/>
    <p:sldId id="284" r:id="rId28"/>
    <p:sldId id="286" r:id="rId29"/>
    <p:sldId id="285" r:id="rId30"/>
    <p:sldId id="274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58" autoAdjust="0"/>
    <p:restoredTop sz="94660"/>
  </p:normalViewPr>
  <p:slideViewPr>
    <p:cSldViewPr snapToGrid="0">
      <p:cViewPr varScale="1">
        <p:scale>
          <a:sx n="69" d="100"/>
          <a:sy n="69" d="100"/>
        </p:scale>
        <p:origin x="90" y="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7BAAEA-92F4-452A-9CC5-B73C9E4D8663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7D8B8F-B8DD-4EC1-909D-34698F8A7990}">
      <dgm:prSet phldrT="[Текст]"/>
      <dgm:spPr/>
      <dgm:t>
        <a:bodyPr/>
        <a:lstStyle/>
        <a:p>
          <a:r>
            <a:rPr lang="ru-RU" dirty="0" smtClean="0"/>
            <a:t>Горы России</a:t>
          </a:r>
          <a:endParaRPr lang="ru-RU" dirty="0"/>
        </a:p>
      </dgm:t>
    </dgm:pt>
    <dgm:pt modelId="{19174A7B-F4EE-4A9A-B30C-23518DFD0DA0}" type="parTrans" cxnId="{371AA946-EF1A-4E70-AAB0-BA884D7E0194}">
      <dgm:prSet/>
      <dgm:spPr/>
      <dgm:t>
        <a:bodyPr/>
        <a:lstStyle/>
        <a:p>
          <a:endParaRPr lang="ru-RU"/>
        </a:p>
      </dgm:t>
    </dgm:pt>
    <dgm:pt modelId="{B8D69821-783D-48F6-9EA8-B2D09C5A4E47}" type="sibTrans" cxnId="{371AA946-EF1A-4E70-AAB0-BA884D7E0194}">
      <dgm:prSet/>
      <dgm:spPr/>
      <dgm:t>
        <a:bodyPr/>
        <a:lstStyle/>
        <a:p>
          <a:endParaRPr lang="ru-RU"/>
        </a:p>
      </dgm:t>
    </dgm:pt>
    <dgm:pt modelId="{187E4642-4793-46AE-BAFF-6197EA39D47E}">
      <dgm:prSet phldrT="[Текст]"/>
      <dgm:spPr/>
      <dgm:t>
        <a:bodyPr/>
        <a:lstStyle/>
        <a:p>
          <a:r>
            <a:rPr lang="ru-RU" dirty="0" smtClean="0"/>
            <a:t>Горы Америки </a:t>
          </a:r>
          <a:endParaRPr lang="ru-RU" dirty="0"/>
        </a:p>
      </dgm:t>
    </dgm:pt>
    <dgm:pt modelId="{B80FD5B9-7706-4B5E-AF83-891F47C1669F}" type="parTrans" cxnId="{8DD1696C-B845-4B32-BF80-350BDE4BADF8}">
      <dgm:prSet/>
      <dgm:spPr/>
      <dgm:t>
        <a:bodyPr/>
        <a:lstStyle/>
        <a:p>
          <a:endParaRPr lang="ru-RU"/>
        </a:p>
      </dgm:t>
    </dgm:pt>
    <dgm:pt modelId="{A1BBEB4A-C6D9-4F06-A656-3FE75A1A02FF}" type="sibTrans" cxnId="{8DD1696C-B845-4B32-BF80-350BDE4BADF8}">
      <dgm:prSet/>
      <dgm:spPr/>
      <dgm:t>
        <a:bodyPr/>
        <a:lstStyle/>
        <a:p>
          <a:endParaRPr lang="ru-RU"/>
        </a:p>
      </dgm:t>
    </dgm:pt>
    <dgm:pt modelId="{ECD5F28F-7CE4-4895-9691-28A41BEAF442}">
      <dgm:prSet phldrT="[Текст]"/>
      <dgm:spPr/>
      <dgm:t>
        <a:bodyPr/>
        <a:lstStyle/>
        <a:p>
          <a:r>
            <a:rPr lang="ru-RU" dirty="0" smtClean="0"/>
            <a:t>Горы  Австралии</a:t>
          </a:r>
          <a:endParaRPr lang="ru-RU" dirty="0"/>
        </a:p>
      </dgm:t>
    </dgm:pt>
    <dgm:pt modelId="{94B86ADD-69C0-4EAE-9163-49EEC511ACAB}" type="parTrans" cxnId="{658943F9-FED4-43D0-82A1-68C022EADBDD}">
      <dgm:prSet/>
      <dgm:spPr/>
      <dgm:t>
        <a:bodyPr/>
        <a:lstStyle/>
        <a:p>
          <a:endParaRPr lang="ru-RU"/>
        </a:p>
      </dgm:t>
    </dgm:pt>
    <dgm:pt modelId="{426F7083-71F2-43EF-9D57-95387ED87E96}" type="sibTrans" cxnId="{658943F9-FED4-43D0-82A1-68C022EADBDD}">
      <dgm:prSet/>
      <dgm:spPr/>
      <dgm:t>
        <a:bodyPr/>
        <a:lstStyle/>
        <a:p>
          <a:endParaRPr lang="ru-RU"/>
        </a:p>
      </dgm:t>
    </dgm:pt>
    <dgm:pt modelId="{361FC3BE-2F0F-476F-97F1-D0053F93B17C}">
      <dgm:prSet phldrT="[Текст]" phldr="1"/>
      <dgm:spPr/>
      <dgm:t>
        <a:bodyPr/>
        <a:lstStyle/>
        <a:p>
          <a:endParaRPr lang="ru-RU"/>
        </a:p>
      </dgm:t>
    </dgm:pt>
    <dgm:pt modelId="{6D7972C2-7D7D-495B-9B4C-A15251B805D6}" type="parTrans" cxnId="{D7835BA3-693B-4EE4-9A1D-68CA2385A312}">
      <dgm:prSet/>
      <dgm:spPr/>
      <dgm:t>
        <a:bodyPr/>
        <a:lstStyle/>
        <a:p>
          <a:endParaRPr lang="ru-RU"/>
        </a:p>
      </dgm:t>
    </dgm:pt>
    <dgm:pt modelId="{6D22CE93-27E2-47E9-B8DB-F092193AA8A3}" type="sibTrans" cxnId="{D7835BA3-693B-4EE4-9A1D-68CA2385A312}">
      <dgm:prSet/>
      <dgm:spPr/>
      <dgm:t>
        <a:bodyPr/>
        <a:lstStyle/>
        <a:p>
          <a:endParaRPr lang="ru-RU"/>
        </a:p>
      </dgm:t>
    </dgm:pt>
    <dgm:pt modelId="{2C662742-C613-4EDD-ADF8-F71081D3F9DC}">
      <dgm:prSet phldrT="[Текст]" phldr="1"/>
      <dgm:spPr/>
      <dgm:t>
        <a:bodyPr/>
        <a:lstStyle/>
        <a:p>
          <a:endParaRPr lang="ru-RU"/>
        </a:p>
      </dgm:t>
    </dgm:pt>
    <dgm:pt modelId="{73A59727-FF74-4729-BF57-7CE4D3D8204D}" type="parTrans" cxnId="{9FD80E25-517A-47BF-B8DD-EF09EC51B321}">
      <dgm:prSet/>
      <dgm:spPr/>
      <dgm:t>
        <a:bodyPr/>
        <a:lstStyle/>
        <a:p>
          <a:endParaRPr lang="ru-RU"/>
        </a:p>
      </dgm:t>
    </dgm:pt>
    <dgm:pt modelId="{950F9EB1-2E7C-410F-9144-7626E7E3E0E3}" type="sibTrans" cxnId="{9FD80E25-517A-47BF-B8DD-EF09EC51B321}">
      <dgm:prSet/>
      <dgm:spPr/>
      <dgm:t>
        <a:bodyPr/>
        <a:lstStyle/>
        <a:p>
          <a:endParaRPr lang="ru-RU"/>
        </a:p>
      </dgm:t>
    </dgm:pt>
    <dgm:pt modelId="{77144CAC-CC2F-49CD-B50B-FF3AFBDA8C8F}" type="pres">
      <dgm:prSet presAssocID="{207BAAEA-92F4-452A-9CC5-B73C9E4D866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72F9E2-57D5-42FC-9481-028FDADD9CBA}" type="pres">
      <dgm:prSet presAssocID="{977D8B8F-B8DD-4EC1-909D-34698F8A799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A43BEF-7B44-4B10-B43C-C9372790BAC8}" type="pres">
      <dgm:prSet presAssocID="{B8D69821-783D-48F6-9EA8-B2D09C5A4E47}" presName="sibTrans" presStyleCnt="0"/>
      <dgm:spPr/>
    </dgm:pt>
    <dgm:pt modelId="{7BC3F209-5A5C-4460-9156-35A4E4AE4901}" type="pres">
      <dgm:prSet presAssocID="{187E4642-4793-46AE-BAFF-6197EA39D47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AD4F3B-AE83-448C-9B74-D9E774467CF4}" type="pres">
      <dgm:prSet presAssocID="{A1BBEB4A-C6D9-4F06-A656-3FE75A1A02FF}" presName="sibTrans" presStyleCnt="0"/>
      <dgm:spPr/>
    </dgm:pt>
    <dgm:pt modelId="{25C00114-C081-41DD-98E5-7CD36FF2844B}" type="pres">
      <dgm:prSet presAssocID="{ECD5F28F-7CE4-4895-9691-28A41BEAF44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32E3B0-161A-476F-9A7E-04FC0E4D275E}" type="pres">
      <dgm:prSet presAssocID="{426F7083-71F2-43EF-9D57-95387ED87E96}" presName="sibTrans" presStyleCnt="0"/>
      <dgm:spPr/>
    </dgm:pt>
    <dgm:pt modelId="{490E292E-E12C-4048-BA1F-7E13A2FB6242}" type="pres">
      <dgm:prSet presAssocID="{361FC3BE-2F0F-476F-97F1-D0053F93B17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3EF2A1-C781-434B-9FFA-D9A70F275F9C}" type="pres">
      <dgm:prSet presAssocID="{6D22CE93-27E2-47E9-B8DB-F092193AA8A3}" presName="sibTrans" presStyleCnt="0"/>
      <dgm:spPr/>
    </dgm:pt>
    <dgm:pt modelId="{2DAED2F5-3E68-4ED8-9F8E-C0DF34C72E10}" type="pres">
      <dgm:prSet presAssocID="{2C662742-C613-4EDD-ADF8-F71081D3F9D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CD088B-B2D2-4ACE-938A-C6C3203C7D2F}" type="presOf" srcId="{2C662742-C613-4EDD-ADF8-F71081D3F9DC}" destId="{2DAED2F5-3E68-4ED8-9F8E-C0DF34C72E10}" srcOrd="0" destOrd="0" presId="urn:microsoft.com/office/officeart/2005/8/layout/default#1"/>
    <dgm:cxn modelId="{8DD1696C-B845-4B32-BF80-350BDE4BADF8}" srcId="{207BAAEA-92F4-452A-9CC5-B73C9E4D8663}" destId="{187E4642-4793-46AE-BAFF-6197EA39D47E}" srcOrd="1" destOrd="0" parTransId="{B80FD5B9-7706-4B5E-AF83-891F47C1669F}" sibTransId="{A1BBEB4A-C6D9-4F06-A656-3FE75A1A02FF}"/>
    <dgm:cxn modelId="{D7835BA3-693B-4EE4-9A1D-68CA2385A312}" srcId="{207BAAEA-92F4-452A-9CC5-B73C9E4D8663}" destId="{361FC3BE-2F0F-476F-97F1-D0053F93B17C}" srcOrd="3" destOrd="0" parTransId="{6D7972C2-7D7D-495B-9B4C-A15251B805D6}" sibTransId="{6D22CE93-27E2-47E9-B8DB-F092193AA8A3}"/>
    <dgm:cxn modelId="{73F6195A-184D-48F4-8248-E158930EB54A}" type="presOf" srcId="{207BAAEA-92F4-452A-9CC5-B73C9E4D8663}" destId="{77144CAC-CC2F-49CD-B50B-FF3AFBDA8C8F}" srcOrd="0" destOrd="0" presId="urn:microsoft.com/office/officeart/2005/8/layout/default#1"/>
    <dgm:cxn modelId="{F1BCAED1-8160-4E0C-A4CF-A0AA86E79405}" type="presOf" srcId="{187E4642-4793-46AE-BAFF-6197EA39D47E}" destId="{7BC3F209-5A5C-4460-9156-35A4E4AE4901}" srcOrd="0" destOrd="0" presId="urn:microsoft.com/office/officeart/2005/8/layout/default#1"/>
    <dgm:cxn modelId="{442DDE3F-6888-4774-B6C2-5508AD18550B}" type="presOf" srcId="{361FC3BE-2F0F-476F-97F1-D0053F93B17C}" destId="{490E292E-E12C-4048-BA1F-7E13A2FB6242}" srcOrd="0" destOrd="0" presId="urn:microsoft.com/office/officeart/2005/8/layout/default#1"/>
    <dgm:cxn modelId="{371AA946-EF1A-4E70-AAB0-BA884D7E0194}" srcId="{207BAAEA-92F4-452A-9CC5-B73C9E4D8663}" destId="{977D8B8F-B8DD-4EC1-909D-34698F8A7990}" srcOrd="0" destOrd="0" parTransId="{19174A7B-F4EE-4A9A-B30C-23518DFD0DA0}" sibTransId="{B8D69821-783D-48F6-9EA8-B2D09C5A4E47}"/>
    <dgm:cxn modelId="{9FD80E25-517A-47BF-B8DD-EF09EC51B321}" srcId="{207BAAEA-92F4-452A-9CC5-B73C9E4D8663}" destId="{2C662742-C613-4EDD-ADF8-F71081D3F9DC}" srcOrd="4" destOrd="0" parTransId="{73A59727-FF74-4729-BF57-7CE4D3D8204D}" sibTransId="{950F9EB1-2E7C-410F-9144-7626E7E3E0E3}"/>
    <dgm:cxn modelId="{658943F9-FED4-43D0-82A1-68C022EADBDD}" srcId="{207BAAEA-92F4-452A-9CC5-B73C9E4D8663}" destId="{ECD5F28F-7CE4-4895-9691-28A41BEAF442}" srcOrd="2" destOrd="0" parTransId="{94B86ADD-69C0-4EAE-9163-49EEC511ACAB}" sibTransId="{426F7083-71F2-43EF-9D57-95387ED87E96}"/>
    <dgm:cxn modelId="{F4EDF5BC-DBCB-487D-950A-47D86797A02A}" type="presOf" srcId="{977D8B8F-B8DD-4EC1-909D-34698F8A7990}" destId="{1372F9E2-57D5-42FC-9481-028FDADD9CBA}" srcOrd="0" destOrd="0" presId="urn:microsoft.com/office/officeart/2005/8/layout/default#1"/>
    <dgm:cxn modelId="{62728CEE-8C31-43A8-98E5-49267ECB34F3}" type="presOf" srcId="{ECD5F28F-7CE4-4895-9691-28A41BEAF442}" destId="{25C00114-C081-41DD-98E5-7CD36FF2844B}" srcOrd="0" destOrd="0" presId="urn:microsoft.com/office/officeart/2005/8/layout/default#1"/>
    <dgm:cxn modelId="{0980F388-D805-4CA5-B454-4137C14ED3C6}" type="presParOf" srcId="{77144CAC-CC2F-49CD-B50B-FF3AFBDA8C8F}" destId="{1372F9E2-57D5-42FC-9481-028FDADD9CBA}" srcOrd="0" destOrd="0" presId="urn:microsoft.com/office/officeart/2005/8/layout/default#1"/>
    <dgm:cxn modelId="{6E12F975-EB99-4C48-97BC-A283C6636754}" type="presParOf" srcId="{77144CAC-CC2F-49CD-B50B-FF3AFBDA8C8F}" destId="{3FA43BEF-7B44-4B10-B43C-C9372790BAC8}" srcOrd="1" destOrd="0" presId="urn:microsoft.com/office/officeart/2005/8/layout/default#1"/>
    <dgm:cxn modelId="{05CD4656-C3AD-4E70-B8DE-7836E3C1C147}" type="presParOf" srcId="{77144CAC-CC2F-49CD-B50B-FF3AFBDA8C8F}" destId="{7BC3F209-5A5C-4460-9156-35A4E4AE4901}" srcOrd="2" destOrd="0" presId="urn:microsoft.com/office/officeart/2005/8/layout/default#1"/>
    <dgm:cxn modelId="{5194557E-C2AB-4540-9B0C-A8A84565638E}" type="presParOf" srcId="{77144CAC-CC2F-49CD-B50B-FF3AFBDA8C8F}" destId="{1EAD4F3B-AE83-448C-9B74-D9E774467CF4}" srcOrd="3" destOrd="0" presId="urn:microsoft.com/office/officeart/2005/8/layout/default#1"/>
    <dgm:cxn modelId="{26A37530-7935-40BA-A0C2-36D521B4ECEE}" type="presParOf" srcId="{77144CAC-CC2F-49CD-B50B-FF3AFBDA8C8F}" destId="{25C00114-C081-41DD-98E5-7CD36FF2844B}" srcOrd="4" destOrd="0" presId="urn:microsoft.com/office/officeart/2005/8/layout/default#1"/>
    <dgm:cxn modelId="{0A17FDEC-5B27-41D4-BCBA-540FBFBC99CA}" type="presParOf" srcId="{77144CAC-CC2F-49CD-B50B-FF3AFBDA8C8F}" destId="{7E32E3B0-161A-476F-9A7E-04FC0E4D275E}" srcOrd="5" destOrd="0" presId="urn:microsoft.com/office/officeart/2005/8/layout/default#1"/>
    <dgm:cxn modelId="{336A9B61-FF35-43C8-98B0-9DD1766B25BA}" type="presParOf" srcId="{77144CAC-CC2F-49CD-B50B-FF3AFBDA8C8F}" destId="{490E292E-E12C-4048-BA1F-7E13A2FB6242}" srcOrd="6" destOrd="0" presId="urn:microsoft.com/office/officeart/2005/8/layout/default#1"/>
    <dgm:cxn modelId="{0673B14D-E8E2-43ED-B3C9-8C5351E0642D}" type="presParOf" srcId="{77144CAC-CC2F-49CD-B50B-FF3AFBDA8C8F}" destId="{B33EF2A1-C781-434B-9FFA-D9A70F275F9C}" srcOrd="7" destOrd="0" presId="urn:microsoft.com/office/officeart/2005/8/layout/default#1"/>
    <dgm:cxn modelId="{61B6EA09-1F29-4B9A-81B2-A5B4CDBC725A}" type="presParOf" srcId="{77144CAC-CC2F-49CD-B50B-FF3AFBDA8C8F}" destId="{2DAED2F5-3E68-4ED8-9F8E-C0DF34C72E10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A5FA1-2B98-465C-B484-92EE5ACA5257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A193-1007-4708-A7F7-B5777E5C8D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121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A5FA1-2B98-465C-B484-92EE5ACA5257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A193-1007-4708-A7F7-B5777E5C8D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606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A5FA1-2B98-465C-B484-92EE5ACA5257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A193-1007-4708-A7F7-B5777E5C8D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467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A5FA1-2B98-465C-B484-92EE5ACA5257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A193-1007-4708-A7F7-B5777E5C8D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317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A5FA1-2B98-465C-B484-92EE5ACA5257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A193-1007-4708-A7F7-B5777E5C8D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048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A5FA1-2B98-465C-B484-92EE5ACA5257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A193-1007-4708-A7F7-B5777E5C8D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216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A5FA1-2B98-465C-B484-92EE5ACA5257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A193-1007-4708-A7F7-B5777E5C8D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30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A5FA1-2B98-465C-B484-92EE5ACA5257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A193-1007-4708-A7F7-B5777E5C8D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580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A5FA1-2B98-465C-B484-92EE5ACA5257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A193-1007-4708-A7F7-B5777E5C8D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005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A5FA1-2B98-465C-B484-92EE5ACA5257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A193-1007-4708-A7F7-B5777E5C8D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860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A5FA1-2B98-465C-B484-92EE5ACA5257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A193-1007-4708-A7F7-B5777E5C8D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316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A5FA1-2B98-465C-B484-92EE5ACA5257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AA193-1007-4708-A7F7-B5777E5C8D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793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ages.yandex.ru/search?text=%D1%81%D0%BE%D0%B2%D0%B5%D1%82%D1%81%D0%BA%D0%B8%D0%B9%20%D1%84%D0%BB%D0%B0%D0%B3%20%D0%BD%D0%B0%20%D1%8D%D0%BB%D1%8C%D0%B1%D1%80%D1%83%D1%81%D0%B5%20%D0%B2%20%D0%B3%D0%BE%D0%B4%D1%8B%20%D0%B2%D0%BE%D0%B9%D0%BD%D1%8B&amp;stype=image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hyperlink" Target="http://images.yandex.ru/search?p=9&amp;ed=1&amp;text=%D1%81%D0%BE%D0%B2%D0%B5%D1%82%D1%81%D0%BA%D0%B8%D0%B9%20%D1%84%D0%BB%D0%B0%D0%B3%20%D0%BD%D0%B0%20%D1%8D%D0%BB%D1%8C%D0%B1%D1%80%D1%83%D1%81%D0%B5%20%D0%B2%20%D0%B3%D0%BE%D0%B4%D1%8B%20%D0%B2%D0%BE%D0%B9%D0%BD%D1%8B&amp;spsite=victory.rusarchives.ru&amp;img_url=victory.rusarchives.ru/img/photos/1241_102089027_big.jpg&amp;rpt=simage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yandex.ru/clck/jsredir?from=yandex.ru;search/;web;;&amp;text=&amp;etext=927.wRzRxI53DKG5iwmK7gJYRNmSV13LhC3XEVsDawFmBQmlvvytQiobnAQZ4RCZbBc98ha82YMmjEwvXCx-epGnLxTxgTYScvjKrGXM1tG53Y3X0_8T-tqiZBwMSyrqfKx2YJIJZKlmNP2ul_inv1CiGwuP2oD93SBcBP0sqBz-yU9tiGiLIxnctjgJaRDsTLXb.9005fe8c15a8f99b0afdba351c984cccec2977c6&amp;uuid=&amp;state=PEtFfuTeVD5kpHnK9lio9daDl0Ow0EQqBnwXqr2CGSTlhSDEzIy2U7BBTY65_y93lLFnBOFa6yQliGiut4NnjQ&amp;data=UlNrNmk5WktYejR0eWJFYk1Ldmtxb1hzcjNlQ21rbUhmS0ZuUS1SaEtWeC1scWs0b01JQ1pZTVpqLUxmR0FCY1pDbS01SUQ2N2lySHNSbGZuaVNMUDZES1QxempGM2xaMmF1dVhYTXNUakJPUDRNdHFrbW5NM3RHWVVYbDJQOFBUT19vaWVjNTB3c1Zzazh2QmlQZkdHT09ldVBpWTZSZ1p1eVZ3Wm4zbUNtaUI3T05rSEpiekZkbmx4R21ma0pkZjgtdXd4STBrRkM3M1c0Z012djVybU1Gc2dlbGU2REFROWt5ZW9zUm4xODJqQll3WUthb3NRT3Itd09JSzBlMk1NNzdfUzcyQlBqeE1hd1ZzM1Y3dFE&amp;b64e=2&amp;sign=71a9543ce83738b575404e6a7324ebe1&amp;keyno=0&amp;cst=AiuY0DBWFJ5Hyx_fyvalFDqIntkt2VgF81QeX66x7U92S64dkjfxFxVDjZRogoLAprIQLGA967WrGBBzopO1LPD9MgynsmrdZ7FqZvQaB-xx-JAGV7Jsc3zAkOmDWhpfqkbyYe8OW4OoGG7URHaq7FK8PTcHuKNX4uVNmNvQwO6ijFtAt0u39E_z5dYfTHp6wKkMdM7b2ChZrKL0nlqMxNib0K7K1RjqT4cPrPnxjoYmIRhRFNeqkifgz5FQqTB9Eo5uVFLviXIoOriLoP_C-_iA1L8B0QAnf-zePzXpi93b86o59y0kq2Mg3F3XRI5KafC9PV_ccChZsDbYUFvJCGfL6HgZy_tx_sgTLBk2VSimIQPDmZ1TAONpuHaFeDoqR76g8wwkkuU&amp;ref=orjY4mGPRjk5boDnW0uvlrrd71vZw9kprmUYKyT7F3WxhZodx26a6lfusrhKM5tM8W_Mx_VLnAdKoacBCiVdejMeGV-NVS7py2e9aBrjdKzFD88gq3DlJyekgjVQtns6c-ivhMTv7ZyYoN51egKvZzJFPLgh2RfL4eNz8Orh75K7HmcXsCWY8Mxa0xiPLGFdgauVCnHpxBdUM9KHag7oPSH-vDw7bTXMv-Qbz7VCsf70iTdoislXo2cFa9l96crum-Gj9WcSk5PeUiTrsF1eCKWPC2qEClHYIA238zFNPzOQHaVt7fDQfPtV1rKNT4KIALgQ52plZZomx6AxFbMd8-xCJllVGOWMg8kwS5TBIV3Aj6-YK8tTeEzchGP3_85oWm5OkpV5hNKzLGD_X_IaeTUPvNa3WQZ4nJ9lQFmtNU9irQ0-IXhaPlYhfrZazbL7tFWzKiK3xiP_P_zjQd036H9aJdwRB_-aMCaKwqdyjkLYP_3MFzTaupSI8ESG1fY72_AoRbEdPo6j5wgI1r6JIUI4V3PLFcWKG09ul1gA8p76RV-LAeLAWMiJBVFCPCtur4HLX9kVM6wGWqv9tubJzg&amp;l10n=ru&amp;cts=1452249753950&amp;mc=5.267992833962651" TargetMode="External"/><Relationship Id="rId3" Type="http://schemas.openxmlformats.org/officeDocument/2006/relationships/hyperlink" Target="http://yandex.ru/clck/jsredir?from=yandex.ru;search/;web;;&amp;text=%D1%81%D1%86%D0%B5%D0%BD%D0%B0%D1%80%D0%B8%D0%B9%20%D0%BF%D1%80%D0%B0%D0%B7%D0%B4%D0%BD%D0%B8%D0%BA%D0%B0%20%D0%94%D0%B5%D0%BD%D1%8C%20%D0%B3%D0%BE%D1%80&amp;url=http://pozdravok.ru/&amp;uuid=&amp;state=PEtFfuTeVD4jaxywoSUvtIOJU2Qw4v/YSOtoTf+D6dC8AquOu2nuJa7kDRTEXc0N&amp;data=&amp;b64e=3&amp;sign=a56cd4f424be03f692017c7dc0dd6beb&amp;keyno=0&amp;cst=AiuY0DBWFJ5Hyx_fyvalFDqIntkt2VgF81QeX66x7U92S64dkjfxFxVDjZRogoLAbXRb-9a6rhVktFmvK25mTHuiI2b9xhjpp3Tz0pjUUtSDQnXks-iSlH2U3YWBMn_a_826wH3sx02B3hbhaStAwZH5nMV6d5gESrytprD9ybl1NY4hkJcvWZtFwHe9iKSpZ3F-rJz5VbMZHDhnVNgSWDZAxM_uNrc8uq8NU2qK_HKWJJjm_szoMjKcp5II_QIoeEKX3Z_qEJvYIyYlqhBB0ylOYF1CyGSPy0B1NS8DmAa7mbOhWG_Ds-cJLg5vUh8khsSKZ5WumQga3_9jmeT9moBQl07rMnD6gGnfLbiZb1thynJCDPydlzM-pktybOBZupP6Cx3ZkN3KTkG0KZW9D6rT8fuu6ul0xqHXa3SlYt7sutwFOKjYfKh-KLaTDU8WRiLKPhxTW0ieQNyrECl8q1ZECEhVGPJjwb07FZSDwhmDj8-cAGMCtA&amp;ref=orjY4mGPRjk5boDnW0uvlrrd71vZw9kp3o2EE2fPc4-hVnKXZ88J8JgESuw6Hx92nb5OE1ATUsREj9O1A22JA_4_jrCspGvSl-vouxoJObMLG3BqnDJdE1zOVSDXfCu5Acbh2AXGaYRqwlRVIIVfQGGUef7sJqxFKbqm6SnOkY2SixZDLRFQ0fPsTyJlAMEE_pC-5vpbKwdq4e0d9QlRtusFLgPTRt_EQWcKGxQTfV5jUx9Yer1XEEtyS8r45O-KgkkinXMbNNVMidzjeGzPCtXnlrsWiBVgELP4KyN8kIZU89iKz0NKtxd_SVwpM7E2&amp;l10n=ru&amp;cts=1448484834775&amp;mc=4.631784176528197" TargetMode="External"/><Relationship Id="rId7" Type="http://schemas.openxmlformats.org/officeDocument/2006/relationships/hyperlink" Target="http://yandex.ru/clck/jsredir?from=yandex.ru;search/;web;;&amp;text=&amp;etext=927.wRzRxI53DKG5iwmK7gJYRNmSV13LhC3XEVsDawFmBQmlvvytQiobnAQZ4RCZbBc98ha82YMmjEwvXCx-epGnLxTxgTYScvjKrGXM1tG53Y3X0_8T-tqiZBwMSyrqfKx2YJIJZKlmNP2ul_inv1CiGwuP2oD93SBcBP0sqBz-yU9tiGiLIxnctjgJaRDsTLXb.9005fe8c15a8f99b0afdba351c984cccec2977c6&amp;uuid=&amp;state=PEtFfuTeVD4jaxywoSUvtNlVVIL6S3yQAR8Q-aFV_NRSQvvW8wdo_bZ6NXaETHvi&amp;data=UlNrNmk5WktYejR0eWJFYk1Ldmtxb1hzcjNlQ21rbUhmS0ZuUS1SaEtWeTFQY2xUV2xnQnhJcVNubksxbExGRHJpaEpITFVndzByOGVMTldWNHkzdnkwYWFiSDlUZXRKNVlTaGFVb3pna00&amp;b64e=2&amp;sign=8fbb4b7aded9e1287ee8e82ab05ea922&amp;keyno=0&amp;cst=AiuY0DBWFJ5Hyx_fyvalFDqIntkt2VgF81QeX66x7U92S64dkjfxFxVDjZRogoLAprIQLGA967WrGBBzopO1LPD9MgynsmrdZ7FqZvQaB-xx-JAGV7Jsc3zAkOmDWhpfqkbyYe8OW4OoGG7URHaq7FK8PTcHuKNX4uVNmNvQwO6ijFtAt0u39E_z5dYfTHp6wKkMdM7b2ChZrKL0nlqMxNib0K7K1RjqT4cPrPnxjoYmIRhRFNeqkifgz5FQqTB9Eo5uVFLviXIoOriLoP_C-_iA1L8B0QAnf-zePzXpi93b86o59y0kq2Mg3F3XRI5KafC9PV_ccChZsDbYUFvJCGfL6HgZy_tx_sgTLBk2VSimIQPDmZ1TAONpuHaFeDoqR76g8wwkkuU&amp;ref=orjY4mGPRjk5boDnW0uvlrrd71vZw9kprmUYKyT7F3WxhZodx26a6lfusrhKM5tM8W_Mx_VLnAdKoacBCiVdejMeGV-NVS7py2e9aBrjdKzFD88gq3DlJyekgjVQtns6c-ivhMTv7ZyYoN51egKvZzJFPLgh2RfL4eNz8Orh75K7HmcXsCWY8Mxa0xiPLGFdgauVCnHpxBdUM9KHag7oPSH-vDw7bTXMv-Qbz7VCsf70iTdoislXo2cFa9l96crum-Gj9WcSk5PeUiTrsF1eCKWPC2qEClHYIA238zFNPzOQHaVt7fDQfPtV1rKNT4KIALgQ52plZZomx6AxFbMd8-xCJllVGOWMg8kwS5TBIV3Aj6-YK8tTeEzchGP3_85oWm5OkpV5hNKzLGD_X_IaeTUPvNa3WQZ4nJ9lQFmtNU9irQ0-IXhaPlYhfrZazbL7tFWzKiK3xiP_P_zjQd036H9aJdwRB_-aMCaKwqdyjkLYP_3MFzTaupSI8ESG1fY72_AoRbEdPo6j5wgI1r6JIUI4V3PLFcWKG09ul1gA8p76RV-LAeLAWMiJBVFCPCtur4HLX9kVM6wGWqv9tubJzg&amp;l10n=ru&amp;cts=1452249736175&amp;mc=5.2436268151171" TargetMode="External"/><Relationship Id="rId2" Type="http://schemas.openxmlformats.org/officeDocument/2006/relationships/hyperlink" Target="http://xvatit.com/school/sch-online/compet/135152-urok-keys-alpinizm-iskusstvo-pokorenija-vershyn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yandex.ru/clck/jsredir?from=yandex.ru;search/;web;;&amp;text=&amp;etext=926.-FisoTbMrniJpEBqIrSwSENrT2WIzbaKWvoCRsytUuxa2baerEDnIKXpLixezW69iU3fmvb6CK4l2JnWJRMFVruNuF1--482eYJcoTuj8jU.56d60d37417796812ca06853d4afe9bfbd7c7f0d&amp;uuid=&amp;state=PEtFfuTeVD4jaxywoSUvtNlVVIL6S3yQb4iND2fUWLGvv-j8lMFOwWQCPV_EQqt8&amp;data=UlNrNmk5WktYejR0eWJFYk1Ldmtxb2RMcjMxZTRSZ1R5QWNmZUdtbzVJdVhVcnhJaEZ2eWRsLTBNdjUya1dnVDV3enRMUE5FalhVWjh3Z3l6RVVfZ05BSWhjRFM1Y01ZQ0ZGWHEwNUpuU3c&amp;b64e=2&amp;sign=ce2ca5dbcd3851ec3dc4e57a900cd416&amp;keyno=0&amp;cst=AiuY0DBWFJ5Hyx_fyvalFDqIntkt2VgF81QeX66x7U92S64dkjfxFxVDjZRogoLAprIQLGA967WrGBBzopO1LPD9MgynsmrdZ7FqZvQaB-xx-JAGV7Jsc3zAkOmDWhpfqkbyYe8OW4OoGG7URHaq7FK8PTcHuKNX4uVNmNvQwO6ijFtAt0u39E_z5dYfTHp6wKkMdM7b2ChZrKL0nlqMxNib0K7K1RjqT4cPrPnxjoYmIRhRFNeqkifgz5FQqTB9Eo5uVFLviXIoOriLoP_C-_iA1L8B0QAnf-zePzXpi93b86o59y0kq2Mg3F3XRI5KiBcXPLd3VuVt3y1L3NXs2FH8j_MINjDi8aiQp8K9FruDPFwwgBeQe1bKTKOGPIR5PXNkC_Ll5v8&amp;ref=orjY4mGPRjk5boDnW0uvlrrd71vZw9kprmUYKyT7F3WxhZodx26a6lfusrhKM5tM8W_Mx_VLnAdKoacBCiVdejMeGV-NVS7py2e9aBrjdKztfVUtMKjPecCot8k5jcNDeRg67itx9dLDQFrJ_3j9WhMxnrqxevr-1rENmc9WMr0dyvf-94tZfIvj4iQD2ipXM0nENYj9kA-GGMtaRgLWOKMqPECqBYuYc8E1rWnQTrVT865DxiEpr15YtP4vu0art-_FMSLr9dwpHo6BMyiVeH0N3ZVqxHc9ebSFakQQl-dAum_hujsC0aT7PSCoqISJIhOaztsOhgr8W1eW5Wax71dd-wF35MlIH2EN6CYxuUmdw_b-CfvJXgbdKM6WnqUqjb1ivJ0pzTGHH5AD7kBV9NwUGisGJvgi9VFk1wT3Efo4qiliLYuFzBuF0MvJgI78Kqu-yDUFnlhBGX15KcioiyIqdNArZBAAi1U3wQi70FOPuu5tJ91mqaYTPqHUwkE221Dm1zmxCZL0tEEsf44rKXePoO6gszZPCVDRtStU-0VUEWioeMSWhdLfQ54BlII9xEqHTJYp1QCKexZUq_O8yv9wn0Nx0rMpV1iLRSjZ7AN7S2CVqqslgKKYwbC2pT93NohxcwueohVSEkLE-Fpv1cj3-gRzbr2rsiOQ-V7sK_UpEQPDANhvpMfdT0N2ObGxJBT6g_tUXa0&amp;l10n=ru&amp;cts=1452249825294&amp;mc=5.279529284236385" TargetMode="External"/><Relationship Id="rId5" Type="http://schemas.openxmlformats.org/officeDocument/2006/relationships/hyperlink" Target="http://www.myshared.ru/slide/266318/" TargetMode="External"/><Relationship Id="rId4" Type="http://schemas.openxmlformats.org/officeDocument/2006/relationships/hyperlink" Target="https://yandex.ru/images?uinfo=sw-1920-sh-1080-ww-1466-wh-903-pd-1-wp-16x9_1920x1080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4727" y="181698"/>
            <a:ext cx="10737273" cy="1936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0340" algn="ctr">
              <a:lnSpc>
                <a:spcPct val="107000"/>
              </a:lnSpc>
              <a:spcAft>
                <a:spcPts val="0"/>
              </a:spcAft>
            </a:pPr>
            <a:r>
              <a:rPr lang="ru-RU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конкурс «Презентация к уроку»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180340" algn="ctr">
              <a:lnSpc>
                <a:spcPct val="107000"/>
              </a:lnSpc>
              <a:spcAft>
                <a:spcPts val="0"/>
              </a:spcAft>
            </a:pPr>
            <a:r>
              <a:rPr lang="ru-RU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Всероссийский фестиваль педагогических идей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180340" algn="ctr">
              <a:lnSpc>
                <a:spcPct val="107000"/>
              </a:lnSpc>
              <a:spcAft>
                <a:spcPts val="0"/>
              </a:spcAft>
            </a:pPr>
            <a:r>
              <a:rPr lang="ru-RU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«Открытый урок</a:t>
            </a:r>
            <a:r>
              <a:rPr lang="ru-RU" sz="3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48940" y="2102539"/>
            <a:ext cx="6096000" cy="23140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b="1" dirty="0">
                <a:ln w="6604" cap="flat" cmpd="sng" algn="ctr">
                  <a:solidFill>
                    <a:srgbClr val="63A537"/>
                  </a:solidFill>
                  <a:prstDash val="solid"/>
                  <a:round/>
                </a:ln>
                <a:noFill/>
                <a:effectLst>
                  <a:outerShdw dist="38100" dir="2700000" algn="tl">
                    <a:schemeClr val="accent2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День гор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180340"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Сценарий Международного праздника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180340"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(для 5- классов)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180340" algn="ctr">
              <a:lnSpc>
                <a:spcPct val="107000"/>
              </a:lnSpc>
              <a:spcAft>
                <a:spcPts val="800"/>
              </a:spcAft>
            </a:pP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презентацией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30159" y="4910056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Масагутова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Рифовна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географии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МБОУ-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Нижнемактаминская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СОШ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№2»,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Альметьевский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Республика Татарстан.</a:t>
            </a:r>
          </a:p>
        </p:txBody>
      </p:sp>
    </p:spTree>
    <p:extLst>
      <p:ext uri="{BB962C8B-B14F-4D97-AF65-F5344CB8AC3E}">
        <p14:creationId xmlns:p14="http://schemas.microsoft.com/office/powerpoint/2010/main" val="105162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6320" y="694944"/>
            <a:ext cx="7204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Как называют людей, покоривших вершины,?</a:t>
            </a:r>
            <a:endParaRPr lang="ru-RU" sz="2800" dirty="0"/>
          </a:p>
        </p:txBody>
      </p:sp>
      <p:pic>
        <p:nvPicPr>
          <p:cNvPr id="7170" name="Picture 2" descr="AlpinistSSSR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614" y="3103181"/>
            <a:ext cx="2819273" cy="288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0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4sport.ua/_upl/2/1425/12_1424478581_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63" y="1335024"/>
            <a:ext cx="80105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9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artstena24.ru/assets/galleries/692/MX13MIX00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95" y="-1517904"/>
            <a:ext cx="6858000" cy="857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01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katalognt.ru/sites/default/files/styles/photoreport/public/DSC049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899" y="2838203"/>
            <a:ext cx="5229100" cy="392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4sport.ua/_upl/2/1425/3_1424472289_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10" y="107867"/>
            <a:ext cx="80105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79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c.pics.livejournal.com/lasto4ka_lasta/61284388/17921/17921_9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07" y="132588"/>
            <a:ext cx="85725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76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rain72.perutue.ru/i/n/000/42/tn_42_124cab61e5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23" y="675449"/>
            <a:ext cx="9753600" cy="650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60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allpapershacker.com/wallpaper_mirror/landscapes_hd-wallpaper-12380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93" y="-576606"/>
            <a:ext cx="10485912" cy="786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73709" y="309866"/>
            <a:ext cx="251415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dirty="0" smtClean="0"/>
              <a:t>Горный пейзаж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2956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122012.imgbb.ru/user/2/23383/1/49f96cce929ec0bb7866f9fd8faad3c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28" y="344385"/>
            <a:ext cx="8426039" cy="632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31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solidFill>
                  <a:srgbClr val="CC0000"/>
                </a:solidFill>
              </a:rPr>
              <a:t>Победа на Эльбрусе.</a:t>
            </a:r>
          </a:p>
        </p:txBody>
      </p:sp>
      <p:sp>
        <p:nvSpPr>
          <p:cNvPr id="11267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990033"/>
                </a:solidFill>
              </a:rPr>
              <a:t>Воины – альпинисты установили на Эльбрусе советский флаг.</a:t>
            </a:r>
          </a:p>
        </p:txBody>
      </p:sp>
      <p:pic>
        <p:nvPicPr>
          <p:cNvPr id="11268" name="Picture 8" descr="i?id=21280079-07">
            <a:hlinkClick r:id="rId2"/>
          </p:cNvPr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507" y="365125"/>
            <a:ext cx="3167063" cy="2374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9" descr="i?id=25277388-0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409" y="3656013"/>
            <a:ext cx="33115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2786" y="3778842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ru-RU" b="1" dirty="0">
                <a:solidFill>
                  <a:srgbClr val="000000"/>
                </a:solidFill>
                <a:latin typeface="arial black" panose="020B0A04020102020204" pitchFamily="34" charset="0"/>
              </a:rPr>
              <a:t>ВЫСОКОГОРНАЯ ПОБЕДА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fontAlgn="base"/>
            <a:r>
              <a:rPr lang="ru-RU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72 года </a:t>
            </a:r>
            <a:r>
              <a:rPr lang="ru-RU" b="1" dirty="0">
                <a:solidFill>
                  <a:srgbClr val="000000"/>
                </a:solidFill>
                <a:latin typeface="arial black" panose="020B0A04020102020204" pitchFamily="34" charset="0"/>
              </a:rPr>
              <a:t>назад, 17 февраля 1943 года,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fontAlgn="base"/>
            <a:r>
              <a:rPr lang="ru-RU" b="1" dirty="0">
                <a:solidFill>
                  <a:srgbClr val="000000"/>
                </a:solidFill>
                <a:latin typeface="arial black" panose="020B0A04020102020204" pitchFamily="34" charset="0"/>
              </a:rPr>
              <a:t>советские воины-альпинисты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fontAlgn="base"/>
            <a:r>
              <a:rPr lang="ru-RU" b="1" dirty="0">
                <a:solidFill>
                  <a:srgbClr val="000000"/>
                </a:solidFill>
                <a:latin typeface="arial black" panose="020B0A04020102020204" pitchFamily="34" charset="0"/>
              </a:rPr>
              <a:t>совершили беспримерное восхождение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fontAlgn="base"/>
            <a:r>
              <a:rPr lang="ru-RU" b="1" dirty="0">
                <a:solidFill>
                  <a:srgbClr val="000000"/>
                </a:solidFill>
                <a:latin typeface="arial black" panose="020B0A04020102020204" pitchFamily="34" charset="0"/>
              </a:rPr>
              <a:t>на вершину Эльбруса, с которой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fontAlgn="base"/>
            <a:r>
              <a:rPr lang="ru-RU" b="1" dirty="0">
                <a:solidFill>
                  <a:srgbClr val="000000"/>
                </a:solidFill>
                <a:latin typeface="arial black" panose="020B0A04020102020204" pitchFamily="34" charset="0"/>
              </a:rPr>
              <a:t>сняли фашистские вымпелы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fontAlgn="base"/>
            <a:r>
              <a:rPr lang="ru-RU" b="1" dirty="0">
                <a:solidFill>
                  <a:srgbClr val="000000"/>
                </a:solidFill>
                <a:latin typeface="arial black" panose="020B0A04020102020204" pitchFamily="34" charset="0"/>
              </a:rPr>
              <a:t>и водрузили Государственный флаг СССР</a:t>
            </a:r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02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gorod.lugansk.ua/uploads/posts/2010-08/1282374612_9-sport-yelbrus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07" y="408193"/>
            <a:ext cx="9525000" cy="635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7018317" y="408193"/>
            <a:ext cx="4382984" cy="1071789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dirty="0" smtClean="0">
                <a:solidFill>
                  <a:srgbClr val="CC0000"/>
                </a:solidFill>
              </a:rPr>
              <a:t>Воинам-альпинистам.</a:t>
            </a:r>
          </a:p>
        </p:txBody>
      </p:sp>
      <p:sp>
        <p:nvSpPr>
          <p:cNvPr id="12291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7018317" y="5657417"/>
            <a:ext cx="5260769" cy="103909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eaLnBrk="1" hangingPunct="1"/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990033"/>
                </a:solidFill>
              </a:rPr>
              <a:t>Памятник воинам – альпинистам установлен на северном склоне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  <a:solidFill>
                  <a:srgbClr val="990033"/>
                </a:solidFill>
              </a:rPr>
              <a:t>Санчарского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990033"/>
                </a:solidFill>
              </a:rPr>
              <a:t> перевала.</a:t>
            </a:r>
          </a:p>
        </p:txBody>
      </p:sp>
    </p:spTree>
    <p:extLst>
      <p:ext uri="{BB962C8B-B14F-4D97-AF65-F5344CB8AC3E}">
        <p14:creationId xmlns:p14="http://schemas.microsoft.com/office/powerpoint/2010/main" val="347499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Международный день гор</a:t>
            </a:r>
            <a:endParaRPr lang="ru-RU" dirty="0"/>
          </a:p>
        </p:txBody>
      </p:sp>
      <p:pic>
        <p:nvPicPr>
          <p:cNvPr id="4" name="Picture 2" descr="http://img23.binimage.org/c9/45/d6/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926" y="1922916"/>
            <a:ext cx="6589186" cy="344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79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veters.kz/wp-content/gallery/albom/dynamic/kelje.jpg-nggid03989-ngg0dyn-590x411x100-00f0w010c010r110f110r010t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62" y="1414689"/>
            <a:ext cx="56197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38353" y="495732"/>
            <a:ext cx="6943311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Подвиг советских воинов-альпинистов в годы ВОВ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patriotweekly.ru/images/stories/elbrus%206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775204"/>
            <a:ext cx="4403725" cy="284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91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solidFill>
                  <a:srgbClr val="CC0000"/>
                </a:solidFill>
              </a:rPr>
              <a:t>«За оборону Кавказа».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1899" y="1700213"/>
            <a:ext cx="5256645" cy="41148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3200" dirty="0">
                <a:solidFill>
                  <a:srgbClr val="990033"/>
                </a:solidFill>
              </a:rPr>
              <a:t>Альпинисты выполнили приказ – сняли с вершины Кавказа фашистские вымпелы и установили Государственный флаг СССР. Силуэт нашего Эльбруса изображён на боевой медали «За оборону Кавказа». </a:t>
            </a:r>
          </a:p>
        </p:txBody>
      </p:sp>
      <p:pic>
        <p:nvPicPr>
          <p:cNvPr id="13316" name="Picture 4" descr="Медаль за оборону Кавказ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700214"/>
            <a:ext cx="2520950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187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solidFill>
                  <a:srgbClr val="CC0000"/>
                </a:solidFill>
              </a:rPr>
              <a:t>Пик Победы.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24562" y="1676401"/>
            <a:ext cx="5197619" cy="4632325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4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Летом 1943 года одна из экспедиций установила точное положение загадочного пика - его вершина достигала 7439 метров над уровнем океана.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 пик назвали пиком Победы.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это было символом надежды на конечную победу над фашистами. Но в имени этого пика отразились также упорство и настойчивость советских людей, преодолевавших неимоверные трудности и на фронтах и в тылу. </a:t>
            </a:r>
          </a:p>
        </p:txBody>
      </p:sp>
      <p:pic>
        <p:nvPicPr>
          <p:cNvPr id="14340" name="Picture 5" descr="i?id=9421243-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44" y="1414625"/>
            <a:ext cx="4752976" cy="4456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02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os1.i.ua/3/1/9758700_8df37ba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82" y="564139"/>
            <a:ext cx="8839200" cy="662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99071" y="364084"/>
            <a:ext cx="435253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первым альпинистам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88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Хозяйка медной горы-сказка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Фрагмент фильма</a:t>
            </a:r>
            <a:endParaRPr lang="ru-RU" dirty="0"/>
          </a:p>
        </p:txBody>
      </p:sp>
      <p:pic>
        <p:nvPicPr>
          <p:cNvPr id="1026" name="Picture 2" descr="http://www.geocaching.su/photos/areas/654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833" y="1825625"/>
            <a:ext cx="291033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53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t3.inspireme.ru/2012/02/28-02-2012-19-55-5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810" y="872834"/>
            <a:ext cx="8319712" cy="550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6255" y="1039091"/>
            <a:ext cx="23307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различают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горы по высоте?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5786" y="2244436"/>
            <a:ext cx="3549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горный хребет?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0361" y="187689"/>
            <a:ext cx="2714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ПОДУМАЙТЕ?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1906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t3.inspireme.ru/2012/02/28-02-2012-19-55-5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578" y="337709"/>
            <a:ext cx="10394144" cy="687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Управляющая кнопка: далее 1">
            <a:hlinkClick r:id="" action="ppaction://noaction" highlightClick="1"/>
          </p:cNvPr>
          <p:cNvSpPr/>
          <p:nvPr/>
        </p:nvSpPr>
        <p:spPr>
          <a:xfrm>
            <a:off x="10321636" y="5915890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2608225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8501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9418" y="598484"/>
            <a:ext cx="935181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Задание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Напишите памятку для людей, живущих в горных районах, для людей,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отправляющихся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отдыхать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горы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(какие опасности их могут ожидать)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Напишите мини-эссе по теме.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Творческое задание: Нарисовать или сделать модель гор из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пластилинов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0127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781"/>
          </a:xfrm>
        </p:spPr>
        <p:txBody>
          <a:bodyPr>
            <a:normAutofit fontScale="90000"/>
          </a:bodyPr>
          <a:lstStyle/>
          <a:p>
            <a:r>
              <a:rPr lang="ru-RU" dirty="0"/>
              <a:t>Вопросы для викторины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96291" y="1027906"/>
            <a:ext cx="8742218" cy="5636130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:</a:t>
            </a:r>
            <a:endParaRPr lang="ru-RU" dirty="0"/>
          </a:p>
          <a:p>
            <a:pPr lvl="0"/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каком году было принято отмечать праздник гор (в 2003 г Генеральной ассамблеей ООН</a:t>
            </a:r>
          </a:p>
          <a:p>
            <a:pPr lvl="0"/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Самые высокие горы Земли. (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Джамалунгма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Эверест).России-Кавказ-Эльбрус</a:t>
            </a:r>
          </a:p>
          <a:p>
            <a:pPr lvl="0"/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опасности могут ожидать людей в горах: (ответы: Камнепады, лавины, оползни)</a:t>
            </a:r>
          </a:p>
          <a:p>
            <a:pPr lvl="0"/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такие альпинисты?</a:t>
            </a:r>
          </a:p>
          <a:p>
            <a:pPr lvl="0"/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пик на Тянь-Шане - его вершина достигала 7439? (пик Победы)</a:t>
            </a:r>
          </a:p>
          <a:p>
            <a:pPr lvl="0"/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называются самые протяженные горы в Северной Америке (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Кардильеры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pPr lvl="0"/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называются самые протяженные горы в Южной Америке? (Анды)</a:t>
            </a:r>
          </a:p>
          <a:p>
            <a:pPr lvl="0"/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называются горы на северо-западе Африки? (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Атласские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/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ли горы в австрали7 (да есть Большой водораздельный хребет, и высокая точка гора Косцюшко</a:t>
            </a:r>
          </a:p>
          <a:p>
            <a:pPr lvl="0"/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написал сказку «Хозяйка Медной горы»? (Бажов Павел Петрович) и малахитовая шкатулка» (Данила мастер)</a:t>
            </a:r>
          </a:p>
          <a:p>
            <a:pPr lvl="0"/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горы описываются в этой сказке «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Малахитова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шкатулка».. « Хозяйка Медной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горы»-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Уральские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горы</a:t>
            </a:r>
          </a:p>
          <a:p>
            <a:pPr marL="0" indent="0">
              <a:buNone/>
            </a:pPr>
            <a:endParaRPr lang="ru-RU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586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5345" y="409905"/>
            <a:ext cx="7938655" cy="3564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Использованные источники и сайты в интернете: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Источник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http://xvatit.com/school/sch-online/compet/135152-urok-keys-alpinizm-iskusstvo-pokorenija-vershyn.html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Xvatit.com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2.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сайте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PozdravOK.ru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9525" indent="-180340">
              <a:lnSpc>
                <a:spcPct val="107000"/>
              </a:lnSpc>
              <a:spcAft>
                <a:spcPts val="0"/>
              </a:spcAft>
            </a:pPr>
            <a:r>
              <a:rPr lang="en-US" sz="16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600" kern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6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картинки с сайта </a:t>
            </a:r>
            <a:r>
              <a:rPr lang="en-US" sz="16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andex.ru/images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9525" indent="-180340">
              <a:lnSpc>
                <a:spcPct val="107000"/>
              </a:lnSpc>
              <a:spcBef>
                <a:spcPts val="75"/>
              </a:spcBef>
              <a:spcAft>
                <a:spcPts val="75"/>
              </a:spcAft>
            </a:pPr>
            <a:r>
              <a:rPr lang="en-US" sz="16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600" kern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ru-RU" sz="16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4. Презентация на тему: "Географы на войне Внеклассное...</a:t>
            </a:r>
            <a:r>
              <a:rPr lang="ru-RU" sz="16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myshared.ru</a:t>
            </a:r>
            <a:r>
              <a:rPr lang="ru-RU" sz="16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patriotweekly</a:t>
            </a:r>
            <a:r>
              <a:rPr lang="ru-RU" sz="16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.</a:t>
            </a:r>
            <a:r>
              <a:rPr lang="en-US" sz="16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ru</a:t>
            </a:r>
            <a:r>
              <a:rPr lang="en-US" sz="16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Место подвига - Эльбрус | советские воины-альпинисты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5.Ресурсы интернета: www.informatics.ru/mshp/works/geografy/  </a:t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«Советские географы — фронту и тылу (1941 —1945 гг.)» в сборнике «Вопросы географии» (М.: Мысль, 1985.—№ 128). </a:t>
            </a:r>
          </a:p>
          <a:p>
            <a:pPr lvl="0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sz="16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– кейс «Альпинизм: искусство покорение вершин»</a:t>
            </a:r>
          </a:p>
          <a:p>
            <a:pPr marR="9525" indent="-180340">
              <a:lnSpc>
                <a:spcPct val="107000"/>
              </a:lnSpc>
              <a:spcBef>
                <a:spcPts val="75"/>
              </a:spcBef>
              <a:spcAft>
                <a:spcPts val="75"/>
              </a:spcAft>
            </a:pPr>
            <a:r>
              <a:rPr lang="ru-RU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865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60187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был принят Генеральной Ассамблеей ООН в январе 2003 года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праздника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обратить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на важность развития горных регионов, сохранения их природного рельефа и улучшения уровня и условий жизни жителей гор. </a:t>
            </a:r>
          </a:p>
        </p:txBody>
      </p:sp>
    </p:spTree>
    <p:extLst>
      <p:ext uri="{BB962C8B-B14F-4D97-AF65-F5344CB8AC3E}">
        <p14:creationId xmlns:p14="http://schemas.microsoft.com/office/powerpoint/2010/main" val="221210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110" y="2605598"/>
            <a:ext cx="10462407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20075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34145" y="499638"/>
            <a:ext cx="8298873" cy="2374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сожалению, добыча полезных ископаемых и восхождения альпинистов пагубно влияют на горные рельефы. Общества любителей гор пытаются сохранить природу, в том числе с помощью праздника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s://im1-tub-ru.yandex.net/i?id=84fc834eff0ee366f382bd54e615c3ce&amp;n=33&amp;h=215&amp;w=38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83" y="3068290"/>
            <a:ext cx="5848782" cy="2958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362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1090" y="750792"/>
            <a:ext cx="852054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Около четверти поверхности суши покрыто горами. Десятая часть населения земли проживает в горах среди уникальных животных и растений, способных существовать только в горной местности. Именно в горах зарождаются источники всех крупнейших мировых рек, важнейших для жизнеобеспечения населения планеты</a:t>
            </a:r>
            <a:r>
              <a:rPr lang="ru-RU" sz="2800" dirty="0"/>
              <a:t>. 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3" name="Picture 2" descr="http://hq-pix.ru/ob/17/luchshe_gor_mogut_byt_tolko_gory_na_kotoryh_esche_ne_byval_2560x1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365" y="3782291"/>
            <a:ext cx="4610792" cy="288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354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hq-pix.ru/ob/17/luchshe_gor_mogut_byt_tolko_gory_na_kotoryh_esche_ne_byval_2560x1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7315200"/>
            <a:ext cx="24384000" cy="15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16306800" y="6456218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74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s101.jpe.ru/008a/2274802_9bb59d7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51" y="-407748"/>
            <a:ext cx="10421440" cy="781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55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img23.binimage.org/c9/45/d6/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11" y="-152613"/>
            <a:ext cx="16383000" cy="857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8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2.bp.blogspot.com/-xNyQ6SwIPL8/VDDjGMLW6uI/AAAAAAAAC1g/rx4hDo9VjKY/s1600/%D0%93%D0%9E%D1%80%D1%8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95" y="148145"/>
            <a:ext cx="9505950" cy="728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90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480</Words>
  <Application>Microsoft Office PowerPoint</Application>
  <PresentationFormat>Широкоэкранный</PresentationFormat>
  <Paragraphs>72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  <vt:lpstr>Международный день гор</vt:lpstr>
      <vt:lpstr>Праздник был принят Генеральной Ассамблеей ООН в январе 2003 года.  Цель праздника: обратить внимание на важность развития горных регионов, сохранения их природного рельефа и улучшения уровня и условий жизни жителей гор.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Победа на Эльбрусе.</vt:lpstr>
      <vt:lpstr>Воинам-альпинистам.</vt:lpstr>
      <vt:lpstr>Презентация PowerPoint</vt:lpstr>
      <vt:lpstr>«За оборону Кавказа».</vt:lpstr>
      <vt:lpstr>Пик Победы.</vt:lpstr>
      <vt:lpstr>Презентация PowerPoint</vt:lpstr>
      <vt:lpstr>Хозяйка медной горы-сказка</vt:lpstr>
      <vt:lpstr>Презентация PowerPoint</vt:lpstr>
      <vt:lpstr>Презентация PowerPoint</vt:lpstr>
      <vt:lpstr>Презентация PowerPoint</vt:lpstr>
      <vt:lpstr>Вопросы для викторины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Bill Gates</dc:creator>
  <cp:lastModifiedBy>Bill Gates</cp:lastModifiedBy>
  <cp:revision>18</cp:revision>
  <dcterms:created xsi:type="dcterms:W3CDTF">2015-12-03T19:44:36Z</dcterms:created>
  <dcterms:modified xsi:type="dcterms:W3CDTF">2016-02-26T16:33:21Z</dcterms:modified>
</cp:coreProperties>
</file>