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48" r:id="rId1"/>
  </p:sldMasterIdLst>
  <p:sldIdLst>
    <p:sldId id="256" r:id="rId2"/>
    <p:sldId id="257" r:id="rId3"/>
    <p:sldId id="277" r:id="rId4"/>
    <p:sldId id="275" r:id="rId5"/>
    <p:sldId id="261" r:id="rId6"/>
    <p:sldId id="274" r:id="rId7"/>
    <p:sldId id="262" r:id="rId8"/>
    <p:sldId id="263" r:id="rId9"/>
    <p:sldId id="260" r:id="rId10"/>
    <p:sldId id="264" r:id="rId11"/>
    <p:sldId id="272" r:id="rId12"/>
    <p:sldId id="265" r:id="rId13"/>
    <p:sldId id="266" r:id="rId14"/>
    <p:sldId id="273" r:id="rId15"/>
    <p:sldId id="267" r:id="rId16"/>
    <p:sldId id="268" r:id="rId17"/>
    <p:sldId id="269" r:id="rId18"/>
    <p:sldId id="270" r:id="rId19"/>
    <p:sldId id="271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FFCC"/>
    <a:srgbClr val="CCFF99"/>
    <a:srgbClr val="0997B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49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6E14D596-0C7B-4F3F-A59E-C9F753117EA0}" type="datetimeFigureOut">
              <a:rPr lang="ru-RU" smtClean="0"/>
              <a:pPr/>
              <a:t>26.11.2014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6E970CD9-34FF-467A-BA1D-1BD0747A9E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14D596-0C7B-4F3F-A59E-C9F753117EA0}" type="datetimeFigureOut">
              <a:rPr lang="ru-RU" smtClean="0"/>
              <a:pPr/>
              <a:t>26.11.2014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970CD9-34FF-467A-BA1D-1BD0747A9E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14D596-0C7B-4F3F-A59E-C9F753117EA0}" type="datetimeFigureOut">
              <a:rPr lang="ru-RU" smtClean="0"/>
              <a:pPr/>
              <a:t>26.11.2014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970CD9-34FF-467A-BA1D-1BD0747A9E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6E14D596-0C7B-4F3F-A59E-C9F753117EA0}" type="datetimeFigureOut">
              <a:rPr lang="ru-RU" smtClean="0"/>
              <a:pPr/>
              <a:t>26.11.2014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6E970CD9-34FF-467A-BA1D-1BD0747A9E2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6E14D596-0C7B-4F3F-A59E-C9F753117EA0}" type="datetimeFigureOut">
              <a:rPr lang="ru-RU" smtClean="0"/>
              <a:pPr/>
              <a:t>26.11.2014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6E970CD9-34FF-467A-BA1D-1BD0747A9E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14D596-0C7B-4F3F-A59E-C9F753117EA0}" type="datetimeFigureOut">
              <a:rPr lang="ru-RU" smtClean="0"/>
              <a:pPr/>
              <a:t>26.11.2014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970CD9-34FF-467A-BA1D-1BD0747A9E2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14D596-0C7B-4F3F-A59E-C9F753117EA0}" type="datetimeFigureOut">
              <a:rPr lang="ru-RU" smtClean="0"/>
              <a:pPr/>
              <a:t>26.11.2014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970CD9-34FF-467A-BA1D-1BD0747A9E2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6E14D596-0C7B-4F3F-A59E-C9F753117EA0}" type="datetimeFigureOut">
              <a:rPr lang="ru-RU" smtClean="0"/>
              <a:pPr/>
              <a:t>26.11.2014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6E970CD9-34FF-467A-BA1D-1BD0747A9E2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14D596-0C7B-4F3F-A59E-C9F753117EA0}" type="datetimeFigureOut">
              <a:rPr lang="ru-RU" smtClean="0"/>
              <a:pPr/>
              <a:t>26.11.2014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970CD9-34FF-467A-BA1D-1BD0747A9E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6E14D596-0C7B-4F3F-A59E-C9F753117EA0}" type="datetimeFigureOut">
              <a:rPr lang="ru-RU" smtClean="0"/>
              <a:pPr/>
              <a:t>26.11.2014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6E970CD9-34FF-467A-BA1D-1BD0747A9E2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6E14D596-0C7B-4F3F-A59E-C9F753117EA0}" type="datetimeFigureOut">
              <a:rPr lang="ru-RU" smtClean="0"/>
              <a:pPr/>
              <a:t>26.11.2014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6E970CD9-34FF-467A-BA1D-1BD0747A9E2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6E14D596-0C7B-4F3F-A59E-C9F753117EA0}" type="datetimeFigureOut">
              <a:rPr lang="ru-RU" smtClean="0"/>
              <a:pPr/>
              <a:t>26.11.2014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6E970CD9-34FF-467A-BA1D-1BD0747A9E2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49" r:id="rId1"/>
    <p:sldLayoutId id="2147483950" r:id="rId2"/>
    <p:sldLayoutId id="2147483951" r:id="rId3"/>
    <p:sldLayoutId id="2147483952" r:id="rId4"/>
    <p:sldLayoutId id="2147483953" r:id="rId5"/>
    <p:sldLayoutId id="2147483954" r:id="rId6"/>
    <p:sldLayoutId id="2147483955" r:id="rId7"/>
    <p:sldLayoutId id="2147483956" r:id="rId8"/>
    <p:sldLayoutId id="2147483957" r:id="rId9"/>
    <p:sldLayoutId id="2147483958" r:id="rId10"/>
    <p:sldLayoutId id="2147483959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stas\Documents\&#1054;&#1090;&#1082;&#1088;&#1099;&#1090;&#1099;&#1081;%20&#1091;&#1088;&#1086;&#1082;%2028.11.2014\&#1057;&#1084;&#1077;&#1096;&#1072;&#1088;&#1080;&#1082;&#1080;%20&#1073;&#1072;&#1082;&#1090;&#1077;&#1088;&#1080;&#1080;.avi" TargetMode="Externa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stas\Documents\&#1054;&#1090;&#1082;&#1088;&#1099;&#1090;&#1099;&#1081;%20&#1091;&#1088;&#1086;&#1082;%2028.11.2014\&#1051;&#1077;&#1074;&#1077;&#1085;&#1075;&#1091;&#1082;%20&#1073;&#1072;&#1082;&#1090;&#1077;&#1088;&#1080;&#1080;.avi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stas\Documents\&#1054;&#1090;&#1082;&#1088;&#1099;&#1090;&#1099;&#1081;%20&#1091;&#1088;&#1086;&#1082;%2028.11.2014\&#1055;&#1086;&#1083;&#1077;&#1090;%20&#1073;&#1072;&#1082;&#1090;&#1077;&#1088;&#1080;&#1081;.avi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91680" y="908720"/>
            <a:ext cx="6766520" cy="2592288"/>
          </a:xfrm>
        </p:spPr>
        <p:txBody>
          <a:bodyPr>
            <a:noAutofit/>
          </a:bodyPr>
          <a:lstStyle/>
          <a:p>
            <a:pPr algn="ctr"/>
            <a:r>
              <a:rPr lang="ru-RU" sz="48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Строение и жизнедеятельность бактерий</a:t>
            </a:r>
            <a:endParaRPr lang="ru-RU" sz="4800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                      Урок –презентация    по   биологии, 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                      5 класс, 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                      учитель: Скворцова Ирина Ивановна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78098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Питание бактерий</a:t>
            </a:r>
            <a:endParaRPr lang="ru-RU" sz="40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052736"/>
            <a:ext cx="7467600" cy="5421216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По способу питания бактерии делятся на группы:</a:t>
            </a:r>
          </a:p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1) автотрофы - создают органические вещества из неорганических (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цианобактерии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);</a:t>
            </a:r>
          </a:p>
          <a:p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2) гетеротрофы- питаются готовыми органическими веществами:</a:t>
            </a:r>
          </a:p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а) паразиты - питаются органическими веществами живых организмов,</a:t>
            </a:r>
          </a:p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б)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сапротрофы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- получают органические вещества из отмерших организмов или выделений живых организмов.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1304767831_5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2771798" y="1772815"/>
            <a:ext cx="3168353" cy="1622197"/>
          </a:xfrm>
          <a:prstGeom prst="rect">
            <a:avLst/>
          </a:prstGeom>
        </p:spPr>
      </p:pic>
      <p:pic>
        <p:nvPicPr>
          <p:cNvPr id="5" name="Рисунок 4" descr="3850dc52cf0073875272723b57c3e18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03848" y="5013176"/>
            <a:ext cx="2664296" cy="1776198"/>
          </a:xfrm>
          <a:prstGeom prst="rect">
            <a:avLst/>
          </a:prstGeom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56207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4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Кто изображён на экране</a:t>
            </a:r>
            <a:r>
              <a:rPr lang="en-US" sz="44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ru-RU" sz="44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 descr="C:\Users\stas\Pictures\Medico%20de%20la%20Peste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 l="3611" t="2778" r="4306" b="4167"/>
          <a:stretch>
            <a:fillRect/>
          </a:stretch>
        </p:blipFill>
        <p:spPr bwMode="auto">
          <a:xfrm>
            <a:off x="395536" y="836712"/>
            <a:ext cx="4320480" cy="5688632"/>
          </a:xfrm>
          <a:prstGeom prst="rect">
            <a:avLst/>
          </a:prstGeom>
          <a:noFill/>
        </p:spPr>
      </p:pic>
      <p:pic>
        <p:nvPicPr>
          <p:cNvPr id="4" name="Рисунок 3" descr="x_9897b1c4.jpg"/>
          <p:cNvPicPr>
            <a:picLocks noChangeAspect="1"/>
          </p:cNvPicPr>
          <p:nvPr/>
        </p:nvPicPr>
        <p:blipFill>
          <a:blip r:embed="rId3" cstate="print"/>
          <a:srcRect l="12482" t="3921" r="4822" b="5898"/>
          <a:stretch>
            <a:fillRect/>
          </a:stretch>
        </p:blipFill>
        <p:spPr>
          <a:xfrm>
            <a:off x="5292080" y="836712"/>
            <a:ext cx="2742566" cy="2380340"/>
          </a:xfrm>
          <a:prstGeom prst="rect">
            <a:avLst/>
          </a:prstGeom>
        </p:spPr>
      </p:pic>
      <p:pic>
        <p:nvPicPr>
          <p:cNvPr id="5" name="Рисунок 4" descr="plague-doctor.jpg"/>
          <p:cNvPicPr>
            <a:picLocks noChangeAspect="1"/>
          </p:cNvPicPr>
          <p:nvPr/>
        </p:nvPicPr>
        <p:blipFill>
          <a:blip r:embed="rId4" cstate="print"/>
          <a:srcRect l="18237" t="7134" r="25945"/>
          <a:stretch>
            <a:fillRect/>
          </a:stretch>
        </p:blipFill>
        <p:spPr>
          <a:xfrm>
            <a:off x="5364088" y="3356992"/>
            <a:ext cx="2664296" cy="3074279"/>
          </a:xfrm>
          <a:prstGeom prst="rect">
            <a:avLst/>
          </a:prstGeom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850106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Размножение бактерий</a:t>
            </a:r>
            <a:endParaRPr lang="ru-RU" sz="40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C:\Users\stas\Pictures\0003-003-Formy-bespologo-razmnozhenija.pn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8276" y="1600200"/>
            <a:ext cx="3705448" cy="4873625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99176" cy="922114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Образование спор</a:t>
            </a:r>
            <a:endParaRPr lang="ru-RU" sz="40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C:\Users\stas\Pictures\pic312.pn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1380044"/>
            <a:ext cx="1728192" cy="4399036"/>
          </a:xfrm>
          <a:prstGeom prst="rect">
            <a:avLst/>
          </a:prstGeom>
          <a:noFill/>
        </p:spPr>
      </p:pic>
      <p:sp>
        <p:nvSpPr>
          <p:cNvPr id="7" name="Кольцо 6"/>
          <p:cNvSpPr/>
          <p:nvPr/>
        </p:nvSpPr>
        <p:spPr>
          <a:xfrm>
            <a:off x="2123728" y="5805264"/>
            <a:ext cx="504056" cy="504056"/>
          </a:xfrm>
          <a:prstGeom prst="donut">
            <a:avLst>
              <a:gd name="adj" fmla="val 14043"/>
            </a:avLst>
          </a:prstGeom>
          <a:solidFill>
            <a:schemeClr val="accent6">
              <a:lumMod val="50000"/>
            </a:schemeClr>
          </a:solidFill>
          <a:ln>
            <a:solidFill>
              <a:srgbClr val="0997B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Супербактерия</a:t>
            </a:r>
            <a:endParaRPr lang="ru-RU" sz="40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Смешарики бактерии.avi">
            <a:hlinkClick r:id="" action="ppaction://media"/>
          </p:cNvPr>
          <p:cNvPicPr>
            <a:picLocks noGrp="1" noRot="1" noChangeAspect="1"/>
          </p:cNvPicPr>
          <p:nvPr>
            <p:ph sz="quarter"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179512" y="1772816"/>
            <a:ext cx="8832982" cy="4968552"/>
          </a:xfrm>
          <a:prstGeom prst="rect">
            <a:avLst/>
          </a:prstGeom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49006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Тест на закрепление</a:t>
            </a:r>
            <a:endParaRPr lang="ru-RU" sz="40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23528" y="836712"/>
            <a:ext cx="7467600" cy="5832648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1700" dirty="0" smtClean="0">
                <a:latin typeface="Times New Roman" pitchFamily="18" charset="0"/>
                <a:cs typeface="Times New Roman" pitchFamily="18" charset="0"/>
              </a:rPr>
              <a:t>. Организмы, клетка которых не имеет ядра, - это:</a:t>
            </a:r>
          </a:p>
          <a:p>
            <a:pPr>
              <a:buNone/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а)  растения</a:t>
            </a:r>
          </a:p>
          <a:p>
            <a:pPr>
              <a:buNone/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б)  грибы</a:t>
            </a:r>
          </a:p>
          <a:p>
            <a:pPr>
              <a:buNone/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в)  животные</a:t>
            </a:r>
          </a:p>
          <a:p>
            <a:pPr>
              <a:buNone/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г)  бактерии</a:t>
            </a:r>
          </a:p>
          <a:p>
            <a:pPr>
              <a:buNone/>
            </a:pPr>
            <a:r>
              <a:rPr lang="ru-RU" sz="1700" dirty="0" smtClean="0">
                <a:latin typeface="Times New Roman" pitchFamily="18" charset="0"/>
                <a:cs typeface="Times New Roman" pitchFamily="18" charset="0"/>
              </a:rPr>
              <a:t>2.  Наследственная информация у бактерий находится в виде:</a:t>
            </a:r>
          </a:p>
          <a:p>
            <a:pPr>
              <a:buNone/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а)  белка</a:t>
            </a:r>
          </a:p>
          <a:p>
            <a:pPr>
              <a:buNone/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б)  жира</a:t>
            </a:r>
          </a:p>
          <a:p>
            <a:pPr>
              <a:buNone/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в)  нуклеиновой кислоты</a:t>
            </a:r>
          </a:p>
          <a:p>
            <a:pPr>
              <a:buNone/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г)  углевода</a:t>
            </a:r>
          </a:p>
          <a:p>
            <a:pPr>
              <a:buNone/>
            </a:pPr>
            <a:r>
              <a:rPr lang="ru-RU" sz="1700" dirty="0" smtClean="0">
                <a:latin typeface="Times New Roman" pitchFamily="18" charset="0"/>
                <a:cs typeface="Times New Roman" pitchFamily="18" charset="0"/>
              </a:rPr>
              <a:t>3. Бактерии можно обнаружить в:</a:t>
            </a:r>
          </a:p>
          <a:p>
            <a:pPr>
              <a:buNone/>
            </a:pPr>
            <a:r>
              <a:rPr lang="ru-RU" sz="1500" dirty="0" smtClean="0">
                <a:latin typeface="Times New Roman" pitchFamily="18" charset="0"/>
                <a:cs typeface="Times New Roman" pitchFamily="18" charset="0"/>
              </a:rPr>
              <a:t>   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 почве</a:t>
            </a:r>
          </a:p>
          <a:p>
            <a:pPr>
              <a:buNone/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б)  воздухе</a:t>
            </a:r>
          </a:p>
          <a:p>
            <a:pPr>
              <a:buNone/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в)  воде</a:t>
            </a:r>
          </a:p>
          <a:p>
            <a:pPr>
              <a:buNone/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г)  организмах</a:t>
            </a:r>
          </a:p>
          <a:p>
            <a:pPr>
              <a:buNone/>
            </a:pPr>
            <a:r>
              <a:rPr lang="ru-RU" sz="1700" dirty="0" smtClean="0">
                <a:latin typeface="Times New Roman" pitchFamily="18" charset="0"/>
                <a:cs typeface="Times New Roman" pitchFamily="18" charset="0"/>
              </a:rPr>
              <a:t>4. Бактерии </a:t>
            </a:r>
            <a:r>
              <a:rPr lang="ru-RU" sz="1700" dirty="0" err="1" smtClean="0">
                <a:latin typeface="Times New Roman" pitchFamily="18" charset="0"/>
                <a:cs typeface="Times New Roman" pitchFamily="18" charset="0"/>
              </a:rPr>
              <a:t>сапротрофы</a:t>
            </a:r>
            <a:r>
              <a:rPr lang="ru-RU" sz="1700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>
              <a:buNone/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а)  способны к фотосинтезу</a:t>
            </a:r>
          </a:p>
          <a:p>
            <a:pPr>
              <a:buNone/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б)  питаются готовыми органическими веществами живых организмов</a:t>
            </a:r>
          </a:p>
          <a:p>
            <a:pPr>
              <a:buNone/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в)  получают органические вещества из отмерших организмов</a:t>
            </a:r>
          </a:p>
          <a:p>
            <a:pPr>
              <a:buNone/>
            </a:pPr>
            <a:r>
              <a:rPr lang="ru-RU" sz="1700" dirty="0" smtClean="0">
                <a:latin typeface="Times New Roman" pitchFamily="18" charset="0"/>
                <a:cs typeface="Times New Roman" pitchFamily="18" charset="0"/>
              </a:rPr>
              <a:t>5. Споры необходимы бактериям для:</a:t>
            </a:r>
          </a:p>
          <a:p>
            <a:pPr>
              <a:buNone/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а)  размножения</a:t>
            </a:r>
          </a:p>
          <a:p>
            <a:pPr>
              <a:buNone/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б)  переживания неблагоприятных условий</a:t>
            </a:r>
          </a:p>
          <a:p>
            <a:pPr>
              <a:buNone/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в)  дыхания и питания</a:t>
            </a:r>
          </a:p>
          <a:p>
            <a:pPr>
              <a:buNone/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г)  существования в благоприятных условиях</a:t>
            </a:r>
          </a:p>
          <a:p>
            <a:pPr>
              <a:buNone/>
            </a:pPr>
            <a:endParaRPr lang="ru-RU" sz="11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</a:t>
            </a:r>
          </a:p>
          <a:p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20080905_090432.jpg"/>
          <p:cNvPicPr>
            <a:picLocks noChangeAspect="1"/>
          </p:cNvPicPr>
          <p:nvPr/>
        </p:nvPicPr>
        <p:blipFill>
          <a:blip r:embed="rId2" cstate="print"/>
          <a:srcRect r="7093" b="11419"/>
          <a:stretch>
            <a:fillRect/>
          </a:stretch>
        </p:blipFill>
        <p:spPr>
          <a:xfrm>
            <a:off x="4788024" y="2420888"/>
            <a:ext cx="3816424" cy="2736304"/>
          </a:xfrm>
          <a:prstGeom prst="rect">
            <a:avLst/>
          </a:prstGeom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850106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Мини-проекты «бактерия»</a:t>
            </a:r>
            <a:endParaRPr lang="ru-RU" sz="40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Формы бактерий</a:t>
            </a:r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Строение бактерий</a:t>
            </a:r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Размножение бактерий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Образование спор </a:t>
            </a:r>
            <a:endParaRPr lang="ru-RU" dirty="0"/>
          </a:p>
        </p:txBody>
      </p:sp>
      <p:pic>
        <p:nvPicPr>
          <p:cNvPr id="5123" name="Picture 3" descr="C:\Users\stas\Pictures\_1_~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72200" y="3573016"/>
            <a:ext cx="2116460" cy="1693168"/>
          </a:xfrm>
          <a:prstGeom prst="rect">
            <a:avLst/>
          </a:prstGeom>
          <a:noFill/>
        </p:spPr>
      </p:pic>
      <p:pic>
        <p:nvPicPr>
          <p:cNvPr id="5124" name="Picture 4" descr="C:\Users\stas\Pictures\2371-2-cont_en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4211960" y="2132856"/>
            <a:ext cx="1728192" cy="1728192"/>
          </a:xfrm>
          <a:prstGeom prst="rect">
            <a:avLst/>
          </a:prstGeom>
          <a:noFill/>
        </p:spPr>
      </p:pic>
      <p:pic>
        <p:nvPicPr>
          <p:cNvPr id="5125" name="Picture 5" descr="C:\Users\stas\Pictures\imgpreviewCA7P7QY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6200000">
            <a:off x="6623472" y="873473"/>
            <a:ext cx="1552575" cy="2343150"/>
          </a:xfrm>
          <a:prstGeom prst="rect">
            <a:avLst/>
          </a:prstGeom>
          <a:noFill/>
        </p:spPr>
      </p:pic>
      <p:pic>
        <p:nvPicPr>
          <p:cNvPr id="5127" name="Picture 7" descr="C:\Users\stas\Pictures\st111_32.jpg"/>
          <p:cNvPicPr>
            <a:picLocks noChangeAspect="1" noChangeArrowheads="1"/>
          </p:cNvPicPr>
          <p:nvPr/>
        </p:nvPicPr>
        <p:blipFill>
          <a:blip r:embed="rId5" cstate="print"/>
          <a:srcRect t="1369" r="51589" b="21086"/>
          <a:stretch>
            <a:fillRect/>
          </a:stretch>
        </p:blipFill>
        <p:spPr bwMode="auto">
          <a:xfrm rot="5400000">
            <a:off x="4136041" y="4441023"/>
            <a:ext cx="1808021" cy="2664296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06090"/>
          </a:xfrm>
        </p:spPr>
        <p:txBody>
          <a:bodyPr/>
          <a:lstStyle/>
          <a:p>
            <a:pPr algn="ctr"/>
            <a:r>
              <a:rPr lang="ru-RU" sz="4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Эксперимент</a:t>
            </a:r>
            <a:r>
              <a:rPr lang="ru-RU" b="1" dirty="0" smtClean="0"/>
              <a:t> 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179512" y="1052736"/>
            <a:ext cx="8640960" cy="5421216"/>
          </a:xfrm>
        </p:spPr>
        <p:txBody>
          <a:bodyPr>
            <a:normAutofit/>
          </a:bodyPr>
          <a:lstStyle/>
          <a:p>
            <a:r>
              <a:rPr lang="ru-RU" dirty="0" smtClean="0"/>
              <a:t>Вымойте клубень  картофеля,  нарежьте ломтиками.</a:t>
            </a:r>
          </a:p>
          <a:p>
            <a:r>
              <a:rPr lang="ru-RU" dirty="0" smtClean="0"/>
              <a:t>Натрите ломтики мелом и поместите в чашку Петри.</a:t>
            </a:r>
          </a:p>
          <a:p>
            <a:r>
              <a:rPr lang="ru-RU" dirty="0" smtClean="0"/>
              <a:t>Чашку  поставьте  в  тёпло:  25-30  градусов Цельсия.</a:t>
            </a:r>
          </a:p>
          <a:p>
            <a:r>
              <a:rPr lang="ru-RU" dirty="0" smtClean="0"/>
              <a:t>Через 2-3 суток  на поверхности ломтиков образуется плотная морщинистая плёнка.</a:t>
            </a:r>
          </a:p>
          <a:p>
            <a:r>
              <a:rPr lang="ru-RU" dirty="0" smtClean="0"/>
              <a:t>Кусочек плёнки разотрите в капле воды и рассмотрите под   микроскопом   бактерии  картофельной  палочки. Они подвижны, обладают жгутиками и могут образовывать споры.</a:t>
            </a:r>
          </a:p>
        </p:txBody>
      </p:sp>
      <p:pic>
        <p:nvPicPr>
          <p:cNvPr id="5" name="Рисунок 4" descr="kartofel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48064" y="4365104"/>
            <a:ext cx="2952328" cy="2315551"/>
          </a:xfrm>
          <a:prstGeom prst="rect">
            <a:avLst/>
          </a:prstGeom>
        </p:spPr>
      </p:pic>
      <p:pic>
        <p:nvPicPr>
          <p:cNvPr id="6" name="Рисунок 5" descr="2010111909383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699792" y="4725144"/>
            <a:ext cx="2232248" cy="1809296"/>
          </a:xfrm>
          <a:prstGeom prst="rect">
            <a:avLst/>
          </a:prstGeom>
        </p:spPr>
      </p:pic>
      <p:pic>
        <p:nvPicPr>
          <p:cNvPr id="7" name="Рисунок 6" descr="botulism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95536" y="4725144"/>
            <a:ext cx="2016224" cy="1987726"/>
          </a:xfrm>
          <a:prstGeom prst="rect">
            <a:avLst/>
          </a:prstGeom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Домашнее задание</a:t>
            </a:r>
            <a:endParaRPr lang="ru-RU" sz="40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51520" y="1600200"/>
            <a:ext cx="8496944" cy="4873752"/>
          </a:xfrm>
        </p:spPr>
        <p:txBody>
          <a:bodyPr/>
          <a:lstStyle/>
          <a:p>
            <a:r>
              <a:rPr lang="ru-RU" dirty="0" smtClean="0"/>
              <a:t>Изучить параграф 11 «Строение и жизнедеятельность бактерий».</a:t>
            </a:r>
          </a:p>
          <a:p>
            <a:r>
              <a:rPr lang="ru-RU" dirty="0" smtClean="0"/>
              <a:t>Ответить на вопросы в конце параграфа.</a:t>
            </a:r>
          </a:p>
          <a:p>
            <a:r>
              <a:rPr lang="ru-RU" dirty="0" smtClean="0"/>
              <a:t>В рабочей тетради выполнить задания 42,43,44.</a:t>
            </a:r>
          </a:p>
          <a:p>
            <a:r>
              <a:rPr lang="ru-RU" dirty="0" smtClean="0"/>
              <a:t>Провести эксперимент (по желанию).</a:t>
            </a:r>
            <a:endParaRPr lang="ru-RU" dirty="0"/>
          </a:p>
        </p:txBody>
      </p:sp>
      <p:pic>
        <p:nvPicPr>
          <p:cNvPr id="1027" name="Picture 3" descr="C:\Users\stas\Pictures\animated-bacteria-clipart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6012160" y="3573016"/>
            <a:ext cx="1928120" cy="3035004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850106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  <a:endParaRPr lang="ru-RU" sz="40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9kEH0ZLdP0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rcRect l="6557" t="3651" r="6557" b="14810"/>
          <a:stretch>
            <a:fillRect/>
          </a:stretch>
        </p:blipFill>
        <p:spPr>
          <a:xfrm>
            <a:off x="2555776" y="1484784"/>
            <a:ext cx="3816424" cy="4824536"/>
          </a:xfrm>
        </p:spPr>
      </p:pic>
      <p:pic>
        <p:nvPicPr>
          <p:cNvPr id="5" name="Рисунок 4" descr="animated-bacteria-clipart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99592" y="2348880"/>
            <a:ext cx="1368152" cy="2153571"/>
          </a:xfrm>
          <a:prstGeom prst="rect">
            <a:avLst/>
          </a:prstGeom>
        </p:spPr>
      </p:pic>
      <p:sp>
        <p:nvSpPr>
          <p:cNvPr id="6" name="Дуга 5"/>
          <p:cNvSpPr/>
          <p:nvPr/>
        </p:nvSpPr>
        <p:spPr>
          <a:xfrm flipH="1" flipV="1">
            <a:off x="1259632" y="2708920"/>
            <a:ext cx="360040" cy="360040"/>
          </a:xfrm>
          <a:prstGeom prst="arc">
            <a:avLst/>
          </a:prstGeom>
          <a:ln w="28575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36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Проверка знаний по теме: «Клеточное строение организмов»</a:t>
            </a:r>
            <a:endParaRPr lang="ru-RU" sz="3600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1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6156176" y="1844824"/>
            <a:ext cx="2592288" cy="3862509"/>
          </a:xfrm>
        </p:spPr>
      </p:pic>
      <p:pic>
        <p:nvPicPr>
          <p:cNvPr id="1026" name="Picture 2" descr="C:\Users\stas\Pictures\kozhica-luka.jpg"/>
          <p:cNvPicPr>
            <a:picLocks noChangeAspect="1" noChangeArrowheads="1"/>
          </p:cNvPicPr>
          <p:nvPr/>
        </p:nvPicPr>
        <p:blipFill>
          <a:blip r:embed="rId3" cstate="print"/>
          <a:srcRect l="16340" t="18605" r="23278" b="16279"/>
          <a:stretch>
            <a:fillRect/>
          </a:stretch>
        </p:blipFill>
        <p:spPr bwMode="auto">
          <a:xfrm>
            <a:off x="323528" y="1772816"/>
            <a:ext cx="3060340" cy="2448272"/>
          </a:xfrm>
          <a:prstGeom prst="rect">
            <a:avLst/>
          </a:prstGeom>
          <a:noFill/>
        </p:spPr>
      </p:pic>
      <p:pic>
        <p:nvPicPr>
          <p:cNvPr id="1027" name="Picture 3" descr="C:\Users\stas\Pictures\Elodea-list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4257114"/>
            <a:ext cx="3024336" cy="2267814"/>
          </a:xfrm>
          <a:prstGeom prst="rect">
            <a:avLst/>
          </a:prstGeom>
          <a:noFill/>
        </p:spPr>
      </p:pic>
      <p:pic>
        <p:nvPicPr>
          <p:cNvPr id="1028" name="Picture 4" descr="C:\Users\stas\Pictures\f20140323112310-elodeja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23928" y="4149080"/>
            <a:ext cx="1835286" cy="2448272"/>
          </a:xfrm>
          <a:prstGeom prst="rect">
            <a:avLst/>
          </a:prstGeom>
          <a:noFill/>
        </p:spPr>
      </p:pic>
      <p:pic>
        <p:nvPicPr>
          <p:cNvPr id="1029" name="Picture 5" descr="C:\Users\stas\Pictures\lechenie-lukom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419873" y="2060848"/>
            <a:ext cx="3024336" cy="1967346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63408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История изучения бактерий</a:t>
            </a:r>
            <a:endParaRPr lang="ru-RU" sz="36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quarter" idx="1"/>
          </p:nvPr>
        </p:nvSpPr>
        <p:spPr>
          <a:xfrm>
            <a:off x="251520" y="980728"/>
            <a:ext cx="7848872" cy="5493224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sz="2000" dirty="0" smtClean="0"/>
              <a:t>     </a:t>
            </a:r>
            <a:r>
              <a:rPr lang="ru-RU" sz="2000" dirty="0" err="1" smtClean="0"/>
              <a:t>Антони</a:t>
            </a:r>
            <a:r>
              <a:rPr lang="ru-RU" sz="2000" dirty="0" smtClean="0"/>
              <a:t> </a:t>
            </a:r>
            <a:r>
              <a:rPr lang="ru-RU" sz="2000" dirty="0" err="1" smtClean="0"/>
              <a:t>ван</a:t>
            </a:r>
            <a:r>
              <a:rPr lang="ru-RU" sz="2000" dirty="0" smtClean="0"/>
              <a:t> Левенгук – первооткрыватель микромира. В 1675 г он сумел изготовить двояковыпуклые линзы, увеличивающие в 150-300 раз. Голландский натуралист увидел и описал бактерий. Как и всех микроскопических существ он назвал их «</a:t>
            </a:r>
            <a:r>
              <a:rPr lang="ru-RU" sz="2000" dirty="0" err="1" smtClean="0"/>
              <a:t>анималькули</a:t>
            </a:r>
            <a:r>
              <a:rPr lang="ru-RU" sz="2000" dirty="0" smtClean="0"/>
              <a:t>».</a:t>
            </a:r>
            <a:endParaRPr lang="ru-RU" sz="2000" dirty="0"/>
          </a:p>
        </p:txBody>
      </p:sp>
      <p:pic>
        <p:nvPicPr>
          <p:cNvPr id="6" name="Picture 3" descr="C:\Users\stas\Pictures\0009-009-1675-god-Antoni-van-Levenguk-pervootkryvatel-mikromira.jpg"/>
          <p:cNvPicPr>
            <a:picLocks noChangeAspect="1" noChangeArrowheads="1"/>
          </p:cNvPicPr>
          <p:nvPr/>
        </p:nvPicPr>
        <p:blipFill>
          <a:blip r:embed="rId2" cstate="print"/>
          <a:srcRect l="25487" t="47280" r="49663" b="6917"/>
          <a:stretch>
            <a:fillRect/>
          </a:stretch>
        </p:blipFill>
        <p:spPr bwMode="auto">
          <a:xfrm>
            <a:off x="3275856" y="2780928"/>
            <a:ext cx="2664296" cy="3683081"/>
          </a:xfrm>
          <a:prstGeom prst="rect">
            <a:avLst/>
          </a:prstGeom>
          <a:noFill/>
        </p:spPr>
      </p:pic>
      <p:pic>
        <p:nvPicPr>
          <p:cNvPr id="7" name="Рисунок 6" descr="leweng_b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5536" y="3212976"/>
            <a:ext cx="2755367" cy="2770789"/>
          </a:xfrm>
          <a:prstGeom prst="rect">
            <a:avLst/>
          </a:prstGeom>
        </p:spPr>
      </p:pic>
      <p:pic>
        <p:nvPicPr>
          <p:cNvPr id="8" name="Рисунок 7" descr="fig001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032782" y="2708920"/>
            <a:ext cx="2569299" cy="2736304"/>
          </a:xfrm>
          <a:prstGeom prst="rect">
            <a:avLst/>
          </a:prstGeom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74638"/>
            <a:ext cx="8136904" cy="1282154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«Очень маленькие животные – </a:t>
            </a:r>
            <a:r>
              <a:rPr lang="ru-RU" sz="36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анималькули</a:t>
            </a:r>
            <a:r>
              <a:rPr lang="ru-RU" sz="36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endParaRPr lang="ru-RU" sz="36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Левенгук бактерии.avi">
            <a:hlinkClick r:id="" action="ppaction://media"/>
          </p:cNvPr>
          <p:cNvPicPr>
            <a:picLocks noGrp="1" noRot="1" noChangeAspect="1"/>
          </p:cNvPicPr>
          <p:nvPr>
            <p:ph sz="quarter"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179512" y="1772816"/>
            <a:ext cx="8704968" cy="4896544"/>
          </a:xfrm>
          <a:prstGeom prst="rect">
            <a:avLst/>
          </a:prstGeom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56207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Формы бактерий</a:t>
            </a:r>
            <a:endParaRPr lang="ru-RU" sz="40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9" name="Picture 3" descr="C:\Users\stas\Pictures\0003-001-Formy-bakterij.pn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908720"/>
            <a:ext cx="5647726" cy="5383772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355160" cy="706090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Другие формы бактерий</a:t>
            </a:r>
            <a:endParaRPr lang="ru-RU" sz="40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Users\stas\Pictures\35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124744"/>
            <a:ext cx="7706629" cy="54006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850106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Строение бактерии</a:t>
            </a:r>
            <a:endParaRPr lang="ru-RU" sz="40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1" name="Picture 3" descr="C:\Users\stas\Pictures\8641_NpAdvHover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736" y="1484784"/>
            <a:ext cx="4159566" cy="4873625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922114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Распространение бактерий</a:t>
            </a:r>
            <a:endParaRPr lang="ru-RU" sz="40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 descr="C:\Users\stas\Pictures\e1a32425d3a55fdd249593d1ecf_prev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1988840"/>
            <a:ext cx="5544616" cy="4153763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931224" cy="1143000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Бактерии в поле микроскопа</a:t>
            </a:r>
            <a:endParaRPr lang="ru-RU" sz="40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Полет бактерий.avi">
            <a:hlinkClick r:id="" action="ppaction://media"/>
          </p:cNvPr>
          <p:cNvPicPr>
            <a:picLocks noGrp="1" noRot="1" noChangeAspect="1"/>
          </p:cNvPicPr>
          <p:nvPr>
            <p:ph sz="quarter"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179512" y="1700808"/>
            <a:ext cx="8817868" cy="4960050"/>
          </a:xfrm>
          <a:prstGeom prst="rect">
            <a:avLst/>
          </a:prstGeom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954</TotalTime>
  <Words>411</Words>
  <Application>Microsoft Office PowerPoint</Application>
  <PresentationFormat>Экран (4:3)</PresentationFormat>
  <Paragraphs>77</Paragraphs>
  <Slides>19</Slides>
  <Notes>0</Notes>
  <HiddenSlides>0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Эркер</vt:lpstr>
      <vt:lpstr>Строение и жизнедеятельность бактерий</vt:lpstr>
      <vt:lpstr>Проверка знаний по теме: «Клеточное строение организмов»</vt:lpstr>
      <vt:lpstr>История изучения бактерий</vt:lpstr>
      <vt:lpstr>«Очень маленькие животные – анималькули»</vt:lpstr>
      <vt:lpstr>Формы бактерий</vt:lpstr>
      <vt:lpstr>Другие формы бактерий</vt:lpstr>
      <vt:lpstr>Строение бактерии</vt:lpstr>
      <vt:lpstr>Распространение бактерий</vt:lpstr>
      <vt:lpstr>Бактерии в поле микроскопа</vt:lpstr>
      <vt:lpstr>Питание бактерий</vt:lpstr>
      <vt:lpstr>Кто изображён на экране?</vt:lpstr>
      <vt:lpstr>Размножение бактерий</vt:lpstr>
      <vt:lpstr>Образование спор</vt:lpstr>
      <vt:lpstr>Супербактерия</vt:lpstr>
      <vt:lpstr>Тест на закрепление</vt:lpstr>
      <vt:lpstr>Мини-проекты «бактерия»</vt:lpstr>
      <vt:lpstr>Эксперимент </vt:lpstr>
      <vt:lpstr>Домашнее задание</vt:lpstr>
      <vt:lpstr>Спасибо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Строение и жизнедеятельность бактерий</dc:title>
  <dc:creator>stas</dc:creator>
  <cp:lastModifiedBy>stas</cp:lastModifiedBy>
  <cp:revision>80</cp:revision>
  <dcterms:created xsi:type="dcterms:W3CDTF">2014-11-21T17:36:07Z</dcterms:created>
  <dcterms:modified xsi:type="dcterms:W3CDTF">2014-11-26T21:41:27Z</dcterms:modified>
</cp:coreProperties>
</file>