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tags/tag15.xml" ContentType="application/vnd.openxmlformats-officedocument.presentationml.tags+xml"/>
  <Override PartName="/ppt/tags/tag2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9" r:id="rId3"/>
    <p:sldId id="292" r:id="rId4"/>
    <p:sldId id="293" r:id="rId5"/>
    <p:sldId id="294" r:id="rId6"/>
    <p:sldId id="298" r:id="rId7"/>
    <p:sldId id="301" r:id="rId8"/>
    <p:sldId id="295" r:id="rId9"/>
    <p:sldId id="296" r:id="rId10"/>
    <p:sldId id="317" r:id="rId11"/>
    <p:sldId id="303" r:id="rId12"/>
    <p:sldId id="299" r:id="rId13"/>
    <p:sldId id="316" r:id="rId14"/>
    <p:sldId id="305" r:id="rId15"/>
    <p:sldId id="306" r:id="rId16"/>
    <p:sldId id="309" r:id="rId17"/>
    <p:sldId id="307" r:id="rId18"/>
    <p:sldId id="308" r:id="rId19"/>
    <p:sldId id="310" r:id="rId20"/>
    <p:sldId id="311" r:id="rId21"/>
    <p:sldId id="319" r:id="rId22"/>
    <p:sldId id="320" r:id="rId23"/>
    <p:sldId id="321" r:id="rId24"/>
    <p:sldId id="312" r:id="rId25"/>
    <p:sldId id="322" r:id="rId26"/>
    <p:sldId id="291" r:id="rId27"/>
    <p:sldId id="258" r:id="rId28"/>
    <p:sldId id="315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28"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65B2D-2432-4DD3-B044-8AC9F0896E2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2EAC5-7109-4486-8B59-4EFD31BAAA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2764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2EAC5-7109-4486-8B59-4EFD31BAAAE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0E775-D5C0-4C0E-B111-B439789A731F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94E02-C2B2-4416-B924-53E091C33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F6896-E3F5-4EAF-BAA8-5D8FDE82E625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8D7A8-0502-4353-98CD-EC8CB6D4A7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C7EBB-8F2B-49AD-8B9E-E691E57635FC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EC4E2-CA21-4EFB-A203-011AAC3FD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CB4B7-B77C-4F3A-BA6B-294974853C65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8BB51-AB9C-4726-A433-D73D395F74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E8BA7-3A62-4B1C-9FC9-6FDAC38E2F15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12E71-AAFD-4516-9998-48F362C00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67D86-AEB2-49F1-A5A1-C860C8B2D419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DEEB1-BFDE-4969-9A0D-10EFCF46F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0F6C1-D3BA-4D58-9FB8-DCF6F605AB08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E1084-CBFC-452F-971C-D91377975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436A2-9033-489E-B4ED-21C44BC5CDDF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DFE91-89CF-4FA1-BE0C-B83995843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5C37A-728E-4B5F-BA4C-027AFDB20575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BE6D6-7FAE-4222-851F-20AB27753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BD1D7-DAB5-408B-BA8A-8856BA1A1CCA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1236F-46C1-46DA-A2E2-F309E39B6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2C3-4EEC-4017-AB98-1E26A075233A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24CD-06FC-43D3-9431-7E437191F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64A16B-5841-4EBC-91EC-41E891DCFB84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916C0F-D621-48B1-8F42-33063955D1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851275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3" name="Picture 16" descr="http://img213.imageshack.us/img213/7910/05665cbdda8dd9m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07950" y="0"/>
            <a:ext cx="2447925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6" descr="http://img213.imageshack.us/img213/7910/05665cbdda8dd9m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04025" y="0"/>
            <a:ext cx="2447925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6" descr="http://img213.imageshack.us/img213/7910/05665cbdda8dd9m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04025" y="4459288"/>
            <a:ext cx="2447925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6" descr="http://img213.imageshack.us/img213/7910/05665cbdda8dd9m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-107950" y="4459288"/>
            <a:ext cx="2447925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7000"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file:///C:\Users\USER\Downloads\Krasivaya_i_spokojnaya_muzyka_-_pianino_(xMusic.me).mp3" TargetMode="External"/><Relationship Id="rId7" Type="http://schemas.openxmlformats.org/officeDocument/2006/relationships/image" Target="../media/image6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microsoft.com/office/2007/relationships/media" Target="../media/media1.mp3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USER\Downloads\&#1042;.&#1040;.%20&#1052;&#1086;&#1094;&#1072;&#1088;&#1090;%20&#1050;&#1086;&#1085;&#1094;&#1077;&#1088;&#1090;%20No.%2023%20&#1076;&#1083;&#1103;%20&#1092;&#1086;&#1088;&#1090;&#1077;&#1087;&#1080;&#1072;&#1085;&#1086;%20&#1089;%20&#1086;&#1088;&#1082;&#1077;&#1089;&#1090;&#1088;&#1086;&#1084;%20&#1083;&#1103;-&#1084;&#1072;&#1078;&#1086;&#1088;,%20&#1050;.%20488%20&#8211;%20Adagio%202%20&#1095;&#1072;&#1089;&#1090;&#1100;%20&#1082;&#1086;&#1085;&#1094;&#1077;&#1088;&#1090;&#1072;%20(www.petamusic.ru).mp3" TargetMode="External"/><Relationship Id="rId1" Type="http://schemas.openxmlformats.org/officeDocument/2006/relationships/tags" Target="../tags/tag26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ownloads\&#1042;.&#1040;.%20&#1052;&#1086;&#1094;&#1072;&#1088;&#1090;%20&#1050;&#1086;&#1085;&#1094;&#1077;&#1088;&#1090;%20No.%2023%20&#1076;&#1083;&#1103;%20&#1092;&#1086;&#1088;&#1090;&#1077;&#1087;&#1080;&#1072;&#1085;&#1086;%20&#1089;%20&#1086;&#1088;&#1082;&#1077;&#1089;&#1090;&#1088;&#1086;&#1084;%20&#1083;&#1103;-&#1084;&#1072;&#1078;&#1086;&#1088;,%20&#1050;.%20488%20&#8211;%20Adagio%202%20&#1095;&#1072;&#1089;&#1090;&#1100;%20&#1082;&#1086;&#1085;&#1094;&#1077;&#1088;&#1090;&#1072;%20(www.petamusic.ru).mp3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9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1604" y="1071546"/>
            <a:ext cx="64934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Праздник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4929198"/>
            <a:ext cx="65722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Выполнила: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Шумская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Анна Эдуардовна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Учитель  ОБЖ и технологии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АНОО «Православная  Классическая Гимназия «Ковчег»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Московской области Щелковского района с.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Душоново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" name="Эдвард Григ - мелодичная музыка  (audiopoisk.com)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 flipH="1" flipV="1">
            <a:off x="8748463" y="332656"/>
            <a:ext cx="193631" cy="193631"/>
          </a:xfrm>
          <a:prstGeom prst="rect">
            <a:avLst/>
          </a:prstGeom>
        </p:spPr>
      </p:pic>
      <p:pic>
        <p:nvPicPr>
          <p:cNvPr id="13" name="Krasivaya_i_spokojnaya_muzyka_-_pianino_(xMusic.me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/>
          <a:stretch>
            <a:fillRect/>
          </a:stretch>
        </p:blipFill>
        <p:spPr>
          <a:xfrm>
            <a:off x="142844" y="214290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2143116"/>
            <a:ext cx="84296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Покров Пресвятой </a:t>
            </a:r>
            <a:endParaRPr lang="ru-RU" sz="8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3429001"/>
            <a:ext cx="58579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Богородицы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57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audio>
              <p:cMediaNode numSld="28" showWhenStopped="0">
                <p:cTn id="40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" grpId="0" build="p"/>
      <p:bldP spid="5" grpId="0" build="allAtOnce"/>
      <p:bldP spid="6" grpId="0" build="p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Покрову на Руси посвящены многие храмы и даже целый город — во Владимирской области есть город, называемый Покров</a:t>
            </a:r>
            <a:r>
              <a:rPr lang="ru-RU" sz="2800" b="1" dirty="0" smtClean="0">
                <a:latin typeface="Monotype Corsiva" pitchFamily="66" charset="0"/>
              </a:rPr>
              <a:t> .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4" name="Рисунок 3" descr="http://tour-find.ru/upload/iblock/929/8180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214554"/>
            <a:ext cx="6072230" cy="394939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14601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Известнейший древний храм Покрова на Нерли — шедевр архитектуры XII века, находится возле г.Боголюбова в той же Владимирской области, построенный Благоверным князем  Андреем  </a:t>
            </a:r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Боголюбский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 в1165 году.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http://vaset.ru/img/43859.jp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571744"/>
            <a:ext cx="5619750" cy="39719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19484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143380"/>
            <a:ext cx="8858280" cy="2286016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   Символ России во всем мире — Собор Василия Блаженного на Красной площади — посвящен этому Богородичному празднику и имеет второе (а точнее, его первое) название — Собор Покрова Пресвятой Богородицы, что на Рву, построенный  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царем Иоанном IV  (Грозным).</a:t>
            </a:r>
          </a:p>
        </p:txBody>
      </p:sp>
      <p:pic>
        <p:nvPicPr>
          <p:cNvPr id="5" name="Рисунок 4" descr="http://dvamira.net/userfiles/picoriginal/img-20140805220342-19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0042"/>
            <a:ext cx="5000660" cy="35004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18363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В одной только Москве существует сейчас не менее семнадцати действующих храмов, посвященных этому великому празднику.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1"/>
            <a:ext cx="4214842" cy="828668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Церковь Покрова Пресвятой </a:t>
            </a:r>
            <a:r>
              <a:rPr lang="en-US" sz="24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  Богородицы в Филях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1571612"/>
            <a:ext cx="4000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Церковь Покрова Пресвятой  Богородицы в Измайлово   </a:t>
            </a:r>
          </a:p>
        </p:txBody>
      </p:sp>
      <p:pic>
        <p:nvPicPr>
          <p:cNvPr id="5" name="Рисунок 4" descr="http://1znanie1.ru/qqq/fili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500306"/>
            <a:ext cx="3857652" cy="394304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6" descr="http://img-fotki.yandex.ru/get/6109/41423497.2b/0_7f233_9edd0468_L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2571744"/>
            <a:ext cx="3786214" cy="3929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2024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://um.mos.ru/upload/resize_cache/iblock/f57/620_380_0/0_67791_4a0b4de6_XL.jpg"/>
          <p:cNvPicPr>
            <a:picLocks noGrp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42910" y="2000241"/>
            <a:ext cx="3714776" cy="421484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14348" y="1000108"/>
            <a:ext cx="7643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Церковь Покрова Пресвятой 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  Богородицы в 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itchFamily="66" charset="0"/>
              </a:rPr>
              <a:t>Медведково</a:t>
            </a:r>
            <a:endParaRPr lang="ru-RU" sz="2000" b="1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7" name="Содержимое 6" descr="http://static.panoramio.com/photos/large/52782064.jpg"/>
          <p:cNvPicPr>
            <a:picLocks noGrp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071678"/>
            <a:ext cx="4038600" cy="414340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143504" y="1071546"/>
            <a:ext cx="33575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Церковь Покрова Пресвятой 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   Богородицы  на Городне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18174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/>
          <a:lstStyle/>
          <a:p>
            <a:pPr algn="l"/>
            <a:r>
              <a:rPr lang="ru-RU" sz="4000" b="1" dirty="0" smtClean="0">
                <a:latin typeface="Monotype Corsiva" pitchFamily="66" charset="0"/>
                <a:ea typeface="+mn-ea"/>
                <a:cs typeface="Arial" charset="0"/>
              </a:rPr>
              <a:t>             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Arial" charset="0"/>
              </a:rPr>
              <a:t>Соборы в честь Покрова Пресвятой </a:t>
            </a:r>
            <a:b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Arial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Arial" charset="0"/>
              </a:rPr>
              <a:t>                                     Богородицы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</a:br>
            <a:endParaRPr lang="ru-RU" sz="2000" b="1" dirty="0" smtClean="0">
              <a:solidFill>
                <a:srgbClr val="002060"/>
              </a:solidFill>
              <a:latin typeface="Monotype Corsiva" pitchFamily="66" charset="0"/>
              <a:ea typeface="+mn-ea"/>
              <a:cs typeface="Arial" charset="0"/>
            </a:endParaRPr>
          </a:p>
        </p:txBody>
      </p:sp>
      <p:pic>
        <p:nvPicPr>
          <p:cNvPr id="5" name="Содержимое 4" descr="http://rasfokus.ru/images/photos/medium/07d046a2fa6cfb7fb5401ded2b4273c3.jpg"/>
          <p:cNvPicPr>
            <a:picLocks noGrp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429000"/>
            <a:ext cx="3657600" cy="30175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s3.fotokto.ru/photo/full/136/1369860.jpg?r147"/>
          <p:cNvPicPr>
            <a:picLocks noGrp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857496"/>
            <a:ext cx="4071966" cy="300112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2143117"/>
            <a:ext cx="3214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г.Гатчина 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Ленинградской                        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области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5008" y="2000240"/>
            <a:ext cx="27860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г.Великий Новгород 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2400" dirty="0"/>
          </a:p>
        </p:txBody>
      </p:sp>
    </p:spTree>
    <p:custDataLst>
      <p:tags r:id="rId1"/>
    </p:custDataLst>
  </p:cSld>
  <p:clrMapOvr>
    <a:masterClrMapping/>
  </p:clrMapOvr>
  <p:transition spd="slow" advClick="0" advTm="20873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357322"/>
          </a:xfrm>
        </p:spPr>
        <p:txBody>
          <a:bodyPr/>
          <a:lstStyle/>
          <a:p>
            <a:r>
              <a:rPr lang="ru-RU" sz="4000" b="1" dirty="0" smtClean="0">
                <a:latin typeface="Monotype Corsiva" pitchFamily="66" charset="0"/>
                <a:ea typeface="+mn-ea"/>
                <a:cs typeface="Arial" charset="0"/>
              </a:rPr>
              <a:t/>
            </a:r>
            <a:br>
              <a:rPr lang="ru-RU" sz="4000" b="1" dirty="0" smtClean="0">
                <a:latin typeface="Monotype Corsiva" pitchFamily="66" charset="0"/>
                <a:ea typeface="+mn-ea"/>
                <a:cs typeface="Arial" charset="0"/>
              </a:rPr>
            </a:br>
            <a:r>
              <a:rPr lang="ru-RU" sz="2400" b="1" dirty="0" smtClean="0">
                <a:latin typeface="Monotype Corsiva" pitchFamily="66" charset="0"/>
                <a:ea typeface="+mn-ea"/>
                <a:cs typeface="Arial" charset="0"/>
              </a:rPr>
              <a:t/>
            </a:r>
            <a:br>
              <a:rPr lang="ru-RU" sz="2400" b="1" dirty="0" smtClean="0">
                <a:latin typeface="Monotype Corsiva" pitchFamily="66" charset="0"/>
                <a:ea typeface="+mn-ea"/>
                <a:cs typeface="Arial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Arial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Соборы в честь Покрова Пресвятой </a:t>
            </a:r>
            <a:b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 Богородицы </a:t>
            </a:r>
            <a:r>
              <a:rPr lang="ru-RU" sz="2800" b="1" dirty="0" smtClean="0">
                <a:latin typeface="Monotype Corsiva" pitchFamily="66" charset="0"/>
                <a:ea typeface="+mn-ea"/>
                <a:cs typeface="Arial" charset="0"/>
              </a:rPr>
              <a:t/>
            </a:r>
            <a:br>
              <a:rPr lang="ru-RU" sz="2800" b="1" dirty="0" smtClean="0">
                <a:latin typeface="Monotype Corsiva" pitchFamily="66" charset="0"/>
                <a:ea typeface="+mn-ea"/>
                <a:cs typeface="Arial" charset="0"/>
              </a:rPr>
            </a:br>
            <a:r>
              <a:rPr lang="ru-RU" sz="2400" b="1" dirty="0" smtClean="0">
                <a:latin typeface="Monotype Corsiva" pitchFamily="66" charset="0"/>
                <a:ea typeface="+mn-ea"/>
                <a:cs typeface="Arial" charset="0"/>
              </a:rPr>
              <a:t/>
            </a:r>
            <a:br>
              <a:rPr lang="ru-RU" sz="2400" b="1" dirty="0" smtClean="0">
                <a:latin typeface="Monotype Corsiva" pitchFamily="66" charset="0"/>
                <a:ea typeface="+mn-ea"/>
                <a:cs typeface="Arial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Arial" charset="0"/>
              </a:rPr>
              <a:t>                                                                                                   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Arial" charset="0"/>
              </a:rPr>
            </a:br>
            <a:endParaRPr lang="ru-RU" sz="2000" b="1" dirty="0" smtClean="0">
              <a:solidFill>
                <a:srgbClr val="002060"/>
              </a:solidFill>
              <a:latin typeface="Monotype Corsiva" pitchFamily="66" charset="0"/>
              <a:ea typeface="+mn-ea"/>
              <a:cs typeface="Arial" charset="0"/>
            </a:endParaRPr>
          </a:p>
        </p:txBody>
      </p:sp>
      <p:pic>
        <p:nvPicPr>
          <p:cNvPr id="9" name="Содержимое 8" descr="http://img-e.photosight.ru/142/5791757_xlarge.jpg"/>
          <p:cNvPicPr>
            <a:picLocks noGrp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428869"/>
            <a:ext cx="4038600" cy="307183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http://vamnasutki.ru/uploads/posts/2012-07/1343202920_pokrovskaya_cerkov.jpg"/>
          <p:cNvPicPr>
            <a:picLocks noGrp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071810"/>
            <a:ext cx="4038600" cy="303538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357289" y="1714488"/>
            <a:ext cx="25003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г. Тамбов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2285992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г.Воронеж</a:t>
            </a:r>
            <a:endParaRPr lang="ru-RU" sz="2400" dirty="0"/>
          </a:p>
        </p:txBody>
      </p:sp>
    </p:spTree>
    <p:custDataLst>
      <p:tags r:id="rId1"/>
    </p:custDataLst>
  </p:cSld>
  <p:clrMapOvr>
    <a:masterClrMapping/>
  </p:clrMapOvr>
  <p:transition spd="slow" advClick="0" advTm="2028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allAtOnce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Православные Покровские монастыри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http://www.torirem.lg.ua/wp-content/uploads/2015/11/Anastasia-Kievskaia_Pokrovskiy-monastery.jpg"/>
          <p:cNvPicPr>
            <a:picLocks noGrp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286124"/>
            <a:ext cx="3824286" cy="32147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cache.rutraveller.ru/icache/u_f/i/0/al0/468411_1380x1040.jpe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2285992"/>
            <a:ext cx="4071966" cy="32147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143504" y="1000109"/>
            <a:ext cx="3786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Покровский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Ставропигиальный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женский монастырь г.Москва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5" y="2143116"/>
            <a:ext cx="364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Свято-покровский женский монастырь г.Киев 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23275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Православные Покровские монастыри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http://bagira.guru/images/joomgallery/originals/_19/____20140713_2032005099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214686"/>
            <a:ext cx="4000528" cy="32147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v-pocrov-m.ru/assets/components/gallery/connector.php?action=web/phpthumb&amp;ctx=web&amp;w=1000&amp;h=800&amp;zc=0&amp;far=&amp;q=90%25&amp;f=jpg&amp;src=%2Fassets%2Fgallery%2F5%2F90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1571612"/>
            <a:ext cx="4256128" cy="31876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85720" y="1500174"/>
            <a:ext cx="3571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Свято-покровский женский </a:t>
            </a:r>
          </a:p>
          <a:p>
            <a:pPr>
              <a:buNone/>
            </a:pP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Ставропигиальный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   женский                                       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монастырь г.Суздаль 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14876" y="5143512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Свято-покровский женский монастырь г.Верхотурье </a:t>
            </a:r>
          </a:p>
          <a:p>
            <a:pPr>
              <a:buNone/>
            </a:pP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Екатеринбурской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области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21949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allAtOnce"/>
      <p:bldP spid="1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714356"/>
            <a:ext cx="3357586" cy="542928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Само духовное содержание праздника указывает нам на постоянное, непрекращающееся попечение о нас Пречистой Девы, на Ее усердное заступничество за нас пред Сыном Своим и Богом.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http://img0.liveinternet.ru/images/attach/c/6/92/596/92596276_large_untitled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714356"/>
            <a:ext cx="4071966" cy="542928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15724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7" y="5929330"/>
            <a:ext cx="6708795" cy="714380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+mn-cs"/>
              </a:rPr>
              <a:t>14  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+mn-cs"/>
              </a:rPr>
              <a:t>октября   по  новому  стилю.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428605"/>
            <a:ext cx="7772400" cy="1143007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Праздник  Покров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Пресвятой Богородицы и </a:t>
            </a:r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Приснодевы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Марии празднуется Русской Православной Церковью 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dirty="0"/>
          </a:p>
        </p:txBody>
      </p:sp>
      <p:pic>
        <p:nvPicPr>
          <p:cNvPr id="4" name="Рисунок 3" descr="http://slavpeople.com/images/news_posters/pravda-i-vymysel-o-cerkovnom-prazdnike_1444732566668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428736"/>
            <a:ext cx="5940425" cy="429466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slow" advClick="0" advTm="15086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14668" cy="60833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Arial" charset="0"/>
              </a:rPr>
              <a:t>Именно поэтому Покров Божией Матери - один из самых  любимых церковных праздников русского народа.</a:t>
            </a:r>
          </a:p>
        </p:txBody>
      </p:sp>
      <p:pic>
        <p:nvPicPr>
          <p:cNvPr id="6" name="Рисунок 5" descr="http://www.uamodna.com/assets/articles/image/miqwakdh/fullsize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714356"/>
            <a:ext cx="4184658" cy="566868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13993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4114800" cy="5126055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dirty="0" smtClean="0"/>
              <a:t>   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Слово «покров» отсылает русского человека не только с церковному празднику, но и к «покрыванию головы» женщиной после выхода замуж .</a:t>
            </a:r>
          </a:p>
        </p:txBody>
      </p:sp>
      <p:pic>
        <p:nvPicPr>
          <p:cNvPr id="4" name="Рисунок 3" descr="http://www.redkyb.ru/pic/gaidamaka/pokrov1b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142984"/>
            <a:ext cx="3583305" cy="476123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12964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3929066"/>
            <a:ext cx="7829576" cy="350046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С этого дня начиналась пора заключения браков, ведь это время окончания полевых  работ.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         Сохранилось присловье, которое произносили когда-то в день Покрова девушки, желающие выйти замуж: «Покров-батюшка, покрой землю снежком, а меня женишком»</a:t>
            </a:r>
            <a:r>
              <a:rPr lang="ru-RU" sz="2800" b="1" dirty="0" smtClean="0">
                <a:solidFill>
                  <a:srgbClr val="002060"/>
                </a:solidFill>
              </a:rPr>
              <a:t> 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ttp://vshep.com/_ph/22/98993134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142852"/>
            <a:ext cx="4929222" cy="378621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2330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929198"/>
            <a:ext cx="8229600" cy="192880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Приблизительно в эти дни первый иней уже покрывал землю, предсказывая скорые холода, и крестьяне начинали топить печи и «запекать углы»</a:t>
            </a:r>
            <a:r>
              <a:rPr lang="ru-RU" sz="2800" b="1" dirty="0" smtClean="0">
                <a:latin typeface="Monotype Corsiva" pitchFamily="66" charset="0"/>
                <a:cs typeface="Arial" charset="0"/>
              </a:rPr>
              <a:t> .</a:t>
            </a:r>
          </a:p>
        </p:txBody>
      </p:sp>
      <p:pic>
        <p:nvPicPr>
          <p:cNvPr id="4" name="Содержимое 3" descr="http://chuyennhavanphongthanhhuong.com/topic/paks/b08d40c69f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57166"/>
            <a:ext cx="4617913" cy="452596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15069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500042"/>
            <a:ext cx="3500462" cy="600079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Arial" charset="0"/>
              </a:rPr>
              <a:t>Митрополит Сурожский Антоний говорит: </a:t>
            </a:r>
            <a:b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Arial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+mn-ea"/>
                <a:cs typeface="Arial" charset="0"/>
              </a:rPr>
              <a:t>"И мы сегодня радуемся этому празднику, потому что в этот день Матерь Божия простерла Свой покров не только на град Константинопольский, но над всеми христианами, которые нуждаются в милости Божией и защите».</a:t>
            </a:r>
            <a:r>
              <a:rPr lang="ru-RU" sz="2800" b="1" dirty="0" smtClean="0">
                <a:latin typeface="Monotype Corsiva" pitchFamily="66" charset="0"/>
                <a:ea typeface="+mn-ea"/>
                <a:cs typeface="Arial" charset="0"/>
              </a:rPr>
              <a:t/>
            </a:r>
            <a:br>
              <a:rPr lang="ru-RU" sz="2800" b="1" dirty="0" smtClean="0">
                <a:latin typeface="Monotype Corsiva" pitchFamily="66" charset="0"/>
                <a:ea typeface="+mn-ea"/>
                <a:cs typeface="Arial" charset="0"/>
              </a:rPr>
            </a:br>
            <a:endParaRPr lang="ru-RU" sz="2800" b="1" dirty="0" smtClean="0">
              <a:latin typeface="Monotype Corsiva" pitchFamily="66" charset="0"/>
              <a:ea typeface="+mn-ea"/>
              <a:cs typeface="Arial" charset="0"/>
            </a:endParaRPr>
          </a:p>
        </p:txBody>
      </p:sp>
      <p:pic>
        <p:nvPicPr>
          <p:cNvPr id="6" name="Содержимое 5" descr="http://www.cssr-kovel.ucoz.com/novunu/ikona_pokrov1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28604"/>
            <a:ext cx="364333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20232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svt-luka.prihod.ru/users/69/1101269/editor_files/image/Pokrov%20Bogorodicy.%20Seredina%20XVII%20v.%20Ukraina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428604"/>
            <a:ext cx="414340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58" y="285728"/>
            <a:ext cx="43577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Русский философ и богослов отец Сергий Булгаков в одной из своих проповедей на этот праздник говорил: "… Не только 1000 лет назад молилась слезно Богородица, но молится ныне и здесь, и всегда, и 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всюду,и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до скончания века.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857365"/>
            <a:ext cx="428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И не только над присутствующими тогда простерся ее покров, но и над всем родом 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человеков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, и над всем миром и над нами, грешными, сияет осеняющий и спасающий покров Богоматери, хотя и не имеем очей, достойных это увидеть.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643314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Божья Матерь посредствует между землей и небом. Она есть любовь и 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милосердование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, милость и жалость, прощение и 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заступление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4813994"/>
            <a:ext cx="4214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Она не судит, но всех жалеет. Она — не правда суда и не суд правды, но материнское 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предстательство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5715017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И на страшном суде Сына своего Она молит праведного судию о прощении". 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5386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29190" y="571480"/>
            <a:ext cx="3357586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002060"/>
                </a:solidFill>
                <a:latin typeface="Monotype Corsiva" pitchFamily="66" charset="0"/>
              </a:rPr>
              <a:t>Спаси и сохрани,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002060"/>
                </a:solidFill>
                <a:latin typeface="Monotype Corsiva" pitchFamily="66" charset="0"/>
              </a:rPr>
              <a:t>Владычица,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002060"/>
                </a:solidFill>
                <a:latin typeface="Monotype Corsiva" pitchFamily="66" charset="0"/>
              </a:rPr>
              <a:t>под кровом  милости Твоей!</a:t>
            </a:r>
            <a:endParaRPr lang="ru-RU" sz="5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3" descr="http://artvrn.3dn.ru/_ph/14/863362703.jp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571480"/>
            <a:ext cx="328614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В.А. Моцарт Концерт No. 23 для фортепиано с оркестром ля-мажор, К. 488 – Adagio 2 часть концерта (www.petamusic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0" y="6429396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5896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1285860"/>
            <a:ext cx="59293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002060"/>
                </a:solidFill>
                <a:latin typeface="Monotype Corsiva" pitchFamily="66" charset="0"/>
              </a:rPr>
              <a:t>Текст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:</a:t>
            </a:r>
          </a:p>
          <a:p>
            <a:r>
              <a:rPr lang="en-US" sz="2800" b="1" dirty="0" smtClean="0">
                <a:solidFill>
                  <a:srgbClr val="002060"/>
                </a:solidFill>
                <a:latin typeface="Monotype Corsiva" pitchFamily="66" charset="0"/>
              </a:rPr>
              <a:t>http://vseprazdnichki.ru/prazdnik-pokrova-presvyatoj-bogorodicy-istoriya-tradicii</a:t>
            </a:r>
            <a:endParaRPr lang="ru-RU" sz="28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Чудотворная столица :</a:t>
            </a:r>
            <a:r>
              <a:rPr lang="en-US" sz="2800" b="1" dirty="0" smtClean="0">
                <a:solidFill>
                  <a:srgbClr val="002060"/>
                </a:solidFill>
                <a:latin typeface="Monotype Corsiva" pitchFamily="66" charset="0"/>
              </a:rPr>
              <a:t>http://www.moleben-online.ru/pravoslavnye-prazdniki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Источники :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4286256"/>
            <a:ext cx="76438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002060"/>
                </a:solidFill>
                <a:latin typeface="Monotype Corsiva" pitchFamily="66" charset="0"/>
              </a:rPr>
              <a:t>Музыка: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Monotype Corsiva" pitchFamily="66" charset="0"/>
              </a:rPr>
              <a:t>http://xmusic.me/q/lsO98LXj5PKR_4rmtvLm7FqD76Hlt8-8_7bNpdd4iv2egZ34tIyq0Oj5mvg/page/2/</a:t>
            </a:r>
            <a:endParaRPr lang="ru-RU" sz="2800" b="1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753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5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0430" y="2571744"/>
            <a:ext cx="22145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002060"/>
                </a:solidFill>
                <a:latin typeface="Monotype Corsiva" pitchFamily="66" charset="0"/>
              </a:rPr>
              <a:t>Вас</a:t>
            </a:r>
            <a:endParaRPr lang="ru-RU" sz="8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2214578"/>
          </a:xfrm>
        </p:spPr>
        <p:txBody>
          <a:bodyPr/>
          <a:lstStyle/>
          <a:p>
            <a:r>
              <a:rPr lang="ru-RU" sz="8800" dirty="0" smtClean="0">
                <a:solidFill>
                  <a:srgbClr val="002060"/>
                </a:solidFill>
                <a:latin typeface="Monotype Corsiva" pitchFamily="66" charset="0"/>
              </a:rPr>
              <a:t>Благодарю</a:t>
            </a:r>
            <a:endParaRPr lang="ru-RU" sz="8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4286256"/>
            <a:ext cx="66437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002060"/>
                </a:solidFill>
                <a:latin typeface="Monotype Corsiva" pitchFamily="66" charset="0"/>
              </a:rPr>
              <a:t>за   внимание ! 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332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/>
              <a:t>   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Проявил заботу об этом святой князь Андрей </a:t>
            </a:r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Боголюбский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, внук Владимира Мономаха.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http://dev.radiovera.ru/wp-content/uploads/2014/07/im49.gif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1928802"/>
            <a:ext cx="3336290" cy="4053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В.А. Моцарт Концерт No. 23 для фортепиано с оркестром ля-мажор, К. 488 – Adagio 2 часть концерта (www.petamusic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3143240" y="557214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0593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57760"/>
            <a:ext cx="8229600" cy="1714512"/>
          </a:xfrm>
        </p:spPr>
        <p:txBody>
          <a:bodyPr/>
          <a:lstStyle/>
          <a:p>
            <a:pPr algn="ctr">
              <a:buNone/>
            </a:pPr>
            <a:endParaRPr lang="ru-RU" sz="28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Это было в </a:t>
            </a:r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Влахернском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храме в Константинополе, где хранились головной убор (собственно покров), риза и часть пояса  Богоматери.</a:t>
            </a:r>
          </a:p>
        </p:txBody>
      </p:sp>
      <p:pic>
        <p:nvPicPr>
          <p:cNvPr id="4" name="Рисунок 3" descr="http://www.pravoslavie.ru/sas/image/101882/188245.p.jpg?0.63690916163104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857364"/>
            <a:ext cx="4453567" cy="335758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857224" y="357166"/>
            <a:ext cx="78581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	Праздник Покрова Пресвятой Богородицы берет свое начало из Византии и является напоминанием об одном явлении, произошедшем в 10 веке, в 910 году.</a:t>
            </a:r>
            <a:endParaRPr lang="ru-RU" sz="2800" dirty="0"/>
          </a:p>
        </p:txBody>
      </p:sp>
    </p:spTree>
    <p:custDataLst>
      <p:tags r:id="rId1"/>
    </p:custDataLst>
  </p:cSld>
  <p:clrMapOvr>
    <a:masterClrMapping/>
  </p:clrMapOvr>
  <p:transition spd="slow" advClick="0" advTm="18065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ro/rossiya-evropa-amerika-dalee-vezde/image/1413219020-434053-74776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286124"/>
            <a:ext cx="5940425" cy="2819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00100" y="357167"/>
            <a:ext cx="742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В тот период частых войн и завоевательных походов город был осажден сарацинами,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214422"/>
            <a:ext cx="75009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и жители его - греки, ища защиты и покровительства, собирались в храмах и возносили молитвы Спасителю и Царице Небесной о даровании им победы в борьбе с иноземными захватчиками.</a:t>
            </a:r>
          </a:p>
          <a:p>
            <a:endParaRPr lang="ru-RU" sz="2400" dirty="0"/>
          </a:p>
        </p:txBody>
      </p:sp>
    </p:spTree>
    <p:custDataLst>
      <p:tags r:id="rId1"/>
    </p:custDataLst>
  </p:cSld>
  <p:clrMapOvr>
    <a:masterClrMapping/>
  </p:clrMapOvr>
  <p:transition spd="slow" advClick="0" advTm="18705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dnryfma.s3.amazonaws.com/uploads/P8fuQiq3BSCQDu2xP/post_mobile_1ba60a79cdf391b0109486d97ac13e4f1c0d175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500042"/>
            <a:ext cx="4398972" cy="6010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429256" y="500043"/>
            <a:ext cx="3571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…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В воскресный день, во время всенощного бдения, когда храм был переполнен молящимися,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00694" y="2071679"/>
            <a:ext cx="32861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святой Андрей, Христа ради юродивый и блаженный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Епифаний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в четвертом часу ночи, подняв очи к небу,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4000504"/>
            <a:ext cx="30003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увидели идущую по воздуху Пресвятую Владычицу нашу Богородицу, озаренную небесным светом и окруженную Ангелами и сонмом святых…</a:t>
            </a:r>
            <a:endParaRPr lang="ru-RU" sz="2400" dirty="0"/>
          </a:p>
        </p:txBody>
      </p:sp>
    </p:spTree>
    <p:custDataLst>
      <p:tags r:id="rId1"/>
    </p:custDataLst>
  </p:cSld>
  <p:clrMapOvr>
    <a:masterClrMapping/>
  </p:clrMapOvr>
  <p:transition spd="slow" advClick="0" advTm="20109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428604"/>
            <a:ext cx="3714776" cy="56975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500" b="1" dirty="0" smtClean="0">
                <a:solidFill>
                  <a:srgbClr val="002060"/>
                </a:solidFill>
                <a:latin typeface="Monotype Corsiva" pitchFamily="66" charset="0"/>
              </a:rPr>
              <a:t>Святой Андрей с трепетом созерцал дивное видение и спросил стоявшего рядом с ним своего ученика, блаженного </a:t>
            </a:r>
            <a:r>
              <a:rPr lang="ru-RU" sz="2500" b="1" dirty="0" err="1" smtClean="0">
                <a:solidFill>
                  <a:srgbClr val="002060"/>
                </a:solidFill>
                <a:latin typeface="Monotype Corsiva" pitchFamily="66" charset="0"/>
              </a:rPr>
              <a:t>Епифания</a:t>
            </a:r>
            <a:r>
              <a:rPr lang="ru-RU" sz="2500" b="1" dirty="0" smtClean="0">
                <a:solidFill>
                  <a:srgbClr val="002060"/>
                </a:solidFill>
                <a:latin typeface="Monotype Corsiva" pitchFamily="66" charset="0"/>
              </a:rPr>
              <a:t>: </a:t>
            </a:r>
          </a:p>
          <a:p>
            <a:pPr>
              <a:buNone/>
            </a:pPr>
            <a:r>
              <a:rPr lang="ru-RU" sz="2500" b="1" dirty="0" smtClean="0">
                <a:solidFill>
                  <a:srgbClr val="002060"/>
                </a:solidFill>
                <a:latin typeface="Monotype Corsiva" pitchFamily="66" charset="0"/>
              </a:rPr>
              <a:t>     «Видишь ли, брат, Царицу и Госпожу, молящуюся о всем мире?»</a:t>
            </a:r>
          </a:p>
          <a:p>
            <a:pPr>
              <a:buNone/>
            </a:pPr>
            <a:r>
              <a:rPr lang="ru-RU" sz="2500" b="1" dirty="0" smtClean="0">
                <a:solidFill>
                  <a:srgbClr val="002060"/>
                </a:solidFill>
                <a:latin typeface="Monotype Corsiva" pitchFamily="66" charset="0"/>
              </a:rPr>
              <a:t>      </a:t>
            </a:r>
            <a:r>
              <a:rPr lang="ru-RU" sz="2500" b="1" dirty="0" err="1" smtClean="0">
                <a:solidFill>
                  <a:srgbClr val="002060"/>
                </a:solidFill>
                <a:latin typeface="Monotype Corsiva" pitchFamily="66" charset="0"/>
              </a:rPr>
              <a:t>Епифаний</a:t>
            </a:r>
            <a:r>
              <a:rPr lang="ru-RU" sz="2500" b="1" dirty="0" smtClean="0">
                <a:solidFill>
                  <a:srgbClr val="002060"/>
                </a:solidFill>
                <a:latin typeface="Monotype Corsiva" pitchFamily="66" charset="0"/>
              </a:rPr>
              <a:t> ответил: «Вижу, </a:t>
            </a:r>
            <a:r>
              <a:rPr lang="ru-RU" sz="2500" b="1" dirty="0" err="1" smtClean="0">
                <a:solidFill>
                  <a:srgbClr val="002060"/>
                </a:solidFill>
                <a:latin typeface="Monotype Corsiva" pitchFamily="66" charset="0"/>
              </a:rPr>
              <a:t>святый</a:t>
            </a:r>
            <a:r>
              <a:rPr lang="ru-RU" sz="2500" b="1" dirty="0" smtClean="0">
                <a:solidFill>
                  <a:srgbClr val="002060"/>
                </a:solidFill>
                <a:latin typeface="Monotype Corsiva" pitchFamily="66" charset="0"/>
              </a:rPr>
              <a:t> отче, и ужасаюсь».</a:t>
            </a:r>
            <a:endParaRPr lang="ru-RU" sz="25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http://s009.radikal.ru/i310/1108/5c/9fa7716d390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28604"/>
            <a:ext cx="292895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24476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785794"/>
            <a:ext cx="7972452" cy="5340369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Затем Пресвятая Дева, преклонив колено, со слезами на глазах вознесла молитву к Сыну Своему Господу Иисусу Христу о спасении народа от вражеского нашествия и даровании христианам вечного спасения от видимых и незримых угроз. 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Далее она сняла с головы своей покрывало, которое заблистало «паче лучей солнечных» и распростерла его надо всеми молящимися людьми в храме.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В ту минуту покров стал невидимым, а христиане ощутили благодать, утешение  и заступничество – враги отступили, город был спасен.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27315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Велико почитание  Покрова Матери Божией на Руси…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3" descr="http://www.pantoleon.ru/sites/default/files/2015-10-14-02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1214422"/>
            <a:ext cx="4357718" cy="521497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12823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2.2|2.2|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3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4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4|2.7|3.3|3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8|2.6|1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|2.3|2.8|2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|2.1|2.7|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2|2.8|2.8|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1|2.4|2.1|2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4.9|3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3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3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3|6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.1|9.3|12.1|8.5|6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5|5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3.3|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4|5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9|4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5|3.4|3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5|4.5|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4.3|7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7"/>
</p:tagLst>
</file>

<file path=ppt/theme/theme1.xml><?xml version="1.0" encoding="utf-8"?>
<a:theme xmlns:a="http://schemas.openxmlformats.org/drawingml/2006/main" name="Фокина Л. П. Шаблон (фон) презентации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презентации9</Template>
  <TotalTime>1615</TotalTime>
  <Words>740</Words>
  <Application>Microsoft Office PowerPoint</Application>
  <PresentationFormat>Экран (4:3)</PresentationFormat>
  <Paragraphs>77</Paragraphs>
  <Slides>28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Фокина Л. П. Шаблон (фон) презентации9</vt:lpstr>
      <vt:lpstr>Слайд 1</vt:lpstr>
      <vt:lpstr>14  октября   по  новому  стилю.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Известнейший древний храм Покрова на Нерли — шедевр архитектуры XII века, находится возле г.Боголюбова в той же Владимирской области, построенный Благоверным князем  Андреем  Боголюбский  в1165 году.</vt:lpstr>
      <vt:lpstr>Слайд 12</vt:lpstr>
      <vt:lpstr>В одной только Москве существует сейчас не менее семнадцати действующих храмов, посвященных этому великому празднику.</vt:lpstr>
      <vt:lpstr>Слайд 14</vt:lpstr>
      <vt:lpstr>              Соборы в честь Покрова Пресвятой                                       Богородицы  </vt:lpstr>
      <vt:lpstr>   Соборы в честь Покрова Пресвятой   Богородицы                                                                                                       </vt:lpstr>
      <vt:lpstr>Православные Покровские монастыри</vt:lpstr>
      <vt:lpstr>Православные Покровские монастыри</vt:lpstr>
      <vt:lpstr>Само духовное содержание праздника указывает нам на постоянное, непрекращающееся попечение о нас Пречистой Девы, на Ее усердное заступничество за нас пред Сыном Своим и Богом.</vt:lpstr>
      <vt:lpstr>Именно поэтому Покров Божией Матери - один из самых  любимых церковных праздников русского народа.</vt:lpstr>
      <vt:lpstr>Слайд 21</vt:lpstr>
      <vt:lpstr>Слайд 22</vt:lpstr>
      <vt:lpstr>Слайд 23</vt:lpstr>
      <vt:lpstr>Митрополит Сурожский Антоний говорит:  "И мы сегодня радуемся этому празднику, потому что в этот день Матерь Божия простерла Свой покров не только на град Константинопольский, но над всеми христианами, которые нуждаются в милости Божией и защите». </vt:lpstr>
      <vt:lpstr>Слайд 25</vt:lpstr>
      <vt:lpstr>Слайд 26</vt:lpstr>
      <vt:lpstr>Источники :</vt:lpstr>
      <vt:lpstr>Благодарю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USER</cp:lastModifiedBy>
  <cp:revision>207</cp:revision>
  <dcterms:created xsi:type="dcterms:W3CDTF">2013-07-10T06:44:58Z</dcterms:created>
  <dcterms:modified xsi:type="dcterms:W3CDTF">2016-02-23T19:58:55Z</dcterms:modified>
</cp:coreProperties>
</file>