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24"/>
  </p:notesMasterIdLst>
  <p:handoutMasterIdLst>
    <p:handoutMasterId r:id="rId25"/>
  </p:handoutMasterIdLst>
  <p:sldIdLst>
    <p:sldId id="332" r:id="rId3"/>
    <p:sldId id="367" r:id="rId4"/>
    <p:sldId id="365" r:id="rId5"/>
    <p:sldId id="364" r:id="rId6"/>
    <p:sldId id="360" r:id="rId7"/>
    <p:sldId id="368" r:id="rId8"/>
    <p:sldId id="354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53" r:id="rId20"/>
    <p:sldId id="359" r:id="rId21"/>
    <p:sldId id="362" r:id="rId22"/>
    <p:sldId id="36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8" d="100"/>
          <a:sy n="68" d="100"/>
        </p:scale>
        <p:origin x="-102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252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73D3F-16BF-4FFE-8792-2162F24C0AF5}" type="datetimeFigureOut">
              <a:rPr lang="en-US" smtClean="0"/>
              <a:t>3/13/2016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7160F-CFB7-40D2-99A4-BB86361DB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008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261CB-60C0-4745-B0C2-AF8F276253A2}" type="datetimeFigureOut">
              <a:rPr lang="ru-RU" smtClean="0"/>
              <a:t>13.03.2016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30C27-F3AF-4E6E-BFE2-D80224B9D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946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9"/>
          <p:cNvSpPr>
            <a:spLocks noChangeArrowheads="1"/>
          </p:cNvSpPr>
          <p:nvPr userDrawn="1"/>
        </p:nvSpPr>
        <p:spPr bwMode="auto">
          <a:xfrm>
            <a:off x="8620125" y="5026025"/>
            <a:ext cx="533400" cy="1831975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0"/>
          <p:cNvSpPr>
            <a:spLocks noChangeArrowheads="1"/>
          </p:cNvSpPr>
          <p:nvPr userDrawn="1"/>
        </p:nvSpPr>
        <p:spPr bwMode="auto">
          <a:xfrm>
            <a:off x="7799388" y="5026025"/>
            <a:ext cx="960438" cy="1831975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11"/>
          <p:cNvSpPr>
            <a:spLocks noChangeArrowheads="1"/>
          </p:cNvSpPr>
          <p:nvPr userDrawn="1"/>
        </p:nvSpPr>
        <p:spPr bwMode="auto">
          <a:xfrm>
            <a:off x="0" y="5026025"/>
            <a:ext cx="7837488" cy="183197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022976"/>
            <a:ext cx="6400800" cy="53181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05400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050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19A43-B295-4BCA-8EA3-1CEF8FFF2328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150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76653-7584-4584-B736-7EB9D269DA6A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972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8620125" y="5026025"/>
            <a:ext cx="533400" cy="1831975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7799388" y="5026025"/>
            <a:ext cx="960438" cy="1831975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5026025"/>
            <a:ext cx="7837488" cy="183197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022976"/>
            <a:ext cx="6400800" cy="53181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05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050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C5BA0-7C40-4825-8708-E9442FD4F53D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02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51FF2-D1E9-4F94-9E2C-9DA1C19D1AB7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19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D033-0080-4436-BA58-914673404D32}" type="datetime1">
              <a:rPr lang="en-US" smtClean="0"/>
              <a:t>3/13/2016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452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EB303-1058-4611-8370-F307A9B2EC2E}" type="datetime1">
              <a:rPr lang="en-US" smtClean="0"/>
              <a:t>3/13/2016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60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7024-4941-4989-BB6A-5F947D7BC7D7}" type="datetime1">
              <a:rPr lang="en-US" smtClean="0"/>
              <a:t>3/13/2016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68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C619-AF2A-40A0-8390-FCC4F740E6AB}" type="datetime1">
              <a:rPr lang="en-US" smtClean="0"/>
              <a:t>3/13/2016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138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7F6B-F65F-4D13-9B47-4071CE0829C9}" type="datetime1">
              <a:rPr lang="en-US" smtClean="0"/>
              <a:t>3/13/2016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06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6A2E4-F293-455E-90FE-F6D47B6C8FEB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02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096E-5B52-45F8-BA65-85251717C24D}" type="datetime1">
              <a:rPr lang="en-US" smtClean="0"/>
              <a:t>3/13/2016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094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175-2940-418F-A752-33EC0D22D201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1505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2F67-19AB-49AB-9E1D-F39A44E97426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9720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9"/>
          <p:cNvSpPr>
            <a:spLocks noChangeArrowheads="1"/>
          </p:cNvSpPr>
          <p:nvPr userDrawn="1"/>
        </p:nvSpPr>
        <p:spPr bwMode="auto">
          <a:xfrm>
            <a:off x="8620125" y="5026025"/>
            <a:ext cx="533400" cy="1831975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0"/>
          <p:cNvSpPr>
            <a:spLocks noChangeArrowheads="1"/>
          </p:cNvSpPr>
          <p:nvPr userDrawn="1"/>
        </p:nvSpPr>
        <p:spPr bwMode="auto">
          <a:xfrm>
            <a:off x="7799388" y="5026025"/>
            <a:ext cx="960438" cy="1831975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11"/>
          <p:cNvSpPr>
            <a:spLocks noChangeArrowheads="1"/>
          </p:cNvSpPr>
          <p:nvPr userDrawn="1"/>
        </p:nvSpPr>
        <p:spPr bwMode="auto">
          <a:xfrm>
            <a:off x="0" y="5026025"/>
            <a:ext cx="7837488" cy="183197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022976"/>
            <a:ext cx="6400800" cy="53181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05400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050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D4D6D-9C5D-4FD0-9B9B-134725721FDE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19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A39DF-7D0A-4033-A0DC-1ACAE24F8383}" type="datetime1">
              <a:rPr lang="en-US" smtClean="0"/>
              <a:t>3/13/2016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452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205F-E82C-4907-90AA-46CF803685C7}" type="datetime1">
              <a:rPr lang="en-US" smtClean="0"/>
              <a:t>3/13/2016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60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DB120-971F-4947-A778-2CBFCAD935E4}" type="datetime1">
              <a:rPr lang="en-US" smtClean="0"/>
              <a:t>3/13/2016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68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0FE8-63DB-49AE-A14C-22B2FA506D94}" type="datetime1">
              <a:rPr lang="en-US" smtClean="0"/>
              <a:t>3/13/2016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138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9FAAC-8708-402D-8406-A06797E8677D}" type="datetime1">
              <a:rPr lang="en-US" smtClean="0"/>
              <a:t>3/13/2016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06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AB1E-5AB1-47A3-8818-2787A973AC05}" type="datetime1">
              <a:rPr lang="en-US" smtClean="0"/>
              <a:t>3/13/2016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09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8620125" y="1"/>
            <a:ext cx="533400" cy="13716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10"/>
          <p:cNvSpPr>
            <a:spLocks noChangeArrowheads="1"/>
          </p:cNvSpPr>
          <p:nvPr userDrawn="1"/>
        </p:nvSpPr>
        <p:spPr bwMode="auto">
          <a:xfrm>
            <a:off x="7799388" y="1"/>
            <a:ext cx="960438" cy="13716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 userDrawn="1"/>
        </p:nvSpPr>
        <p:spPr bwMode="auto">
          <a:xfrm>
            <a:off x="0" y="1"/>
            <a:ext cx="7837488" cy="13716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1D6B4D49-9496-48F1-8C7F-6EE204A5317F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04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Microsoft Sans Serif" pitchFamily="34" charset="0"/>
          <a:ea typeface="+mj-ea"/>
          <a:cs typeface="Microsoft Sans Serif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8620125" y="1"/>
            <a:ext cx="533400" cy="13716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7799388" y="1"/>
            <a:ext cx="960438" cy="13716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1"/>
            <a:ext cx="7837488" cy="13716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B7491215-6FF1-41E8-9EAF-CB31D1BD26D6}" type="datetime1">
              <a:rPr lang="en-US" smtClean="0"/>
              <a:t>3/13/2016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F54C93B1-FCDD-4EE2-9D2A-962769FD0B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8620125" y="1"/>
            <a:ext cx="533400" cy="13716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799388" y="1"/>
            <a:ext cx="960438" cy="13716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0" y="1"/>
            <a:ext cx="7837488" cy="13716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04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Microsoft Sans Serif" pitchFamily="34" charset="0"/>
          <a:ea typeface="+mj-ea"/>
          <a:cs typeface="Microsoft Sans Serif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iletemplates.com/" TargetMode="External"/><Relationship Id="rId2" Type="http://schemas.openxmlformats.org/officeDocument/2006/relationships/hyperlink" Target="http://reword.org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(К. Паустовский «Шкатулка»)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Обучающее изложение </a:t>
            </a:r>
            <a:br>
              <a:rPr lang="ru-RU" dirty="0" smtClean="0"/>
            </a:br>
            <a:r>
              <a:rPr lang="ru-RU" dirty="0" smtClean="0"/>
              <a:t>с элементами описания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13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Укажите те части текста, в которых описывается шкатулка:</a:t>
            </a:r>
          </a:p>
          <a:p>
            <a:pPr marL="0" indent="0">
              <a:buNone/>
            </a:pPr>
            <a:r>
              <a:rPr lang="ru-RU" dirty="0"/>
              <a:t>Внутри были медные валики с тонкими шипами. Около каждого валика сидела на бронзовом рычажке стрекоза, бабочка или жук.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39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Словарик по тексту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В</a:t>
            </a:r>
            <a:r>
              <a:rPr lang="ru-RU" b="1" u="sng" dirty="0"/>
              <a:t>а</a:t>
            </a:r>
            <a:r>
              <a:rPr lang="ru-RU" b="1" dirty="0"/>
              <a:t>лик</a:t>
            </a:r>
            <a:r>
              <a:rPr lang="ru-RU" dirty="0"/>
              <a:t> -а, </a:t>
            </a:r>
            <a:r>
              <a:rPr lang="ru-RU" i="1" dirty="0"/>
              <a:t>м.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Туго набитая, продолговатая подушка для поперечных краев дивана, тахты. </a:t>
            </a:r>
            <a:r>
              <a:rPr lang="ru-RU" i="1" dirty="0"/>
              <a:t>Подложить валик под спину</a:t>
            </a:r>
            <a:r>
              <a:rPr lang="ru-RU" dirty="0"/>
              <a:t> 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Утолщенный и продолговатый предмет цилиндрической формы. 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2"/>
                </a:solidFill>
              </a:rPr>
              <a:t>Внутри нее были тонкие валики с медными шипами.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9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Словарик по тексту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Г</a:t>
            </a:r>
            <a:r>
              <a:rPr lang="ru-RU" b="1" u="sng" dirty="0"/>
              <a:t>у</a:t>
            </a:r>
            <a:r>
              <a:rPr lang="ru-RU" b="1" dirty="0"/>
              <a:t>лкий</a:t>
            </a:r>
            <a:r>
              <a:rPr lang="ru-RU" dirty="0"/>
              <a:t>, -</a:t>
            </a:r>
            <a:r>
              <a:rPr lang="ru-RU" dirty="0" err="1"/>
              <a:t>ая</a:t>
            </a:r>
            <a:r>
              <a:rPr lang="ru-RU" dirty="0"/>
              <a:t>, -</a:t>
            </a:r>
            <a:r>
              <a:rPr lang="ru-RU" dirty="0" err="1"/>
              <a:t>ое</a:t>
            </a:r>
            <a:r>
              <a:rPr lang="ru-RU" dirty="0"/>
              <a:t>; г</a:t>
            </a:r>
            <a:r>
              <a:rPr lang="ru-RU" u="sng" dirty="0"/>
              <a:t>у</a:t>
            </a:r>
            <a:r>
              <a:rPr lang="ru-RU" dirty="0"/>
              <a:t>лок, гулк</a:t>
            </a:r>
            <a:r>
              <a:rPr lang="ru-RU" u="sng" dirty="0"/>
              <a:t>а</a:t>
            </a:r>
            <a:r>
              <a:rPr lang="ru-RU" dirty="0"/>
              <a:t>, г</a:t>
            </a:r>
            <a:r>
              <a:rPr lang="ru-RU" u="sng" dirty="0"/>
              <a:t>у</a:t>
            </a:r>
            <a:r>
              <a:rPr lang="ru-RU" dirty="0"/>
              <a:t>лко.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Слышный издалека, с гудящим отзвуком. </a:t>
            </a:r>
            <a:r>
              <a:rPr lang="ru-RU" i="1" dirty="0"/>
              <a:t>Гулкие шаги. Гулкое эхо.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 сильным резонансом (способностью усиливать звук). </a:t>
            </a:r>
            <a:endParaRPr lang="ru-RU" dirty="0" smtClean="0"/>
          </a:p>
          <a:p>
            <a:pPr marL="0" indent="0">
              <a:buNone/>
            </a:pPr>
            <a:r>
              <a:rPr lang="ru-RU" i="1" dirty="0" smtClean="0">
                <a:solidFill>
                  <a:schemeClr val="tx2"/>
                </a:solidFill>
              </a:rPr>
              <a:t>В </a:t>
            </a:r>
            <a:r>
              <a:rPr lang="ru-RU" i="1" dirty="0">
                <a:solidFill>
                  <a:schemeClr val="tx2"/>
                </a:solidFill>
              </a:rPr>
              <a:t>гулком доме.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2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Словарик по тексту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Х</a:t>
            </a:r>
            <a:r>
              <a:rPr lang="ru-RU" b="1" u="sng" dirty="0"/>
              <a:t>о</a:t>
            </a:r>
            <a:r>
              <a:rPr lang="ru-RU" b="1" dirty="0"/>
              <a:t>дики</a:t>
            </a:r>
            <a:r>
              <a:rPr lang="ru-RU" dirty="0"/>
              <a:t> -</a:t>
            </a:r>
            <a:r>
              <a:rPr lang="ru-RU" dirty="0" err="1"/>
              <a:t>ов</a:t>
            </a:r>
            <a:r>
              <a:rPr lang="ru-RU" dirty="0"/>
              <a:t>. Небольшие стенные часы упрощенного устройства с гирями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2"/>
                </a:solidFill>
              </a:rPr>
              <a:t>Ходики </a:t>
            </a:r>
            <a:r>
              <a:rPr lang="ru-RU" i="1" dirty="0">
                <a:solidFill>
                  <a:schemeClr val="tx2"/>
                </a:solidFill>
              </a:rPr>
              <a:t>притихли от изумления.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8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Как писатель передает с помощью слов игру шкатулки?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/>
              <a:t>...будто кто-то ударял маленькими молоточками по колокольчикам.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5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Назовите определения, которые относятся к существительному </a:t>
            </a:r>
            <a:r>
              <a:rPr lang="ru-RU" i="1" dirty="0"/>
              <a:t>звон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/>
              <a:t>стеклянный </a:t>
            </a:r>
          </a:p>
          <a:p>
            <a:pPr marL="0" indent="0">
              <a:buNone/>
            </a:pPr>
            <a:r>
              <a:rPr lang="ru-RU" i="1" dirty="0"/>
              <a:t>переливающийся</a:t>
            </a:r>
          </a:p>
          <a:p>
            <a:pPr marL="0" indent="0">
              <a:buNone/>
            </a:pPr>
            <a:r>
              <a:rPr lang="ru-RU" i="1" dirty="0"/>
              <a:t>чудесный</a:t>
            </a:r>
          </a:p>
          <a:p>
            <a:pPr marL="0" indent="0">
              <a:buNone/>
            </a:pPr>
            <a:r>
              <a:rPr lang="ru-RU" i="1" dirty="0"/>
              <a:t>таинственный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8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Это произошло осенью, поздней ночью.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Неожиданное пробуждение шкатулки.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Шкатулка проиграла все свои песни.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Шкатулка проиграла все свои песни и замолчала.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2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Орфографическая подготовка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/>
              <a:t>как</a:t>
            </a:r>
            <a:r>
              <a:rPr lang="ru-RU" i="1" u="sng" dirty="0"/>
              <a:t>-</a:t>
            </a:r>
            <a:r>
              <a:rPr lang="ru-RU" i="1" dirty="0"/>
              <a:t>то</a:t>
            </a:r>
          </a:p>
          <a:p>
            <a:pPr marL="0" indent="0">
              <a:buNone/>
            </a:pPr>
            <a:r>
              <a:rPr lang="ru-RU" i="1" dirty="0"/>
              <a:t>кто</a:t>
            </a:r>
            <a:r>
              <a:rPr lang="ru-RU" i="1" u="sng" dirty="0"/>
              <a:t>-</a:t>
            </a:r>
            <a:r>
              <a:rPr lang="ru-RU" i="1" dirty="0"/>
              <a:t>то</a:t>
            </a:r>
          </a:p>
          <a:p>
            <a:pPr marL="0" indent="0">
              <a:buNone/>
            </a:pPr>
            <a:r>
              <a:rPr lang="ru-RU" i="1" dirty="0"/>
              <a:t>какая</a:t>
            </a:r>
            <a:r>
              <a:rPr lang="ru-RU" i="1" u="sng" dirty="0"/>
              <a:t>-</a:t>
            </a:r>
            <a:r>
              <a:rPr lang="ru-RU" i="1" dirty="0"/>
              <a:t>нибудь</a:t>
            </a:r>
          </a:p>
          <a:p>
            <a:pPr marL="0" indent="0">
              <a:buNone/>
            </a:pPr>
            <a:r>
              <a:rPr lang="ru-RU" i="1" dirty="0"/>
              <a:t>стекля</a:t>
            </a:r>
            <a:r>
              <a:rPr lang="ru-RU" i="1" u="sng" dirty="0"/>
              <a:t>нн</a:t>
            </a:r>
            <a:r>
              <a:rPr lang="ru-RU" i="1" dirty="0"/>
              <a:t>ый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7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Желаем успеха!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71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85800" y="5867400"/>
            <a:ext cx="7696200" cy="838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/>
              <a:t>Внутри нее были медные валики с тонкими шипами. Около каждого валика сидела на бронзовом рычажке стрекоза, бабочка или </a:t>
            </a:r>
            <a:r>
              <a:rPr lang="ru-RU" sz="2000" dirty="0" smtClean="0"/>
              <a:t>жук.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2786" y="1608552"/>
            <a:ext cx="6057213" cy="40381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К_Г_Паустовский-Шкатулк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8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рассмотреть структуру повествования;</a:t>
            </a:r>
          </a:p>
          <a:p>
            <a:r>
              <a:rPr lang="ru-RU" dirty="0" smtClean="0"/>
              <a:t>вырабатывать навык пользования разными типами речи при написании текстов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5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Примечание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Русский язык. 5 </a:t>
            </a:r>
            <a:r>
              <a:rPr lang="ru-RU" sz="2400" dirty="0" smtClean="0"/>
              <a:t>класс. </a:t>
            </a:r>
            <a:r>
              <a:rPr lang="ru-RU" sz="2400" dirty="0"/>
              <a:t>У</a:t>
            </a:r>
            <a:r>
              <a:rPr lang="ru-RU" sz="2400" dirty="0" smtClean="0"/>
              <a:t>чеб</a:t>
            </a:r>
            <a:r>
              <a:rPr lang="ru-RU" sz="2400" dirty="0"/>
              <a:t>. для </a:t>
            </a:r>
            <a:r>
              <a:rPr lang="ru-RU" sz="2400" dirty="0" err="1"/>
              <a:t>общеобразоват</a:t>
            </a:r>
            <a:r>
              <a:rPr lang="ru-RU" sz="2400" dirty="0"/>
              <a:t>. </a:t>
            </a:r>
            <a:r>
              <a:rPr lang="ru-RU" sz="2400" dirty="0" smtClean="0"/>
              <a:t>учреждений. В 2 ч. Ч. 1 </a:t>
            </a:r>
            <a:r>
              <a:rPr lang="ru-RU" sz="2400" dirty="0"/>
              <a:t>/ </a:t>
            </a:r>
            <a:r>
              <a:rPr lang="en-US" sz="2400" dirty="0" smtClean="0"/>
              <a:t>[</a:t>
            </a:r>
            <a:r>
              <a:rPr lang="ru-RU" sz="2400" dirty="0" smtClean="0"/>
              <a:t>Т</a:t>
            </a:r>
            <a:r>
              <a:rPr lang="ru-RU" sz="2400" dirty="0"/>
              <a:t>. А. </a:t>
            </a:r>
            <a:r>
              <a:rPr lang="ru-RU" sz="2400" dirty="0" err="1" smtClean="0"/>
              <a:t>Ладыженская</a:t>
            </a:r>
            <a:r>
              <a:rPr lang="ru-RU" sz="2400" dirty="0" smtClean="0"/>
              <a:t>, М. Т. Баранов, Л. А. </a:t>
            </a:r>
            <a:r>
              <a:rPr lang="ru-RU" sz="2400" dirty="0" err="1" smtClean="0"/>
              <a:t>Тростенцова</a:t>
            </a:r>
            <a:r>
              <a:rPr lang="ru-RU" sz="2400" dirty="0" smtClean="0"/>
              <a:t> и </a:t>
            </a:r>
            <a:r>
              <a:rPr lang="ru-RU" sz="2400" dirty="0"/>
              <a:t>др</a:t>
            </a:r>
            <a:r>
              <a:rPr lang="ru-RU" sz="2400" dirty="0" smtClean="0"/>
              <a:t>.; </a:t>
            </a:r>
            <a:r>
              <a:rPr lang="ru-RU" sz="2400" dirty="0"/>
              <a:t>науч. ред. Н. М. </a:t>
            </a:r>
            <a:r>
              <a:rPr lang="ru-RU" sz="2400" dirty="0" err="1" smtClean="0"/>
              <a:t>Шанский</a:t>
            </a:r>
            <a:r>
              <a:rPr lang="en-US" sz="2400" dirty="0" smtClean="0"/>
              <a:t>]</a:t>
            </a:r>
            <a:r>
              <a:rPr lang="ru-RU" sz="2400" dirty="0" smtClean="0"/>
              <a:t>. </a:t>
            </a:r>
            <a:r>
              <a:rPr lang="ru-RU" sz="2400" dirty="0"/>
              <a:t>− М.: Просвещение, 2012. 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Русский язык. 5 класс: Конспекты уроков по развитию речи / Сост. И. В. Карасева. </a:t>
            </a:r>
            <a:r>
              <a:rPr lang="ru-RU" sz="2400" dirty="0" smtClean="0">
                <a:latin typeface="Microsoft Sans Serif"/>
                <a:cs typeface="Microsoft Sans Serif"/>
              </a:rPr>
              <a:t>− Волгоград: Учитель, 2004. С. 38−45.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Примечание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2400" dirty="0" err="1" smtClean="0"/>
              <a:t>ReWord</a:t>
            </a:r>
            <a:r>
              <a:rPr lang="en-US" sz="2400" dirty="0" smtClean="0"/>
              <a:t> </a:t>
            </a:r>
            <a:r>
              <a:rPr lang="en-US" sz="2400" dirty="0"/>
              <a:t>[</a:t>
            </a:r>
            <a:r>
              <a:rPr lang="ru-RU" sz="2400" dirty="0"/>
              <a:t>Бесплатная программа-словарь</a:t>
            </a:r>
            <a:r>
              <a:rPr lang="en-US" sz="2400" dirty="0"/>
              <a:t>]</a:t>
            </a:r>
            <a:r>
              <a:rPr lang="ru-RU" sz="2400" dirty="0"/>
              <a:t>. − Режим доступа: </a:t>
            </a:r>
            <a:r>
              <a:rPr lang="en-US" sz="2400" dirty="0">
                <a:hlinkClick r:id="rId2"/>
              </a:rPr>
              <a:t>http:</a:t>
            </a:r>
            <a:r>
              <a:rPr lang="ru-RU" sz="2400" dirty="0">
                <a:hlinkClick r:id="rId2"/>
              </a:rPr>
              <a:t>//</a:t>
            </a:r>
            <a:r>
              <a:rPr lang="en-US" sz="2400" dirty="0">
                <a:hlinkClick r:id="rId2"/>
              </a:rPr>
              <a:t>reword.org</a:t>
            </a:r>
            <a:r>
              <a:rPr lang="ru-RU" sz="2400" dirty="0">
                <a:hlinkClick r:id="rId2"/>
              </a:rPr>
              <a:t>/</a:t>
            </a:r>
            <a:r>
              <a:rPr lang="ru-RU" sz="2400" dirty="0"/>
              <a:t> 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sz="2400" dirty="0"/>
              <a:t>Шаблон презентации </a:t>
            </a:r>
            <a:r>
              <a:rPr lang="en-US" sz="2400" dirty="0"/>
              <a:t>PowerPoint</a:t>
            </a:r>
            <a:r>
              <a:rPr lang="ru-RU" sz="2400" dirty="0"/>
              <a:t> </a:t>
            </a:r>
            <a:r>
              <a:rPr lang="ru-RU" sz="2400" dirty="0" smtClean="0"/>
              <a:t>32161 </a:t>
            </a:r>
            <a:r>
              <a:rPr lang="ru-RU" sz="2400" dirty="0"/>
              <a:t>/ </a:t>
            </a:r>
            <a:r>
              <a:rPr lang="en-US" sz="2400" dirty="0" err="1"/>
              <a:t>SmileTemplates</a:t>
            </a:r>
            <a:r>
              <a:rPr lang="en-US" sz="2400" dirty="0"/>
              <a:t> [</a:t>
            </a:r>
            <a:r>
              <a:rPr lang="ru-RU" sz="2400" dirty="0"/>
              <a:t>Официальный сайт</a:t>
            </a:r>
            <a:r>
              <a:rPr lang="en-US" sz="2400" dirty="0"/>
              <a:t>]</a:t>
            </a:r>
            <a:r>
              <a:rPr lang="ru-RU" sz="2400" dirty="0"/>
              <a:t>. − Режим доступа: </a:t>
            </a:r>
            <a:r>
              <a:rPr lang="en-US" sz="2400" dirty="0">
                <a:hlinkClick r:id="rId3"/>
              </a:rPr>
              <a:t>www.smiletemplates.com</a:t>
            </a:r>
            <a:r>
              <a:rPr lang="en-US" sz="2400" dirty="0"/>
              <a:t> 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© Титкова </a:t>
            </a:r>
            <a:r>
              <a:rPr lang="ru-RU" dirty="0"/>
              <a:t>М. </a:t>
            </a:r>
            <a:r>
              <a:rPr lang="ru-RU" dirty="0" smtClean="0"/>
              <a:t>Ю., 2015</a:t>
            </a:r>
            <a:r>
              <a:rPr lang="ru-RU" dirty="0" smtClean="0">
                <a:latin typeface="Microsoft Sans Serif"/>
                <a:cs typeface="Microsoft Sans Serif"/>
              </a:rPr>
              <a:t>−2016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83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 smtClean="0">
                <a:solidFill>
                  <a:schemeClr val="tx2"/>
                </a:solidFill>
              </a:rPr>
              <a:t>повествовании</a:t>
            </a:r>
            <a:r>
              <a:rPr lang="ru-RU" dirty="0" smtClean="0"/>
              <a:t> рассказывается о последовательных действиях: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Что было вначале?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Как дальше развивалось действие?</a:t>
            </a:r>
          </a:p>
          <a:p>
            <a:pPr marL="0" indent="0">
              <a:buNone/>
            </a:pPr>
            <a:r>
              <a:rPr lang="ru-RU" dirty="0" smtClean="0"/>
              <a:t>Часто используются </a:t>
            </a:r>
            <a:r>
              <a:rPr lang="ru-RU" dirty="0" smtClean="0">
                <a:solidFill>
                  <a:schemeClr val="tx2"/>
                </a:solidFill>
              </a:rPr>
              <a:t>глаголы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7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 smtClean="0">
                <a:solidFill>
                  <a:schemeClr val="tx2"/>
                </a:solidFill>
              </a:rPr>
              <a:t>описании</a:t>
            </a:r>
            <a:r>
              <a:rPr lang="ru-RU" dirty="0" smtClean="0"/>
              <a:t> даются признаки, качества, свойства предмета: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Какой он?</a:t>
            </a:r>
          </a:p>
          <a:p>
            <a:pPr marL="0" indent="0">
              <a:buNone/>
            </a:pPr>
            <a:r>
              <a:rPr lang="ru-RU" dirty="0" smtClean="0"/>
              <a:t>Для передачи описания используются </a:t>
            </a:r>
            <a:r>
              <a:rPr lang="ru-RU" dirty="0" smtClean="0">
                <a:solidFill>
                  <a:schemeClr val="tx2"/>
                </a:solidFill>
              </a:rPr>
              <a:t>прилагательные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имен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Константин Георгиевич Паустовский (1882−1968) −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русский </a:t>
            </a:r>
            <a:r>
              <a:rPr lang="ru-RU" dirty="0"/>
              <a:t>писатель, современному читателю известен как автор рассказов и повестей о природе для </a:t>
            </a:r>
            <a:r>
              <a:rPr lang="ru-RU" dirty="0" smtClean="0"/>
              <a:t>детей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77347"/>
            <a:ext cx="3394472" cy="4371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имен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«</a:t>
            </a:r>
            <a:r>
              <a:rPr lang="ru-RU" dirty="0"/>
              <a:t>Шкатулка» </a:t>
            </a:r>
            <a:r>
              <a:rPr lang="ru-RU" dirty="0" smtClean="0"/>
              <a:t> </a:t>
            </a:r>
            <a:r>
              <a:rPr lang="ru-RU" dirty="0" smtClean="0">
                <a:latin typeface="Microsoft Sans Serif"/>
                <a:cs typeface="Microsoft Sans Serif"/>
              </a:rPr>
              <a:t>− </a:t>
            </a:r>
            <a:r>
              <a:rPr lang="ru-RU" dirty="0" smtClean="0"/>
              <a:t>отрывок </a:t>
            </a:r>
            <a:r>
              <a:rPr lang="ru-RU" dirty="0"/>
              <a:t>из рассказа К. Г. Паустовского «Жильцы старого дома» (1940</a:t>
            </a:r>
            <a:r>
              <a:rPr lang="ru-RU" dirty="0" smtClean="0"/>
              <a:t>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4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85800" y="5867400"/>
            <a:ext cx="7696200" cy="838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/>
              <a:t>Внутри нее были медные валики с тонкими шипами. Около каждого валика сидела на бронзовом рычажке стрекоза, бабочка или </a:t>
            </a:r>
            <a:r>
              <a:rPr lang="ru-RU" sz="2000" dirty="0" smtClean="0"/>
              <a:t>жук.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2786" y="1608552"/>
            <a:ext cx="6057213" cy="40381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Приложение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62786" y="50464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Прочитайте предложения, в которых выделены глаголы:</a:t>
            </a:r>
          </a:p>
          <a:p>
            <a:pPr marL="0" indent="0">
              <a:buNone/>
            </a:pPr>
            <a:r>
              <a:rPr lang="ru-RU" i="1" dirty="0"/>
              <a:t>нашли</a:t>
            </a:r>
          </a:p>
          <a:p>
            <a:pPr marL="0" indent="0">
              <a:buNone/>
            </a:pPr>
            <a:r>
              <a:rPr lang="ru-RU" i="1" dirty="0"/>
              <a:t>принесли, вытерли, открыли</a:t>
            </a:r>
          </a:p>
          <a:p>
            <a:pPr marL="0" indent="0">
              <a:buNone/>
            </a:pPr>
            <a:r>
              <a:rPr lang="ru-RU" i="1" dirty="0"/>
              <a:t>завели, не играла</a:t>
            </a:r>
          </a:p>
          <a:p>
            <a:pPr marL="0" indent="0">
              <a:buNone/>
            </a:pPr>
            <a:r>
              <a:rPr lang="ru-RU" i="1" dirty="0"/>
              <a:t>нажимали</a:t>
            </a:r>
          </a:p>
          <a:p>
            <a:pPr marL="0" indent="0">
              <a:buNone/>
            </a:pPr>
            <a:r>
              <a:rPr lang="ru-RU" i="1" dirty="0"/>
              <a:t>поставили, забыли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35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Укажите те части текста, в которых описывается шкатулка:</a:t>
            </a:r>
          </a:p>
          <a:p>
            <a:pPr marL="0" indent="0">
              <a:buNone/>
            </a:pPr>
            <a:r>
              <a:rPr lang="ru-RU" dirty="0"/>
              <a:t>На крышке ее медными буквами была выложена английская надпись: «Сделал мастер </a:t>
            </a:r>
            <a:r>
              <a:rPr lang="ru-RU" dirty="0" err="1"/>
              <a:t>Гальвестон</a:t>
            </a:r>
            <a:r>
              <a:rPr lang="ru-RU" dirty="0" smtClean="0"/>
              <a:t>».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Титкова М. Ю., 2015−2016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93B1-FCDD-4EE2-9D2A-962769FD0B9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03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53B9B"/>
      </a:accent1>
      <a:accent2>
        <a:srgbClr val="333333"/>
      </a:accent2>
      <a:accent3>
        <a:srgbClr val="CCCCCC"/>
      </a:accent3>
      <a:accent4>
        <a:srgbClr val="666666"/>
      </a:accent4>
      <a:accent5>
        <a:srgbClr val="C0C0C0"/>
      </a:accent5>
      <a:accent6>
        <a:srgbClr val="9999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53B9B"/>
      </a:accent1>
      <a:accent2>
        <a:srgbClr val="333333"/>
      </a:accent2>
      <a:accent3>
        <a:srgbClr val="CCCCCC"/>
      </a:accent3>
      <a:accent4>
        <a:srgbClr val="666666"/>
      </a:accent4>
      <a:accent5>
        <a:srgbClr val="C0C0C0"/>
      </a:accent5>
      <a:accent6>
        <a:srgbClr val="999999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</TotalTime>
  <Words>743</Words>
  <Application>Microsoft Office PowerPoint</Application>
  <PresentationFormat>Экран (4:3)</PresentationFormat>
  <Paragraphs>120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1_Office Theme</vt:lpstr>
      <vt:lpstr>Тема1</vt:lpstr>
      <vt:lpstr>Обучающее изложение  с элементами описания</vt:lpstr>
      <vt:lpstr>Цели</vt:lpstr>
      <vt:lpstr>Типы речи</vt:lpstr>
      <vt:lpstr>Типы речи</vt:lpstr>
      <vt:lpstr>Словарь имен</vt:lpstr>
      <vt:lpstr>Словарь имен</vt:lpstr>
      <vt:lpstr>Текст</vt:lpstr>
      <vt:lpstr>Задание 1</vt:lpstr>
      <vt:lpstr>Задание 2</vt:lpstr>
      <vt:lpstr>Задание 2</vt:lpstr>
      <vt:lpstr>Словарик по тексту</vt:lpstr>
      <vt:lpstr>Словарик по тексту</vt:lpstr>
      <vt:lpstr>Словарик по тексту</vt:lpstr>
      <vt:lpstr>Задание 3</vt:lpstr>
      <vt:lpstr>Задание 4</vt:lpstr>
      <vt:lpstr>План</vt:lpstr>
      <vt:lpstr>Орфографическая подготовка</vt:lpstr>
      <vt:lpstr>Задание 5</vt:lpstr>
      <vt:lpstr>Текст</vt:lpstr>
      <vt:lpstr>Примечание</vt:lpstr>
      <vt:lpstr>Примечание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Company</dc:creator>
  <cp:lastModifiedBy>User</cp:lastModifiedBy>
  <cp:revision>34</cp:revision>
  <dcterms:created xsi:type="dcterms:W3CDTF">2013-12-25T12:45:28Z</dcterms:created>
  <dcterms:modified xsi:type="dcterms:W3CDTF">2016-03-13T13:51:54Z</dcterms:modified>
</cp:coreProperties>
</file>