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44" r:id="rId1"/>
  </p:sldMasterIdLst>
  <p:sldIdLst>
    <p:sldId id="256" r:id="rId2"/>
    <p:sldId id="260" r:id="rId3"/>
    <p:sldId id="287" r:id="rId4"/>
    <p:sldId id="257" r:id="rId5"/>
    <p:sldId id="266" r:id="rId6"/>
    <p:sldId id="288" r:id="rId7"/>
    <p:sldId id="289" r:id="rId8"/>
    <p:sldId id="270" r:id="rId9"/>
    <p:sldId id="269" r:id="rId10"/>
    <p:sldId id="268" r:id="rId11"/>
    <p:sldId id="271" r:id="rId12"/>
    <p:sldId id="262" r:id="rId13"/>
    <p:sldId id="263" r:id="rId14"/>
    <p:sldId id="272" r:id="rId15"/>
    <p:sldId id="290" r:id="rId16"/>
    <p:sldId id="293" r:id="rId17"/>
    <p:sldId id="275" r:id="rId18"/>
    <p:sldId id="280" r:id="rId19"/>
    <p:sldId id="265" r:id="rId20"/>
    <p:sldId id="273" r:id="rId21"/>
    <p:sldId id="274" r:id="rId22"/>
    <p:sldId id="277" r:id="rId23"/>
    <p:sldId id="278" r:id="rId24"/>
    <p:sldId id="281" r:id="rId25"/>
    <p:sldId id="282" r:id="rId26"/>
    <p:sldId id="291" r:id="rId27"/>
    <p:sldId id="285" r:id="rId28"/>
    <p:sldId id="286" r:id="rId2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6" d="100"/>
          <a:sy n="66" d="100"/>
        </p:scale>
        <p:origin x="-270" y="-1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2286000" y="3124200"/>
            <a:ext cx="6172200" cy="1894362"/>
          </a:xfrm>
        </p:spPr>
        <p:txBody>
          <a:bodyPr/>
          <a:lstStyle>
            <a:lvl1pPr>
              <a:defRPr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2286000" y="5003322"/>
            <a:ext cx="6172200" cy="1371600"/>
          </a:xfrm>
        </p:spPr>
        <p:txBody>
          <a:bodyPr/>
          <a:lstStyle>
            <a:lvl1pPr marL="0" indent="0" algn="l">
              <a:buNone/>
              <a:defRPr sz="1800" b="1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4621" y="1174097"/>
            <a:ext cx="2286000" cy="381000"/>
          </a:xfrm>
        </p:spPr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269" y="4181669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Прямоугольник 13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9" name="Прямоугольник 18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ая соединительная линия 17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2" name="Прямая соединительная линия 21"/>
          <p:cNvSpPr>
            <a:spLocks noChangeShapeType="1"/>
          </p:cNvSpPr>
          <p:nvPr/>
        </p:nvSpPr>
        <p:spPr bwMode="auto">
          <a:xfrm>
            <a:off x="9113856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7" name="Прямоугольник 26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solidFill>
            <a:schemeClr val="accent1"/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309632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4" name="Овал 23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Овал 25"/>
          <p:cNvSpPr/>
          <p:nvPr/>
        </p:nvSpPr>
        <p:spPr bwMode="auto">
          <a:xfrm>
            <a:off x="1664208" y="5788152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5" name="Овал 24"/>
          <p:cNvSpPr/>
          <p:nvPr/>
        </p:nvSpPr>
        <p:spPr>
          <a:xfrm>
            <a:off x="1905000" y="4495800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 bwMode="auto">
          <a:xfrm>
            <a:off x="1325544" y="4928702"/>
            <a:ext cx="609600" cy="517524"/>
          </a:xfrm>
        </p:spPr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6764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8" name="Объект 7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7467600" cy="4873752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86000" y="2895600"/>
            <a:ext cx="6172200" cy="2053590"/>
          </a:xfrm>
        </p:spPr>
        <p:txBody>
          <a:bodyPr/>
          <a:lstStyle>
            <a:lvl1pPr algn="l">
              <a:buNone/>
              <a:defRPr sz="3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2286000" y="5010150"/>
            <a:ext cx="6172200" cy="1371600"/>
          </a:xfrm>
        </p:spPr>
        <p:txBody>
          <a:bodyPr anchor="t"/>
          <a:lstStyle>
            <a:lvl1pPr marL="0" indent="0">
              <a:buNone/>
              <a:defRPr sz="1800" b="1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 bwMode="auto">
          <a:xfrm rot="5400000">
            <a:off x="7763256" y="1170432"/>
            <a:ext cx="2286000" cy="381000"/>
          </a:xfrm>
        </p:spPr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 bwMode="auto">
          <a:xfrm rot="5400000">
            <a:off x="7077456" y="4178808"/>
            <a:ext cx="3657600" cy="384048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Прямоугольник 8"/>
          <p:cNvSpPr/>
          <p:nvPr/>
        </p:nvSpPr>
        <p:spPr bwMode="auto">
          <a:xfrm>
            <a:off x="381000" y="0"/>
            <a:ext cx="609600" cy="6858000"/>
          </a:xfrm>
          <a:prstGeom prst="rect">
            <a:avLst/>
          </a:prstGeom>
          <a:solidFill>
            <a:schemeClr val="accent1">
              <a:tint val="60000"/>
              <a:alpha val="54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276336" y="0"/>
            <a:ext cx="104664" cy="6858000"/>
          </a:xfrm>
          <a:prstGeom prst="rect">
            <a:avLst/>
          </a:prstGeom>
          <a:solidFill>
            <a:schemeClr val="accent1">
              <a:tint val="40000"/>
              <a:alpha val="36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990600" y="0"/>
            <a:ext cx="181872" cy="6858000"/>
          </a:xfrm>
          <a:prstGeom prst="rect">
            <a:avLst/>
          </a:prstGeom>
          <a:solidFill>
            <a:schemeClr val="accent1">
              <a:tint val="40000"/>
              <a:alpha val="7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1141320" y="0"/>
            <a:ext cx="230280" cy="6858000"/>
          </a:xfrm>
          <a:prstGeom prst="rect">
            <a:avLst/>
          </a:prstGeom>
          <a:solidFill>
            <a:schemeClr val="accent1">
              <a:tint val="20000"/>
              <a:alpha val="7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106344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  <a:alpha val="7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Прямая соединительная линия 13"/>
          <p:cNvSpPr>
            <a:spLocks noChangeShapeType="1"/>
          </p:cNvSpPr>
          <p:nvPr/>
        </p:nvSpPr>
        <p:spPr bwMode="auto">
          <a:xfrm>
            <a:off x="914400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20000"/>
                <a:alpha val="8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5" name="Прямая соединительная линия 14"/>
          <p:cNvSpPr>
            <a:spLocks noChangeShapeType="1"/>
          </p:cNvSpPr>
          <p:nvPr/>
        </p:nvSpPr>
        <p:spPr bwMode="auto">
          <a:xfrm>
            <a:off x="854112" y="0"/>
            <a:ext cx="0" cy="6858000"/>
          </a:xfrm>
          <a:prstGeom prst="line">
            <a:avLst/>
          </a:prstGeom>
          <a:noFill/>
          <a:ln w="5715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1726640" y="0"/>
            <a:ext cx="0" cy="6858000"/>
          </a:xfrm>
          <a:prstGeom prst="line">
            <a:avLst/>
          </a:prstGeom>
          <a:noFill/>
          <a:ln w="28575" cap="flat" cmpd="sng" algn="ctr">
            <a:solidFill>
              <a:schemeClr val="accent1">
                <a:tint val="60000"/>
                <a:alpha val="82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7" name="Прямая соединительная линия 16"/>
          <p:cNvSpPr>
            <a:spLocks noChangeShapeType="1"/>
          </p:cNvSpPr>
          <p:nvPr/>
        </p:nvSpPr>
        <p:spPr bwMode="auto">
          <a:xfrm>
            <a:off x="10668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8" name="Прямоугольник 17"/>
          <p:cNvSpPr/>
          <p:nvPr/>
        </p:nvSpPr>
        <p:spPr bwMode="auto">
          <a:xfrm>
            <a:off x="1219200" y="0"/>
            <a:ext cx="76200" cy="6858000"/>
          </a:xfrm>
          <a:prstGeom prst="rect">
            <a:avLst/>
          </a:prstGeom>
          <a:solidFill>
            <a:schemeClr val="accent1">
              <a:tint val="60000"/>
              <a:alpha val="51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9" name="Овал 18"/>
          <p:cNvSpPr/>
          <p:nvPr/>
        </p:nvSpPr>
        <p:spPr bwMode="auto">
          <a:xfrm>
            <a:off x="609600" y="3429000"/>
            <a:ext cx="1295400" cy="129540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0" name="Овал 19"/>
          <p:cNvSpPr/>
          <p:nvPr/>
        </p:nvSpPr>
        <p:spPr bwMode="auto">
          <a:xfrm>
            <a:off x="1324704" y="4866752"/>
            <a:ext cx="641424" cy="641424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1" name="Овал 20"/>
          <p:cNvSpPr/>
          <p:nvPr/>
        </p:nvSpPr>
        <p:spPr bwMode="auto">
          <a:xfrm>
            <a:off x="1091080" y="5500632"/>
            <a:ext cx="137160" cy="13716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2" name="Овал 21"/>
          <p:cNvSpPr/>
          <p:nvPr/>
        </p:nvSpPr>
        <p:spPr bwMode="auto">
          <a:xfrm>
            <a:off x="1664208" y="5791200"/>
            <a:ext cx="274320" cy="274320"/>
          </a:xfrm>
          <a:prstGeom prst="ellipse">
            <a:avLst/>
          </a:prstGeom>
          <a:ln w="127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Овал 22"/>
          <p:cNvSpPr/>
          <p:nvPr/>
        </p:nvSpPr>
        <p:spPr bwMode="auto">
          <a:xfrm>
            <a:off x="1879040" y="4479888"/>
            <a:ext cx="365760" cy="365760"/>
          </a:xfrm>
          <a:prstGeom prst="ellipse">
            <a:avLst/>
          </a:prstGeom>
          <a:ln w="285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6" name="Прямая соединительная линия 25"/>
          <p:cNvSpPr>
            <a:spLocks noChangeShapeType="1"/>
          </p:cNvSpPr>
          <p:nvPr/>
        </p:nvSpPr>
        <p:spPr bwMode="auto">
          <a:xfrm>
            <a:off x="9097944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 bwMode="auto">
          <a:xfrm>
            <a:off x="1340616" y="4928702"/>
            <a:ext cx="609600" cy="517524"/>
          </a:xfrm>
        </p:spPr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Объект 8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270248" y="1600200"/>
            <a:ext cx="3657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7543800" cy="1143000"/>
          </a:xfrm>
        </p:spPr>
        <p:txBody>
          <a:bodyPr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Объект 10"/>
          <p:cNvSpPr>
            <a:spLocks noGrp="1"/>
          </p:cNvSpPr>
          <p:nvPr>
            <p:ph sz="quarter" idx="2"/>
          </p:nvPr>
        </p:nvSpPr>
        <p:spPr>
          <a:xfrm>
            <a:off x="457200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Объект 12"/>
          <p:cNvSpPr>
            <a:spLocks noGrp="1"/>
          </p:cNvSpPr>
          <p:nvPr>
            <p:ph sz="quarter" idx="4"/>
          </p:nvPr>
        </p:nvSpPr>
        <p:spPr>
          <a:xfrm>
            <a:off x="4371975" y="2362200"/>
            <a:ext cx="3657600" cy="38862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2" name="Текст 11"/>
          <p:cNvSpPr>
            <a:spLocks noGrp="1"/>
          </p:cNvSpPr>
          <p:nvPr>
            <p:ph type="body" sz="quarter" idx="1"/>
          </p:nvPr>
        </p:nvSpPr>
        <p:spPr>
          <a:xfrm>
            <a:off x="4572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Текст 13"/>
          <p:cNvSpPr>
            <a:spLocks noGrp="1"/>
          </p:cNvSpPr>
          <p:nvPr>
            <p:ph type="body" sz="quarter" idx="3"/>
          </p:nvPr>
        </p:nvSpPr>
        <p:spPr>
          <a:xfrm>
            <a:off x="4343400" y="1569720"/>
            <a:ext cx="3657600" cy="658368"/>
          </a:xfrm>
          <a:prstGeom prst="roundRect">
            <a:avLst>
              <a:gd name="adj" fmla="val 16667"/>
            </a:avLst>
          </a:prstGeom>
          <a:solidFill>
            <a:schemeClr val="accent1"/>
          </a:solidFill>
        </p:spPr>
        <p:txBody>
          <a:bodyPr rtlCol="0" anchor="ctr">
            <a:noAutofit/>
          </a:bodyPr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6" name="Дата 5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71850" y="3200400"/>
            <a:ext cx="6309360" cy="457200"/>
          </a:xfrm>
        </p:spPr>
        <p:txBody>
          <a:bodyPr anchor="b"/>
          <a:lstStyle>
            <a:lvl1pPr algn="l">
              <a:buNone/>
              <a:defRPr sz="2000" b="1" cap="sm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12280" y="274320"/>
            <a:ext cx="1527048" cy="4983480"/>
          </a:xfrm>
        </p:spPr>
        <p:txBody>
          <a:bodyPr/>
          <a:lstStyle>
            <a:lvl1pPr marL="0" indent="0">
              <a:spcBef>
                <a:spcPts val="400"/>
              </a:spcBef>
              <a:spcAft>
                <a:spcPts val="1000"/>
              </a:spcAft>
              <a:buNone/>
              <a:defRPr sz="12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оугольник 11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Прямая соединительная линия 12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4" name="Овал 13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18" name="Объект 17"/>
          <p:cNvSpPr>
            <a:spLocks noGrp="1"/>
          </p:cNvSpPr>
          <p:nvPr>
            <p:ph sz="quarter" idx="1"/>
          </p:nvPr>
        </p:nvSpPr>
        <p:spPr>
          <a:xfrm>
            <a:off x="304800" y="274320"/>
            <a:ext cx="5638800" cy="6327648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4"/>
          </p:nvPr>
        </p:nvSpPr>
        <p:spPr/>
        <p:txBody>
          <a:bodyPr rtlCol="0"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22" name="Номер слайда 21"/>
          <p:cNvSpPr>
            <a:spLocks noGrp="1"/>
          </p:cNvSpPr>
          <p:nvPr>
            <p:ph type="sldNum" sz="quarter" idx="15"/>
          </p:nvPr>
        </p:nvSpPr>
        <p:spPr/>
        <p:txBody>
          <a:bodyPr rtlCol="0"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3" name="Нижний колонтитул 22"/>
          <p:cNvSpPr>
            <a:spLocks noGrp="1"/>
          </p:cNvSpPr>
          <p:nvPr>
            <p:ph type="ftr" sz="quarter" idx="16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3" name="Овал 12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rot="5400000">
            <a:off x="3350133" y="3200400"/>
            <a:ext cx="6309360" cy="457200"/>
          </a:xfrm>
        </p:spPr>
        <p:txBody>
          <a:bodyPr anchor="b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0" y="0"/>
            <a:ext cx="6172200" cy="6858000"/>
          </a:xfrm>
          <a:solidFill>
            <a:schemeClr val="bg2"/>
          </a:solidFill>
          <a:ln w="1270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/>
          <a:lstStyle>
            <a:lvl1pPr marL="0" indent="0">
              <a:buNone/>
              <a:defRPr sz="3200"/>
            </a:lvl1pPr>
          </a:lstStyle>
          <a:p>
            <a:pPr algn="ctr" eaLnBrk="1" latinLnBrk="0" hangingPunct="1">
              <a:buFontTx/>
              <a:buNone/>
            </a:pPr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765798" y="264795"/>
            <a:ext cx="1524000" cy="4956048"/>
          </a:xfrm>
        </p:spPr>
        <p:txBody>
          <a:bodyPr rot="0" spcFirstLastPara="0" vertOverflow="overflow" horzOverflow="overflow" vert="horz" wrap="square" lIns="91440" tIns="45720" rIns="91440" bIns="45720" numCol="1" spcCol="274320" rtlCol="0" fromWordArt="0" anchor="t" anchorCtr="0" forceAA="0" compatLnSpc="1">
            <a:normAutofit/>
          </a:bodyPr>
          <a:lstStyle>
            <a:lvl1pPr marL="0" indent="0">
              <a:spcBef>
                <a:spcPts val="100"/>
              </a:spcBef>
              <a:spcAft>
                <a:spcPts val="400"/>
              </a:spcAft>
              <a:buFontTx/>
              <a:buNone/>
              <a:defRPr sz="12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0" name="Прямая соединительная линия 9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1" name="Прямоугольник 10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9" name="Прямая соединительная линия 18"/>
          <p:cNvSpPr>
            <a:spLocks noChangeShapeType="1"/>
          </p:cNvSpPr>
          <p:nvPr/>
        </p:nvSpPr>
        <p:spPr bwMode="auto">
          <a:xfrm>
            <a:off x="62484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0" name="Прямая соединительная линия 19"/>
          <p:cNvSpPr>
            <a:spLocks noChangeShapeType="1"/>
          </p:cNvSpPr>
          <p:nvPr/>
        </p:nvSpPr>
        <p:spPr bwMode="auto">
          <a:xfrm>
            <a:off x="6192296" y="0"/>
            <a:ext cx="0" cy="6858000"/>
          </a:xfrm>
          <a:prstGeom prst="line">
            <a:avLst/>
          </a:prstGeom>
          <a:noFill/>
          <a:ln w="127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17" name="Дата 16"/>
          <p:cNvSpPr>
            <a:spLocks noGrp="1"/>
          </p:cNvSpPr>
          <p:nvPr>
            <p:ph type="dt" sz="half" idx="10"/>
          </p:nvPr>
        </p:nvSpPr>
        <p:spPr/>
        <p:txBody>
          <a:bodyPr rtlCol="0"/>
          <a:lstStyle/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11"/>
          </p:nvPr>
        </p:nvSpPr>
        <p:spPr/>
        <p:txBody>
          <a:bodyPr rtlCol="0"/>
          <a:lstStyle/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2"/>
          </p:nvPr>
        </p:nvSpPr>
        <p:spPr/>
        <p:txBody>
          <a:bodyPr rtlCol="0"/>
          <a:lstStyle/>
          <a:p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Прямая соединительная линия 1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38100" cap="flat" cmpd="sng" algn="ctr">
            <a:solidFill>
              <a:schemeClr val="accent1">
                <a:tint val="60000"/>
                <a:alpha val="9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 dirty="0"/>
          </a:p>
        </p:txBody>
      </p: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87375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 rot="5400000">
            <a:off x="7589520" y="1081851"/>
            <a:ext cx="201168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fld id="{DF1FDD47-2956-4857-BCA5-10A980289DE4}" type="datetimeFigureOut">
              <a:rPr lang="ru-RU" smtClean="0"/>
              <a:pPr/>
              <a:t>07.02.2016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 rot="5400000">
            <a:off x="6990186" y="3737240"/>
            <a:ext cx="3200400" cy="365760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endParaRPr lang="ru-RU"/>
          </a:p>
        </p:txBody>
      </p:sp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76200" y="0"/>
            <a:ext cx="0" cy="6858000"/>
          </a:xfrm>
          <a:prstGeom prst="line">
            <a:avLst/>
          </a:prstGeom>
          <a:noFill/>
          <a:ln w="57150" cap="flat" cmpd="thickThin" algn="ctr">
            <a:solidFill>
              <a:schemeClr val="accent1">
                <a:tint val="60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8991600" y="0"/>
            <a:ext cx="0" cy="6858000"/>
          </a:xfrm>
          <a:prstGeom prst="line">
            <a:avLst/>
          </a:prstGeom>
          <a:noFill/>
          <a:ln w="1905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0" name="Прямоугольник 9"/>
          <p:cNvSpPr/>
          <p:nvPr/>
        </p:nvSpPr>
        <p:spPr bwMode="auto">
          <a:xfrm>
            <a:off x="8839200" y="0"/>
            <a:ext cx="304800" cy="6858000"/>
          </a:xfrm>
          <a:prstGeom prst="rect">
            <a:avLst/>
          </a:prstGeom>
          <a:solidFill>
            <a:schemeClr val="accent1">
              <a:tint val="60000"/>
              <a:alpha val="87000"/>
            </a:schemeClr>
          </a:soli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8915400" y="0"/>
            <a:ext cx="0" cy="6858000"/>
          </a:xfrm>
          <a:prstGeom prst="line">
            <a:avLst/>
          </a:prstGeom>
          <a:noFill/>
          <a:ln w="9525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Овал 11"/>
          <p:cNvSpPr/>
          <p:nvPr/>
        </p:nvSpPr>
        <p:spPr>
          <a:xfrm>
            <a:off x="8156448" y="5715000"/>
            <a:ext cx="548640" cy="548640"/>
          </a:xfrm>
          <a:prstGeom prst="ellipse">
            <a:avLst/>
          </a:prstGeom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 dirty="0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8129016" y="5734050"/>
            <a:ext cx="609600" cy="521208"/>
          </a:xfrm>
          <a:prstGeom prst="rect">
            <a:avLst/>
          </a:prstGeom>
        </p:spPr>
        <p:txBody>
          <a:bodyPr vert="horz" anchor="ctr"/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fld id="{DA12B42F-B2E5-4600-A4D0-4D778347CFEC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3000" b="0" kern="1200" cap="small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1"/>
        </a:buClr>
        <a:buSzPct val="70000"/>
        <a:buFont typeface="Wingdings"/>
        <a:buChar char="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182880" algn="l" rtl="0" eaLnBrk="1" latinLnBrk="0" hangingPunct="1">
        <a:spcBef>
          <a:spcPct val="20000"/>
        </a:spcBef>
        <a:buClr>
          <a:schemeClr val="accent2">
            <a:tint val="60000"/>
          </a:schemeClr>
        </a:buClr>
        <a:buSzPct val="68000"/>
        <a:buFont typeface="Wingdings 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182880" algn="l" rtl="0" eaLnBrk="1" latinLnBrk="0" hangingPunct="1">
        <a:spcBef>
          <a:spcPct val="20000"/>
        </a:spcBef>
        <a:buClr>
          <a:schemeClr val="accent1"/>
        </a:buClr>
        <a:buChar char="•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ct val="20000"/>
        </a:spcBef>
        <a:buClr>
          <a:schemeClr val="accent1">
            <a:tint val="60000"/>
          </a:schemeClr>
        </a:buClr>
        <a:buSzPct val="60000"/>
        <a:buFont typeface="Wingdings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2"/>
        </a:buClr>
        <a:buChar char="•"/>
        <a:defRPr kumimoji="0" sz="1400" kern="1200" cap="small" baseline="0">
          <a:solidFill>
            <a:schemeClr val="tx2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Char char="•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4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gif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hyperlink" Target="http://to-name.ru/historical-events/ukraine.htm" TargetMode="External"/><Relationship Id="rId1" Type="http://schemas.openxmlformats.org/officeDocument/2006/relationships/slideLayout" Target="../slideLayouts/slideLayout4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jpe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35.jpeg"/><Relationship Id="rId4" Type="http://schemas.openxmlformats.org/officeDocument/2006/relationships/image" Target="../media/image34.jpe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4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jpeg"/><Relationship Id="rId2" Type="http://schemas.openxmlformats.org/officeDocument/2006/relationships/hyperlink" Target="ffmc5iolmtnx.mp4" TargetMode="Externa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267744" y="1484784"/>
            <a:ext cx="6172200" cy="189436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</a:t>
            </a:r>
            <a:r>
              <a:rPr lang="ru-RU" sz="6000" dirty="0" smtClean="0">
                <a:solidFill>
                  <a:srgbClr val="FFFF00"/>
                </a:solidFill>
              </a:rPr>
              <a:t>Человек поднялся в небо</a:t>
            </a:r>
            <a:r>
              <a:rPr lang="ru-RU" dirty="0" smtClean="0">
                <a:solidFill>
                  <a:srgbClr val="FFFF00"/>
                </a:solidFill>
              </a:rPr>
              <a:t>…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60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76672"/>
            <a:ext cx="7467600" cy="580926"/>
          </a:xfrm>
        </p:spPr>
        <p:txBody>
          <a:bodyPr/>
          <a:lstStyle/>
          <a:p>
            <a:pPr algn="ctr"/>
            <a:r>
              <a:rPr lang="ru-RU" b="1" dirty="0"/>
              <a:t>Фердинанд фон Цеппелин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251520" y="1619672"/>
            <a:ext cx="3394720" cy="4572000"/>
          </a:xfrm>
        </p:spPr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1838- 1917г.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немецкий изобретатель, конструктор – генерал - лейтенант, строитель первых дирижаблей</a:t>
            </a:r>
            <a:r>
              <a:rPr lang="ru-RU" dirty="0" smtClean="0"/>
              <a:t>.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55982" y="1628800"/>
            <a:ext cx="5265597" cy="4608512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7387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476672"/>
            <a:ext cx="7467600" cy="580926"/>
          </a:xfrm>
        </p:spPr>
        <p:txBody>
          <a:bodyPr/>
          <a:lstStyle/>
          <a:p>
            <a:r>
              <a:rPr lang="ru-RU" b="1" dirty="0"/>
              <a:t>Карл-Вильгельм</a:t>
            </a:r>
            <a:r>
              <a:rPr lang="ru-RU" dirty="0"/>
              <a:t> </a:t>
            </a:r>
            <a:r>
              <a:rPr lang="ru-RU" b="1" dirty="0"/>
              <a:t>Отто</a:t>
            </a:r>
            <a:r>
              <a:rPr lang="ru-RU" dirty="0"/>
              <a:t> </a:t>
            </a:r>
            <a:r>
              <a:rPr lang="ru-RU" b="1" dirty="0" err="1"/>
              <a:t>Лилиенталь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395536" y="1700808"/>
            <a:ext cx="3657600" cy="4572000"/>
          </a:xfrm>
        </p:spPr>
        <p:txBody>
          <a:bodyPr>
            <a:normAutofit/>
          </a:bodyPr>
          <a:lstStyle/>
          <a:p>
            <a:pPr marL="0" indent="0">
              <a:buNone/>
            </a:pP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1848 – 1896г. </a:t>
            </a:r>
          </a:p>
          <a:p>
            <a:pPr marL="0" indent="0">
              <a:buNone/>
            </a:pPr>
            <a:endParaRPr lang="ru-RU" b="1" dirty="0" smtClean="0">
              <a:solidFill>
                <a:schemeClr val="accent5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Немецкий инженер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, 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один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из пионеров авиации, объяснивший причины парения </a:t>
            </a: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птиц</a:t>
            </a:r>
          </a:p>
          <a:p>
            <a:pPr marL="0" indent="0">
              <a:buNone/>
            </a:pPr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(изобрёл планер)</a:t>
            </a:r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11960" y="1484784"/>
            <a:ext cx="3960440" cy="5084285"/>
          </a:xfrm>
          <a:prstGeom prst="rect">
            <a:avLst/>
          </a:prstGeom>
          <a:ln w="127000" cap="rnd">
            <a:solidFill>
              <a:srgbClr val="FFFFFF"/>
            </a:solidFill>
          </a:ln>
          <a:effectLst>
            <a:outerShdw blurRad="76200" dist="95250" dir="10500000" sx="97000" sy="23000" kx="900000" algn="br" rotWithShape="0">
              <a:srgbClr val="000000">
                <a:alpha val="20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23897768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7467600" cy="796950"/>
          </a:xfrm>
        </p:spPr>
        <p:txBody>
          <a:bodyPr/>
          <a:lstStyle/>
          <a:p>
            <a:pPr algn="ctr"/>
            <a:r>
              <a:rPr lang="ru-RU" b="1" dirty="0" smtClean="0"/>
              <a:t>Планер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9512" y="1268760"/>
            <a:ext cx="8362546" cy="487118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78245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7467600" cy="652934"/>
          </a:xfrm>
        </p:spPr>
        <p:txBody>
          <a:bodyPr/>
          <a:lstStyle/>
          <a:p>
            <a:r>
              <a:rPr lang="ru-RU" b="1" dirty="0" smtClean="0"/>
              <a:t>Николай Егорович Жуковский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96752"/>
            <a:ext cx="7560839" cy="5443805"/>
          </a:xfrm>
        </p:spPr>
      </p:pic>
    </p:spTree>
    <p:extLst>
      <p:ext uri="{BB962C8B-B14F-4D97-AF65-F5344CB8AC3E}">
        <p14:creationId xmlns:p14="http://schemas.microsoft.com/office/powerpoint/2010/main" val="13962767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67600" cy="796950"/>
          </a:xfrm>
        </p:spPr>
        <p:txBody>
          <a:bodyPr/>
          <a:lstStyle/>
          <a:p>
            <a:pPr algn="ctr"/>
            <a:r>
              <a:rPr lang="ru-RU" b="1" dirty="0" smtClean="0"/>
              <a:t>Братья</a:t>
            </a:r>
            <a:r>
              <a:rPr lang="ru-RU" b="1" dirty="0"/>
              <a:t> </a:t>
            </a:r>
            <a:r>
              <a:rPr lang="ru-RU" b="1" dirty="0" err="1" smtClean="0"/>
              <a:t>Уилбер</a:t>
            </a:r>
            <a:r>
              <a:rPr lang="ru-RU" b="1" dirty="0"/>
              <a:t> и </a:t>
            </a:r>
            <a:r>
              <a:rPr lang="ru-RU" b="1" dirty="0" err="1" smtClean="0"/>
              <a:t>Орвилл</a:t>
            </a:r>
            <a:r>
              <a:rPr lang="ru-RU" b="1" dirty="0" smtClean="0"/>
              <a:t> </a:t>
            </a:r>
            <a:r>
              <a:rPr lang="ru-RU" b="1" dirty="0"/>
              <a:t>Райт</a:t>
            </a: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94" t="1" b="39744"/>
          <a:stretch/>
        </p:blipFill>
        <p:spPr>
          <a:xfrm>
            <a:off x="395536" y="1199382"/>
            <a:ext cx="8064897" cy="4461865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  <p:sp>
        <p:nvSpPr>
          <p:cNvPr id="4" name="TextBox 3"/>
          <p:cNvSpPr txBox="1"/>
          <p:nvPr/>
        </p:nvSpPr>
        <p:spPr>
          <a:xfrm>
            <a:off x="1763688" y="5661248"/>
            <a:ext cx="568863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</p:txBody>
      </p:sp>
      <p:sp>
        <p:nvSpPr>
          <p:cNvPr id="8" name="TextBox 7"/>
          <p:cNvSpPr txBox="1"/>
          <p:nvPr/>
        </p:nvSpPr>
        <p:spPr>
          <a:xfrm>
            <a:off x="763389" y="6030580"/>
            <a:ext cx="726499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>
                <a:solidFill>
                  <a:prstClr val="black"/>
                </a:solidFill>
              </a:rPr>
              <a:t>Изобрели   первый в мире </a:t>
            </a:r>
            <a:r>
              <a:rPr lang="ru-RU" sz="2400" b="1" dirty="0">
                <a:solidFill>
                  <a:srgbClr val="FF0000"/>
                </a:solidFill>
              </a:rPr>
              <a:t>самолёт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7846363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-252536" y="0"/>
            <a:ext cx="10415103" cy="7029400"/>
            <a:chOff x="-252536" y="0"/>
            <a:chExt cx="10415103" cy="7029400"/>
          </a:xfrm>
        </p:grpSpPr>
        <p:pic>
          <p:nvPicPr>
            <p:cNvPr id="5122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252536" y="0"/>
              <a:ext cx="10415103" cy="7029400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" name="TextBox 3"/>
            <p:cNvSpPr txBox="1"/>
            <p:nvPr/>
          </p:nvSpPr>
          <p:spPr>
            <a:xfrm>
              <a:off x="0" y="6510485"/>
              <a:ext cx="2799164" cy="33855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ru-RU" sz="1600" b="1" dirty="0" smtClean="0"/>
                <a:t>Первый в мире самолёт</a:t>
              </a:r>
              <a:endParaRPr lang="ru-RU" sz="1600" b="1" dirty="0"/>
            </a:p>
          </p:txBody>
        </p:sp>
      </p:grpSp>
    </p:spTree>
    <p:extLst>
      <p:ext uri="{BB962C8B-B14F-4D97-AF65-F5344CB8AC3E}">
        <p14:creationId xmlns:p14="http://schemas.microsoft.com/office/powerpoint/2010/main" val="18173481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0"/>
            <a:ext cx="7467600" cy="1143000"/>
          </a:xfrm>
        </p:spPr>
        <p:txBody>
          <a:bodyPr/>
          <a:lstStyle/>
          <a:p>
            <a:r>
              <a:rPr lang="ru-RU" b="1" dirty="0" smtClean="0"/>
              <a:t>Александр Фёдорович Можайский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106688" cy="4572000"/>
          </a:xfrm>
        </p:spPr>
        <p:txBody>
          <a:bodyPr/>
          <a:lstStyle/>
          <a:p>
            <a:r>
              <a:rPr lang="ru-RU" b="1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 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( 1825-1890,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Санкт-Петербург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)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-русский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военный деятель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,</a:t>
            </a:r>
          </a:p>
          <a:p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 </a:t>
            </a:r>
            <a:r>
              <a:rPr lang="ru-RU" sz="2000" b="1" dirty="0">
                <a:solidFill>
                  <a:schemeClr val="accent5">
                    <a:lumMod val="50000"/>
                  </a:schemeClr>
                </a:solidFill>
                <a:latin typeface="Arial"/>
              </a:rPr>
              <a:t>контр-адмирал, изобретатель, пионер </a:t>
            </a:r>
            <a:r>
              <a:rPr lang="ru-RU" sz="2000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авиации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  <a:latin typeface="Arial"/>
              </a:rPr>
              <a:t>,</a:t>
            </a:r>
          </a:p>
          <a:p>
            <a:endParaRPr lang="ru-RU" sz="2000" b="1" dirty="0" smtClean="0">
              <a:solidFill>
                <a:srgbClr val="FF0000"/>
              </a:solidFill>
              <a:latin typeface="Arial"/>
            </a:endParaRPr>
          </a:p>
          <a:p>
            <a:pPr algn="r"/>
            <a:r>
              <a:rPr lang="ru-RU" sz="2000" b="1" dirty="0" smtClean="0">
                <a:solidFill>
                  <a:srgbClr val="FF0000"/>
                </a:solidFill>
                <a:latin typeface="Arial"/>
              </a:rPr>
              <a:t>Первым поднялся в воздух</a:t>
            </a:r>
            <a:endParaRPr lang="ru-RU" sz="2000" b="1" dirty="0">
              <a:solidFill>
                <a:srgbClr val="FF0000"/>
              </a:solidFill>
            </a:endParaRPr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6" name="Picture 2" descr="C:\Users\Ирина\Desktop\человкек поднялся в неебо 16-04-2015г\А.Ф.Можайский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1337635"/>
            <a:ext cx="3816424" cy="5082119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95283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260648"/>
            <a:ext cx="7467600" cy="724942"/>
          </a:xfrm>
        </p:spPr>
        <p:txBody>
          <a:bodyPr/>
          <a:lstStyle/>
          <a:p>
            <a:pPr algn="ctr"/>
            <a:r>
              <a:rPr lang="ru-RU" b="1" dirty="0" smtClean="0"/>
              <a:t>Ильюшин Сергей Владимирович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07504" y="1556792"/>
            <a:ext cx="4474840" cy="4565104"/>
          </a:xfrm>
        </p:spPr>
        <p:txBody>
          <a:bodyPr>
            <a:normAutofit/>
          </a:bodyPr>
          <a:lstStyle/>
          <a:p>
            <a:pPr algn="just">
              <a:buFont typeface="Wingdings" pitchFamily="2" charset="2"/>
              <a:buChar char="Ø"/>
            </a:pP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Советский авиаконструктор, 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академик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АН СССР (1968), 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генерал-полковник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инженерно-технической службы (1967), </a:t>
            </a:r>
            <a:endParaRPr lang="ru-RU" sz="1800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трижды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Герой Социалистического Труда (1941, 1957, 1974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).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Окончил Военно-воздушную академию им. проф. </a:t>
            </a:r>
            <a:r>
              <a:rPr lang="ru-RU" sz="1800" b="1" dirty="0" err="1">
                <a:solidFill>
                  <a:schemeClr val="tx2">
                    <a:lumMod val="50000"/>
                  </a:schemeClr>
                </a:solidFill>
              </a:rPr>
              <a:t>Н.Е.Жуковского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 (1926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;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ныне ВВИА</a:t>
            </a: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) </a:t>
            </a:r>
          </a:p>
          <a:p>
            <a:pPr algn="just">
              <a:buFont typeface="Wingdings" pitchFamily="2" charset="2"/>
              <a:buChar char="Ø"/>
            </a:pPr>
            <a:r>
              <a:rPr lang="ru-RU" sz="1800" b="1" dirty="0" smtClean="0">
                <a:solidFill>
                  <a:schemeClr val="tx2">
                    <a:lumMod val="50000"/>
                  </a:schemeClr>
                </a:solidFill>
              </a:rPr>
              <a:t>После </a:t>
            </a:r>
            <a:r>
              <a:rPr lang="ru-RU" sz="1800" b="1" dirty="0">
                <a:solidFill>
                  <a:schemeClr val="tx2">
                    <a:lumMod val="50000"/>
                  </a:schemeClr>
                </a:solidFill>
              </a:rPr>
              <a:t>окончания академии руководитель секции научно-технического комитета ВВС.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6016" y="1414576"/>
            <a:ext cx="3816424" cy="50567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389889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1" y="275422"/>
            <a:ext cx="8219261" cy="221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 descr="C:\Users\Ирина\Desktop\человкек поднялся в неебо\Самолёт Ил.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754506"/>
            <a:ext cx="7766947" cy="319477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899592" y="2492896"/>
            <a:ext cx="172819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 smtClean="0"/>
              <a:t>Ил-2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2073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467600" cy="666328"/>
          </a:xfrm>
          <a:ln>
            <a:solidFill>
              <a:schemeClr val="accent1">
                <a:lumMod val="40000"/>
                <a:lumOff val="60000"/>
              </a:schemeClr>
            </a:solidFill>
          </a:ln>
        </p:spPr>
        <p:txBody>
          <a:bodyPr/>
          <a:lstStyle/>
          <a:p>
            <a:pPr algn="ctr"/>
            <a:r>
              <a:rPr lang="ru-RU" b="1" dirty="0" smtClean="0"/>
              <a:t>Туполев Андрей </a:t>
            </a:r>
            <a:r>
              <a:rPr lang="ru-RU" b="1" dirty="0"/>
              <a:t>Н</a:t>
            </a:r>
            <a:r>
              <a:rPr lang="ru-RU" b="1" dirty="0" smtClean="0"/>
              <a:t>иколаевич</a:t>
            </a:r>
            <a:endParaRPr lang="ru-RU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79433" y="1124743"/>
            <a:ext cx="6472887" cy="4362679"/>
          </a:xfrm>
          <a:prstGeom prst="rect">
            <a:avLst/>
          </a:prstGeom>
          <a:ln w="228600" cap="sq" cmpd="thickThin">
            <a:solidFill>
              <a:schemeClr val="accent1">
                <a:lumMod val="40000"/>
                <a:lumOff val="60000"/>
              </a:schemeClr>
            </a:solidFill>
            <a:prstDash val="solid"/>
            <a:miter lim="800000"/>
          </a:ln>
          <a:effectLst>
            <a:innerShdw blurRad="76200">
              <a:srgbClr val="000000"/>
            </a:innerShdw>
          </a:effectLst>
        </p:spPr>
      </p:pic>
      <p:sp>
        <p:nvSpPr>
          <p:cNvPr id="5" name="TextBox 4"/>
          <p:cNvSpPr txBox="1"/>
          <p:nvPr/>
        </p:nvSpPr>
        <p:spPr>
          <a:xfrm>
            <a:off x="936882" y="5517232"/>
            <a:ext cx="7019494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ru-RU" dirty="0"/>
          </a:p>
          <a:p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(1888- 1972)-советский авиаконструктор, академик АН СССР (1953; чл.-корр. 1933), генерал-полковник (1968), трижды Герой Социалистического Труда (1945, 1957, 1972), Герой Труда РСФСР (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1926).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9070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23528" y="0"/>
            <a:ext cx="7467600" cy="1143000"/>
          </a:xfrm>
        </p:spPr>
        <p:txBody>
          <a:bodyPr>
            <a:normAutofit/>
          </a:bodyPr>
          <a:lstStyle/>
          <a:p>
            <a:r>
              <a:rPr lang="ru-RU" sz="3600" dirty="0" smtClean="0"/>
              <a:t>                      </a:t>
            </a:r>
            <a:r>
              <a:rPr lang="ru-RU" sz="3600" b="1" dirty="0" smtClean="0"/>
              <a:t>Дедал и Икар </a:t>
            </a:r>
            <a:endParaRPr lang="ru-RU" sz="3600" b="1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41916" y="1412776"/>
            <a:ext cx="6798435" cy="5061049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</p:spPr>
      </p:pic>
    </p:spTree>
    <p:extLst>
      <p:ext uri="{BB962C8B-B14F-4D97-AF65-F5344CB8AC3E}">
        <p14:creationId xmlns:p14="http://schemas.microsoft.com/office/powerpoint/2010/main" val="40374101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88640"/>
            <a:ext cx="7467600" cy="72494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b="1" dirty="0" smtClean="0"/>
              <a:t>Самолет Туполева</a:t>
            </a:r>
            <a:endParaRPr lang="ru-RU" b="1" dirty="0"/>
          </a:p>
        </p:txBody>
      </p:sp>
      <p:sp>
        <p:nvSpPr>
          <p:cNvPr id="5" name="TextBox 4"/>
          <p:cNvSpPr txBox="1"/>
          <p:nvPr/>
        </p:nvSpPr>
        <p:spPr>
          <a:xfrm>
            <a:off x="827584" y="1167135"/>
            <a:ext cx="669674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Созданный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в годы Великой Отечественной войны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один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из лучших фронтовых бомбардировщиков Второй мировой войны -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самолет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Ту-2</a:t>
            </a:r>
          </a:p>
        </p:txBody>
      </p:sp>
      <p:pic>
        <p:nvPicPr>
          <p:cNvPr id="7" name="Объект 6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2204864"/>
            <a:ext cx="7984150" cy="4320480"/>
          </a:xfrm>
        </p:spPr>
      </p:pic>
    </p:spTree>
    <p:extLst>
      <p:ext uri="{BB962C8B-B14F-4D97-AF65-F5344CB8AC3E}">
        <p14:creationId xmlns:p14="http://schemas.microsoft.com/office/powerpoint/2010/main" val="234708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260648"/>
            <a:ext cx="7467600" cy="796950"/>
          </a:xfrm>
        </p:spPr>
        <p:txBody>
          <a:bodyPr/>
          <a:lstStyle/>
          <a:p>
            <a:pPr algn="ctr"/>
            <a:r>
              <a:rPr lang="ru-RU" b="1" dirty="0" smtClean="0"/>
              <a:t>Самолеты Туполева</a:t>
            </a:r>
            <a:endParaRPr lang="ru-RU" b="1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560" y="1107913"/>
            <a:ext cx="7920880" cy="5151793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TextBox 6"/>
          <p:cNvSpPr txBox="1"/>
          <p:nvPr/>
        </p:nvSpPr>
        <p:spPr>
          <a:xfrm>
            <a:off x="3995936" y="6093296"/>
            <a:ext cx="14401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/>
              <a:t>Ту-204К</a:t>
            </a:r>
            <a:endParaRPr lang="ru-RU" dirty="0"/>
          </a:p>
        </p:txBody>
      </p:sp>
      <p:pic>
        <p:nvPicPr>
          <p:cNvPr id="7170" name="Picture 2" descr="C:\Users\Ирина\Desktop\человкек поднялся в неебо\Самолёт (Ту).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568" y="1107913"/>
            <a:ext cx="8064896" cy="59636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378438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88640"/>
            <a:ext cx="7467600" cy="724942"/>
          </a:xfrm>
        </p:spPr>
        <p:txBody>
          <a:bodyPr/>
          <a:lstStyle/>
          <a:p>
            <a:r>
              <a:rPr lang="ru-RU" b="1" dirty="0" smtClean="0"/>
              <a:t>Яковлев Александр Сергеевич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19.3.1906-22.8.1989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), </a:t>
            </a:r>
            <a:endParaRPr lang="ru-RU" b="1" dirty="0" smtClean="0">
              <a:solidFill>
                <a:schemeClr val="tx2">
                  <a:lumMod val="50000"/>
                </a:schemeClr>
              </a:solidFill>
            </a:endParaRPr>
          </a:p>
          <a:p>
            <a:pPr marL="0" indent="0">
              <a:buNone/>
            </a:pP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генерал-полковник </a:t>
            </a:r>
            <a:r>
              <a:rPr lang="ru-RU" b="1" dirty="0">
                <a:solidFill>
                  <a:schemeClr val="tx2">
                    <a:lumMod val="50000"/>
                  </a:schemeClr>
                </a:solidFill>
              </a:rPr>
              <a:t>авиации (1946), </a:t>
            </a:r>
            <a:r>
              <a:rPr lang="ru-RU" b="1" dirty="0" smtClean="0">
                <a:solidFill>
                  <a:schemeClr val="tx2">
                    <a:lumMod val="50000"/>
                  </a:schemeClr>
                </a:solidFill>
              </a:rPr>
              <a:t>академик, авиаконструктор. </a:t>
            </a:r>
            <a:endParaRPr lang="ru-RU" b="1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3074" name="Picture 2" descr="C:\Users\Верхнелюбажская_СОШ\Desktop\человкек поднялся в неебо\Яковлев А.С..jpg"/>
          <p:cNvPicPr>
            <a:picLocks noGrp="1" noChangeAspect="1" noChangeArrowheads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99992" y="1196752"/>
            <a:ext cx="3521341" cy="5055980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4">
                <a:lumMod val="50000"/>
              </a:schemeClr>
            </a:solidFill>
            <a:miter lim="800000"/>
          </a:ln>
          <a:effectLst>
            <a:reflection blurRad="12700" stA="28000" endPos="28000" dist="5000" dir="5400000" sy="-100000" algn="bl" rotWithShape="0"/>
          </a:effectLst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260838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116632"/>
            <a:ext cx="7467600" cy="724942"/>
          </a:xfrm>
        </p:spPr>
        <p:txBody>
          <a:bodyPr/>
          <a:lstStyle/>
          <a:p>
            <a:r>
              <a:rPr lang="ru-RU" b="1" dirty="0" smtClean="0"/>
              <a:t>Самолёты </a:t>
            </a:r>
            <a:r>
              <a:rPr lang="ru-RU" b="1" dirty="0" smtClean="0"/>
              <a:t>Яковлева  </a:t>
            </a:r>
            <a:r>
              <a:rPr lang="ru-RU" b="1" dirty="0" smtClean="0"/>
              <a:t>Як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115616" y="1052736"/>
            <a:ext cx="7632848" cy="1108720"/>
          </a:xfrm>
        </p:spPr>
        <p:txBody>
          <a:bodyPr>
            <a:normAutofit/>
          </a:bodyPr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1800" dirty="0">
                <a:solidFill>
                  <a:schemeClr val="tx2">
                    <a:lumMod val="50000"/>
                  </a:schemeClr>
                </a:solidFill>
                <a:latin typeface="Calibri"/>
              </a:rPr>
              <a:t>Самолеты Як были одни из основных истребителей Великой Отечественной войны, являлись самыми многочисленными в Военно-Воздушных Силах Советского Союза.</a:t>
            </a:r>
          </a:p>
          <a:p>
            <a:endParaRPr lang="ru-RU" dirty="0">
              <a:solidFill>
                <a:schemeClr val="tx2">
                  <a:lumMod val="50000"/>
                </a:schemeClr>
              </a:solidFill>
            </a:endParaRPr>
          </a:p>
        </p:txBody>
      </p:sp>
      <p:pic>
        <p:nvPicPr>
          <p:cNvPr id="5" name="Объект 6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15616" y="2096240"/>
            <a:ext cx="6984776" cy="462547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647477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88640"/>
            <a:ext cx="7467600" cy="1143000"/>
          </a:xfrm>
        </p:spPr>
        <p:txBody>
          <a:bodyPr/>
          <a:lstStyle/>
          <a:p>
            <a:r>
              <a:rPr lang="ru-RU" b="1" dirty="0" smtClean="0"/>
              <a:t>Олег Константинович Антонов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394720" cy="4565104"/>
          </a:xfrm>
        </p:spPr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1400" dirty="0">
                <a:solidFill>
                  <a:prstClr val="black"/>
                </a:solidFill>
                <a:latin typeface="Calibri"/>
              </a:rPr>
              <a:t> 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(1906-1984)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авиаконструктор,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академик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АН СССР (1981) и АН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  <a:hlinkClick r:id="rId2" tooltip="Украина - описание государства"/>
              </a:rPr>
              <a:t>Украины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(1967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),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Герой Социалистического Труда (1966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Под руководством Антонова создан ряд самолетов</a:t>
            </a: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</a:t>
            </a: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в т. ч. Ан-124 («Руслан»).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Ленинская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премия (1962), </a:t>
            </a:r>
            <a:endParaRPr lang="ru-RU" sz="1600" b="1" dirty="0" smtClean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16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Государственная </a:t>
            </a:r>
            <a:r>
              <a:rPr lang="ru-RU" sz="16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премия СССР (1952</a:t>
            </a:r>
            <a:r>
              <a:rPr lang="ru-RU" sz="16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).</a:t>
            </a:r>
          </a:p>
          <a:p>
            <a:pPr algn="r"/>
            <a:endParaRPr lang="ru-RU" sz="16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99992" y="1487425"/>
            <a:ext cx="3312368" cy="496855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2346331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724942"/>
          </a:xfrm>
        </p:spPr>
        <p:txBody>
          <a:bodyPr/>
          <a:lstStyle/>
          <a:p>
            <a:pPr algn="ctr"/>
            <a:r>
              <a:rPr lang="ru-RU" b="1" dirty="0" smtClean="0">
                <a:solidFill>
                  <a:srgbClr val="1F497D"/>
                </a:solidFill>
              </a:rPr>
              <a:t>Самолёты  АН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28481" y="1196752"/>
            <a:ext cx="2592288" cy="2232248"/>
          </a:xfrm>
        </p:spPr>
        <p:txBody>
          <a:bodyPr>
            <a:noAutofit/>
          </a:bodyPr>
          <a:lstStyle/>
          <a:p>
            <a:r>
              <a:rPr lang="ru-RU" sz="16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Советский </a:t>
            </a:r>
            <a:r>
              <a:rPr lang="ru-RU" sz="16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легкий транспортный самолет, с поршневым двигателем, биплан с расчалочным крылом. До появления самолета Ан-3 был самым большим одномоторным самолетом</a:t>
            </a:r>
            <a:endParaRPr lang="ru-RU" sz="1600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75856" y="1700808"/>
            <a:ext cx="5302074" cy="48093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194" name="Picture 2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653" t="29541" r="50814" b="14887"/>
          <a:stretch/>
        </p:blipFill>
        <p:spPr bwMode="auto">
          <a:xfrm>
            <a:off x="179512" y="3789040"/>
            <a:ext cx="2923722" cy="27363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203809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out)">
                                      <p:cBhvr>
                                        <p:cTn id="7" dur="3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Группа 4"/>
          <p:cNvGrpSpPr/>
          <p:nvPr/>
        </p:nvGrpSpPr>
        <p:grpSpPr>
          <a:xfrm>
            <a:off x="99354" y="31665"/>
            <a:ext cx="8964246" cy="6858000"/>
            <a:chOff x="1381500" y="654489"/>
            <a:chExt cx="9348545" cy="6203510"/>
          </a:xfrm>
        </p:grpSpPr>
        <p:pic>
          <p:nvPicPr>
            <p:cNvPr id="1026" name="Picture 2" descr="C:\Users\Кристина\Desktop\ан 12.jpg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381500" y="654489"/>
              <a:ext cx="9348545" cy="620351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TextBox 10"/>
            <p:cNvSpPr txBox="1"/>
            <p:nvPr/>
          </p:nvSpPr>
          <p:spPr>
            <a:xfrm>
              <a:off x="2217428" y="6101162"/>
              <a:ext cx="273630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b="1" dirty="0" smtClean="0"/>
                <a:t>Ан - 12</a:t>
              </a:r>
              <a:endParaRPr lang="ru-RU" b="1" dirty="0"/>
            </a:p>
          </p:txBody>
        </p:sp>
      </p:grpSp>
      <p:pic>
        <p:nvPicPr>
          <p:cNvPr id="1027" name="Picture 3" descr="C:\Users\Кристина\Desktop\an124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648" y="19405"/>
            <a:ext cx="944305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7" name="Группа 6"/>
          <p:cNvGrpSpPr/>
          <p:nvPr/>
        </p:nvGrpSpPr>
        <p:grpSpPr>
          <a:xfrm>
            <a:off x="-4484" y="0"/>
            <a:ext cx="9452335" cy="6889665"/>
            <a:chOff x="-1" y="218483"/>
            <a:chExt cx="9452335" cy="6639517"/>
          </a:xfrm>
        </p:grpSpPr>
        <p:pic>
          <p:nvPicPr>
            <p:cNvPr id="1028" name="Picture 4" descr="C:\Users\Кристина\Desktop\1.jpg"/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-1" y="218483"/>
              <a:ext cx="9452335" cy="663951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6" name="TextBox 5"/>
            <p:cNvSpPr txBox="1"/>
            <p:nvPr/>
          </p:nvSpPr>
          <p:spPr>
            <a:xfrm>
              <a:off x="251520" y="6225463"/>
              <a:ext cx="2088232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ru-RU" sz="2000" b="1" dirty="0" smtClean="0"/>
                <a:t>Антей</a:t>
              </a:r>
              <a:endParaRPr lang="ru-RU" sz="2000" b="1" dirty="0"/>
            </a:p>
          </p:txBody>
        </p:sp>
      </p:grpSp>
      <p:pic>
        <p:nvPicPr>
          <p:cNvPr id="1029" name="Picture 5" descr="C:\Users\Кристина\Desktop\50394950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80528" y="-18076"/>
            <a:ext cx="10320563" cy="68760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631510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0" presetClass="entr" presetSubtype="0" fill="hold" nodeType="click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25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404664"/>
            <a:ext cx="7467600" cy="652934"/>
          </a:xfrm>
        </p:spPr>
        <p:txBody>
          <a:bodyPr/>
          <a:lstStyle/>
          <a:p>
            <a:pPr algn="ctr"/>
            <a:r>
              <a:rPr lang="ru-RU" b="1" dirty="0" smtClean="0"/>
              <a:t>Сергей Павлович Корол</a:t>
            </a:r>
            <a:r>
              <a:rPr lang="ru-RU" dirty="0" smtClean="0"/>
              <a:t>ёв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2000" dirty="0" smtClean="0">
                <a:solidFill>
                  <a:schemeClr val="tx2">
                    <a:lumMod val="50000"/>
                  </a:schemeClr>
                </a:solidFill>
                <a:latin typeface="Calibri"/>
              </a:rPr>
              <a:t>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12 января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1907, Житомир - 14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января 1966 года,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Москва.</a:t>
            </a:r>
            <a:endParaRPr lang="ru-RU" sz="2000" b="1" dirty="0" smtClean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 </a:t>
            </a:r>
          </a:p>
          <a:p>
            <a:pPr marL="0" lvl="0" indent="0">
              <a:spcBef>
                <a:spcPct val="20000"/>
              </a:spcBef>
              <a:buClrTx/>
              <a:buSzTx/>
              <a:buNone/>
            </a:pPr>
            <a:endParaRPr lang="ru-RU" sz="2000" b="1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Он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был </a:t>
            </a:r>
          </a:p>
          <a:p>
            <a:pPr marL="0" lvl="0" indent="0" algn="r">
              <a:spcBef>
                <a:spcPct val="20000"/>
              </a:spcBef>
              <a:buClrTx/>
              <a:buSzTx/>
              <a:buNone/>
            </a:pP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советским учёным,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конструктором,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 главный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организатор </a:t>
            </a:r>
            <a:r>
              <a:rPr lang="ru-RU" sz="2000" b="1" dirty="0">
                <a:solidFill>
                  <a:schemeClr val="accent1">
                    <a:lumMod val="50000"/>
                  </a:schemeClr>
                </a:solidFill>
                <a:latin typeface="Calibri"/>
              </a:rPr>
              <a:t>производства ракетно-космической техники и ракетного оружия </a:t>
            </a:r>
            <a:r>
              <a:rPr lang="ru-RU" sz="2000" b="1" dirty="0" smtClean="0">
                <a:solidFill>
                  <a:schemeClr val="accent1">
                    <a:lumMod val="50000"/>
                  </a:schemeClr>
                </a:solidFill>
                <a:latin typeface="Calibri"/>
              </a:rPr>
              <a:t>СССР и основоположник практической космонавтики.</a:t>
            </a:r>
            <a:endParaRPr lang="ru-RU" sz="2000" b="1" dirty="0">
              <a:solidFill>
                <a:schemeClr val="accent1">
                  <a:lumMod val="50000"/>
                </a:schemeClr>
              </a:solidFill>
              <a:latin typeface="Calibri"/>
            </a:endParaRPr>
          </a:p>
          <a:p>
            <a:endParaRPr lang="ru-RU" b="1" dirty="0">
              <a:solidFill>
                <a:schemeClr val="accent1">
                  <a:lumMod val="50000"/>
                </a:schemeClr>
              </a:solidFill>
            </a:endParaRPr>
          </a:p>
        </p:txBody>
      </p:sp>
      <p:pic>
        <p:nvPicPr>
          <p:cNvPr id="5" name="Объект 4"/>
          <p:cNvPicPr>
            <a:picLocks noGrp="1" noChangeAspect="1"/>
          </p:cNvPicPr>
          <p:nvPr>
            <p:ph sz="quarter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572001" y="1124744"/>
            <a:ext cx="4036236" cy="5521572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tx2">
                <a:lumMod val="50000"/>
              </a:schemeClr>
            </a:solidFill>
            <a:miter lim="800000"/>
          </a:ln>
          <a:effectLst>
            <a:glow rad="139700">
              <a:schemeClr val="accent4">
                <a:satMod val="175000"/>
                <a:alpha val="40000"/>
              </a:schemeClr>
            </a:glow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</p:spTree>
    <p:extLst>
      <p:ext uri="{BB962C8B-B14F-4D97-AF65-F5344CB8AC3E}">
        <p14:creationId xmlns:p14="http://schemas.microsoft.com/office/powerpoint/2010/main" val="9034760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116632"/>
            <a:ext cx="7467600" cy="652934"/>
          </a:xfrm>
        </p:spPr>
        <p:txBody>
          <a:bodyPr/>
          <a:lstStyle/>
          <a:p>
            <a:pPr algn="ctr"/>
            <a:r>
              <a:rPr lang="ru-RU" b="1" dirty="0" smtClean="0"/>
              <a:t>Юрий Алексеевич Гагарин</a:t>
            </a:r>
            <a:endParaRPr lang="ru-RU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539552" y="908720"/>
            <a:ext cx="7848872" cy="792088"/>
          </a:xfrm>
        </p:spPr>
        <p:txBody>
          <a:bodyPr>
            <a:noAutofit/>
          </a:bodyPr>
          <a:lstStyle/>
          <a:p>
            <a:pPr marL="0" indent="0" algn="ctr">
              <a:buNone/>
            </a:pP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Родился 9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марта 1934 года в деревне </a:t>
            </a:r>
            <a:r>
              <a:rPr lang="ru-RU" sz="1400" b="1" dirty="0" err="1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Клушино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(ныне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 Гагаринский район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Западная  область) -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27 марта 1968, возле села 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Новосёлово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, </a:t>
            </a:r>
            <a:r>
              <a:rPr lang="ru-RU" sz="1400" b="1" dirty="0" err="1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Киржачский</a:t>
            </a:r>
            <a:r>
              <a:rPr lang="ru-RU" sz="1400" b="1" dirty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 район, Владимирская область, СССР) — советский лётчик-космонавт, Герой Советского </a:t>
            </a:r>
            <a:r>
              <a:rPr lang="ru-RU" sz="1400" b="1" dirty="0" smtClean="0">
                <a:solidFill>
                  <a:schemeClr val="tx2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Союза</a:t>
            </a:r>
            <a:endParaRPr lang="ru-RU" sz="1400" b="1" dirty="0">
              <a:solidFill>
                <a:schemeClr val="tx2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Объект 4">
            <a:hlinkClick r:id="rId2" action="ppaction://hlinkfile"/>
          </p:cNvPr>
          <p:cNvPicPr>
            <a:picLocks noGrp="1" noChangeAspect="1"/>
          </p:cNvPicPr>
          <p:nvPr>
            <p:ph sz="quarter" idx="2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47664" y="1844824"/>
            <a:ext cx="6314743" cy="4824536"/>
          </a:xfrm>
        </p:spPr>
      </p:pic>
    </p:spTree>
    <p:extLst>
      <p:ext uri="{BB962C8B-B14F-4D97-AF65-F5344CB8AC3E}">
        <p14:creationId xmlns:p14="http://schemas.microsoft.com/office/powerpoint/2010/main" val="28185848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C:\Users\Ирина\Desktop\человкек поднялся в неебо\i (6)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68015" y="606421"/>
            <a:ext cx="7711593" cy="5783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C:\Users\Ирина\Desktop\человкек поднялся в неебо\i (2)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1439" y="606421"/>
            <a:ext cx="7944744" cy="60285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Ирина\Desktop\человкек поднялся в неебо\i (3)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5791" y="606421"/>
            <a:ext cx="7896040" cy="61327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751804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0">
        <p:cut/>
      </p:transition>
    </mc:Choice>
    <mc:Fallback xmlns="">
      <p:transition>
        <p:cut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225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b="1" dirty="0" smtClean="0"/>
              <a:t>Братья Монгольфье </a:t>
            </a:r>
            <a:br>
              <a:rPr lang="ru-RU" b="1" dirty="0" smtClean="0"/>
            </a:br>
            <a:r>
              <a:rPr lang="ru-RU" b="1" dirty="0" smtClean="0"/>
              <a:t>Жозеф и </a:t>
            </a:r>
            <a:r>
              <a:rPr lang="ru-RU" b="1" dirty="0" err="1" smtClean="0"/>
              <a:t>Этьен</a:t>
            </a:r>
            <a:endParaRPr lang="ru-RU" b="1" dirty="0"/>
          </a:p>
        </p:txBody>
      </p:sp>
      <p:pic>
        <p:nvPicPr>
          <p:cNvPr id="8" name="Объект 7"/>
          <p:cNvPicPr>
            <a:picLocks noGrp="1" noChangeAspect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552" y="1772816"/>
            <a:ext cx="7257342" cy="4127642"/>
          </a:xfrm>
        </p:spPr>
      </p:pic>
    </p:spTree>
    <p:extLst>
      <p:ext uri="{BB962C8B-B14F-4D97-AF65-F5344CB8AC3E}">
        <p14:creationId xmlns:p14="http://schemas.microsoft.com/office/powerpoint/2010/main" val="3375981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0"/>
            <a:ext cx="7467600" cy="1143000"/>
          </a:xfrm>
        </p:spPr>
        <p:txBody>
          <a:bodyPr>
            <a:normAutofit/>
          </a:bodyPr>
          <a:lstStyle/>
          <a:p>
            <a:pPr algn="ctr"/>
            <a:r>
              <a:rPr lang="ru-RU" sz="3200" b="1" dirty="0" smtClean="0"/>
              <a:t>Первый воздушный шар</a:t>
            </a:r>
            <a:endParaRPr lang="ru-RU" sz="3200" b="1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5069160"/>
          </a:xfrm>
        </p:spPr>
        <p:txBody>
          <a:bodyPr>
            <a:normAutofit/>
          </a:bodyPr>
          <a:lstStyle/>
          <a:p>
            <a:r>
              <a:rPr lang="ru-RU" b="1" dirty="0">
                <a:solidFill>
                  <a:srgbClr val="FF0000"/>
                </a:solidFill>
              </a:rPr>
              <a:t>5 июня 1783 года </a:t>
            </a:r>
            <a:endParaRPr lang="ru-RU" b="1" dirty="0" smtClean="0">
              <a:solidFill>
                <a:srgbClr val="FF0000"/>
              </a:solidFill>
            </a:endParaRPr>
          </a:p>
          <a:p>
            <a:r>
              <a:rPr lang="ru-RU" dirty="0" smtClean="0"/>
              <a:t>Жозеф </a:t>
            </a:r>
            <a:r>
              <a:rPr lang="ru-RU" dirty="0"/>
              <a:t>и </a:t>
            </a:r>
            <a:r>
              <a:rPr lang="ru-RU" dirty="0" err="1"/>
              <a:t>Этьен</a:t>
            </a:r>
            <a:r>
              <a:rPr lang="ru-RU" dirty="0"/>
              <a:t> Монгольфье и их маленький городок навсегда вошли в историю авиации. </a:t>
            </a:r>
            <a:endParaRPr lang="ru-RU" dirty="0" smtClean="0"/>
          </a:p>
          <a:p>
            <a:endParaRPr lang="ru-RU" dirty="0"/>
          </a:p>
          <a:p>
            <a:endParaRPr lang="ru-RU" dirty="0" smtClean="0"/>
          </a:p>
          <a:p>
            <a:pPr marL="0" indent="0" algn="r">
              <a:buNone/>
            </a:pPr>
            <a:r>
              <a:rPr lang="ru-RU" dirty="0" smtClean="0"/>
              <a:t>Именовались  шары</a:t>
            </a:r>
          </a:p>
          <a:p>
            <a:pPr marL="0" indent="0" algn="r">
              <a:buNone/>
            </a:pPr>
            <a:r>
              <a:rPr lang="ru-RU" b="1" dirty="0" smtClean="0">
                <a:solidFill>
                  <a:srgbClr val="FF0000"/>
                </a:solidFill>
              </a:rPr>
              <a:t>монгольфьерами.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6" name="Объект 5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5976" y="1475676"/>
            <a:ext cx="3816424" cy="4824536"/>
          </a:xfrm>
          <a:prstGeom prst="roundRect">
            <a:avLst>
              <a:gd name="adj" fmla="val 11111"/>
            </a:avLst>
          </a:prstGeom>
          <a:ln w="190500" cap="rnd">
            <a:solidFill>
              <a:srgbClr val="C8C6BD"/>
            </a:solidFill>
            <a:prstDash val="solid"/>
          </a:ln>
          <a:effectLst>
            <a:outerShdw blurRad="101600" dist="50800" dir="7200000" algn="tl" rotWithShape="0">
              <a:srgbClr val="000000">
                <a:alpha val="45000"/>
              </a:srgbClr>
            </a:outerShdw>
          </a:effectLst>
          <a:scene3d>
            <a:camera prst="perspectiveFront" fov="5400000"/>
            <a:lightRig rig="threePt" dir="t">
              <a:rot lat="0" lon="0" rev="19200000"/>
            </a:lightRig>
          </a:scene3d>
          <a:sp3d extrusionH="25400">
            <a:bevelT w="304800" h="152400" prst="hardEdge"/>
            <a:extrusionClr>
              <a:srgbClr val="FFFFFF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4564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11560" y="116632"/>
            <a:ext cx="7467600" cy="724942"/>
          </a:xfrm>
        </p:spPr>
        <p:txBody>
          <a:bodyPr/>
          <a:lstStyle/>
          <a:p>
            <a:pPr algn="ctr"/>
            <a:r>
              <a:rPr lang="ru-RU" b="1" dirty="0" err="1" smtClean="0"/>
              <a:t>Пилатр</a:t>
            </a:r>
            <a:r>
              <a:rPr lang="ru-RU" b="1" dirty="0" smtClean="0"/>
              <a:t> </a:t>
            </a:r>
            <a:r>
              <a:rPr lang="ru-RU" b="1" dirty="0" smtClean="0"/>
              <a:t>де </a:t>
            </a:r>
            <a:r>
              <a:rPr lang="ru-RU" b="1" dirty="0" err="1" smtClean="0"/>
              <a:t>Розье</a:t>
            </a:r>
            <a:endParaRPr lang="ru-RU" b="1" dirty="0"/>
          </a:p>
        </p:txBody>
      </p:sp>
      <p:pic>
        <p:nvPicPr>
          <p:cNvPr id="3074" name="Picture 2" descr="C:\Users\Ирина\Desktop\человкек поднялся в неебо\Пиларт.jpg"/>
          <p:cNvPicPr>
            <a:picLocks noGrp="1" noChangeAspect="1" noChangeArrowheads="1"/>
          </p:cNvPicPr>
          <p:nvPr>
            <p:ph sz="quarter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1556792"/>
            <a:ext cx="4536504" cy="4680520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chemeClr val="tx2">
                <a:lumMod val="50000"/>
                <a:alpha val="73000"/>
              </a:schemeClr>
            </a:solidFill>
          </a:ln>
          <a:effectLst>
            <a:glow rad="228600">
              <a:schemeClr val="accent2">
                <a:satMod val="175000"/>
                <a:alpha val="40000"/>
              </a:schemeClr>
            </a:glow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  <p:sp>
        <p:nvSpPr>
          <p:cNvPr id="3" name="TextBox 2"/>
          <p:cNvSpPr txBox="1"/>
          <p:nvPr/>
        </p:nvSpPr>
        <p:spPr>
          <a:xfrm>
            <a:off x="5364088" y="1628800"/>
            <a:ext cx="324036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>
                <a:solidFill>
                  <a:schemeClr val="tx2">
                    <a:lumMod val="50000"/>
                  </a:schemeClr>
                </a:solidFill>
              </a:rPr>
              <a:t>Первый человек, поднявшийся в небо, на шаре</a:t>
            </a:r>
          </a:p>
          <a:p>
            <a:r>
              <a:rPr lang="ru-RU" sz="2400" b="1" i="1" dirty="0" smtClean="0">
                <a:solidFill>
                  <a:srgbClr val="FF0000"/>
                </a:solidFill>
              </a:rPr>
              <a:t>монгольфьеров</a:t>
            </a:r>
            <a:endParaRPr lang="ru-RU" i="1" dirty="0"/>
          </a:p>
        </p:txBody>
      </p:sp>
    </p:spTree>
    <p:extLst>
      <p:ext uri="{BB962C8B-B14F-4D97-AF65-F5344CB8AC3E}">
        <p14:creationId xmlns:p14="http://schemas.microsoft.com/office/powerpoint/2010/main" val="26527836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753600" cy="7315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88640"/>
            <a:ext cx="7467600" cy="652934"/>
          </a:xfrm>
        </p:spPr>
        <p:txBody>
          <a:bodyPr/>
          <a:lstStyle/>
          <a:p>
            <a:pPr algn="ctr"/>
            <a:r>
              <a:rPr lang="ru-RU" b="1" dirty="0" smtClean="0"/>
              <a:t>Дирижабль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492703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260648"/>
            <a:ext cx="7467600" cy="1143000"/>
          </a:xfrm>
        </p:spPr>
        <p:txBody>
          <a:bodyPr/>
          <a:lstStyle/>
          <a:p>
            <a:r>
              <a:rPr lang="ru-RU" b="1" dirty="0"/>
              <a:t>Константин Эдуардович Циолковский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457200" y="1600200"/>
            <a:ext cx="3657600" cy="4781128"/>
          </a:xfrm>
        </p:spPr>
        <p:txBody>
          <a:bodyPr>
            <a:normAutofit/>
          </a:bodyPr>
          <a:lstStyle/>
          <a:p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(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1857-1935) — российский ученый и изобретатель, основоположник современной космонавтики. </a:t>
            </a:r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endParaRPr lang="ru-RU" dirty="0" smtClean="0">
              <a:solidFill>
                <a:schemeClr val="tx2">
                  <a:lumMod val="50000"/>
                </a:schemeClr>
              </a:solidFill>
            </a:endParaRPr>
          </a:p>
          <a:p>
            <a:pPr algn="r"/>
            <a:r>
              <a:rPr lang="ru-RU" dirty="0" smtClean="0">
                <a:solidFill>
                  <a:schemeClr val="tx2">
                    <a:lumMod val="50000"/>
                  </a:schemeClr>
                </a:solidFill>
              </a:rPr>
              <a:t>Труды </a:t>
            </a:r>
            <a:r>
              <a:rPr lang="ru-RU" dirty="0">
                <a:solidFill>
                  <a:schemeClr val="tx2">
                    <a:lumMod val="50000"/>
                  </a:schemeClr>
                </a:solidFill>
              </a:rPr>
              <a:t>в области аэродинамики и </a:t>
            </a:r>
            <a:r>
              <a:rPr lang="ru-RU" dirty="0" err="1">
                <a:solidFill>
                  <a:schemeClr val="tx2">
                    <a:lumMod val="50000"/>
                  </a:schemeClr>
                </a:solidFill>
              </a:rPr>
              <a:t>ракетодинамики</a:t>
            </a:r>
            <a:r>
              <a:rPr lang="ru-RU" dirty="0"/>
              <a:t>, </a:t>
            </a:r>
            <a:r>
              <a:rPr lang="ru-RU" b="1" dirty="0">
                <a:solidFill>
                  <a:srgbClr val="FF0000"/>
                </a:solidFill>
              </a:rPr>
              <a:t>теории </a:t>
            </a:r>
            <a:r>
              <a:rPr lang="ru-RU" b="1" dirty="0" smtClean="0">
                <a:solidFill>
                  <a:srgbClr val="FF0000"/>
                </a:solidFill>
              </a:rPr>
              <a:t>самолетов </a:t>
            </a:r>
            <a:r>
              <a:rPr lang="ru-RU" b="1" dirty="0">
                <a:solidFill>
                  <a:srgbClr val="FF0000"/>
                </a:solidFill>
              </a:rPr>
              <a:t>и </a:t>
            </a:r>
            <a:r>
              <a:rPr lang="ru-RU" b="1" dirty="0" smtClean="0">
                <a:solidFill>
                  <a:srgbClr val="FF0000"/>
                </a:solidFill>
              </a:rPr>
              <a:t>дирижаблей</a:t>
            </a:r>
            <a:endParaRPr lang="ru-RU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2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1091321"/>
            <a:ext cx="4104456" cy="5714302"/>
          </a:xfrm>
          <a:prstGeom prst="rect">
            <a:avLst/>
          </a:prstGeom>
          <a:solidFill>
            <a:srgbClr val="FFFFFF">
              <a:shade val="85000"/>
            </a:srgbClr>
          </a:solidFill>
          <a:ln w="190500" cap="rnd">
            <a:solidFill>
              <a:srgbClr val="FFFFFF"/>
            </a:solidFill>
          </a:ln>
          <a:effectLst>
            <a:outerShdw blurRad="50000" algn="tl" rotWithShape="0">
              <a:srgbClr val="000000">
                <a:alpha val="41000"/>
              </a:srgbClr>
            </a:outerShdw>
          </a:effectLst>
          <a:scene3d>
            <a:camera prst="orthographicFront"/>
            <a:lightRig rig="twoPt" dir="t">
              <a:rot lat="0" lon="0" rev="7800000"/>
            </a:lightRig>
          </a:scene3d>
          <a:sp3d contourW="6350">
            <a:bevelT w="50800" h="16510"/>
            <a:contourClr>
              <a:srgbClr val="C0C0C0"/>
            </a:contourClr>
          </a:sp3d>
          <a:extLst/>
        </p:spPr>
      </p:pic>
    </p:spTree>
    <p:extLst>
      <p:ext uri="{BB962C8B-B14F-4D97-AF65-F5344CB8AC3E}">
        <p14:creationId xmlns:p14="http://schemas.microsoft.com/office/powerpoint/2010/main" val="19867753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86172" y="188640"/>
            <a:ext cx="7467600" cy="724942"/>
          </a:xfrm>
        </p:spPr>
        <p:txBody>
          <a:bodyPr/>
          <a:lstStyle/>
          <a:p>
            <a:pPr algn="ctr"/>
            <a:r>
              <a:rPr lang="ru-RU" dirty="0" smtClean="0"/>
              <a:t>Давид </a:t>
            </a:r>
            <a:r>
              <a:rPr lang="ru-RU" b="1" dirty="0" smtClean="0"/>
              <a:t>ШВАРЦ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"/>
          </p:nvPr>
        </p:nvSpPr>
        <p:spPr>
          <a:xfrm>
            <a:off x="1619672" y="5749699"/>
            <a:ext cx="6480720" cy="108012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1845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 год</a:t>
            </a:r>
            <a:r>
              <a:rPr lang="en-US" b="1" dirty="0" smtClean="0">
                <a:solidFill>
                  <a:schemeClr val="accent5">
                    <a:lumMod val="50000"/>
                  </a:schemeClr>
                </a:solidFill>
              </a:rPr>
              <a:t>,</a:t>
            </a:r>
            <a:r>
              <a:rPr lang="ru-RU" b="1" dirty="0">
                <a:solidFill>
                  <a:schemeClr val="accent5">
                    <a:lumMod val="50000"/>
                  </a:schemeClr>
                </a:solidFill>
              </a:rPr>
              <a:t>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австрийский </a:t>
            </a:r>
            <a:r>
              <a:rPr lang="ru-RU" b="1" dirty="0" smtClean="0">
                <a:solidFill>
                  <a:schemeClr val="accent5">
                    <a:lumMod val="50000"/>
                  </a:schemeClr>
                </a:solidFill>
              </a:rPr>
              <a:t>изобретатель.</a:t>
            </a:r>
          </a:p>
          <a:p>
            <a:pPr marL="0" indent="0">
              <a:buNone/>
            </a:pP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Построил  дирижабль </a:t>
            </a:r>
            <a:r>
              <a:rPr lang="ru-RU" sz="1800" b="1" dirty="0">
                <a:solidFill>
                  <a:schemeClr val="accent5">
                    <a:lumMod val="50000"/>
                  </a:schemeClr>
                </a:solidFill>
              </a:rPr>
              <a:t>с алюминиевым каркасом и матерчатой </a:t>
            </a:r>
            <a:r>
              <a:rPr lang="ru-RU" sz="1800" b="1" dirty="0" smtClean="0">
                <a:solidFill>
                  <a:schemeClr val="accent5">
                    <a:lumMod val="50000"/>
                  </a:schemeClr>
                </a:solidFill>
              </a:rPr>
              <a:t>оболочкой.</a:t>
            </a:r>
            <a:endParaRPr lang="ru-RU" sz="1800" b="1" dirty="0">
              <a:solidFill>
                <a:schemeClr val="accent5">
                  <a:lumMod val="50000"/>
                </a:schemeClr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63688" y="1258169"/>
            <a:ext cx="5256584" cy="4030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908019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Эркер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Эркер">
      <a:majorFont>
        <a:latin typeface="Century Schoolbook"/>
        <a:ea typeface=""/>
        <a:cs typeface=""/>
        <a:font script="Jpan" typeface="ＭＳ Ｐ明朝"/>
        <a:font script="Hang" typeface="휴먼매직체"/>
        <a:font script="Hans" typeface="华文楷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entury Schoolbook"/>
        <a:ea typeface=""/>
        <a:cs typeface=""/>
        <a:font script="Jpan" typeface="ＭＳ Ｐ明朝"/>
        <a:font script="Hang" typeface="휴먼매직체"/>
        <a:font script="Hans" typeface="宋体"/>
        <a:font script="Hant" typeface="新細明體"/>
        <a:font script="Arab" typeface="Times New Roman"/>
        <a:font script="Hebr" typeface="Times New Roman"/>
        <a:font script="Thai" typeface="Kodchiang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Эркер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60000"/>
              </a:schemeClr>
            </a:gs>
            <a:gs pos="30000">
              <a:schemeClr val="phClr">
                <a:tint val="38000"/>
                <a:satMod val="260000"/>
              </a:schemeClr>
            </a:gs>
            <a:gs pos="75000">
              <a:schemeClr val="phClr">
                <a:tint val="55000"/>
                <a:satMod val="255000"/>
              </a:schemeClr>
            </a:gs>
            <a:gs pos="100000">
              <a:schemeClr val="phClr">
                <a:tint val="70000"/>
                <a:satMod val="255000"/>
              </a:schemeClr>
            </a:gs>
          </a:gsLst>
          <a:path path="circle">
            <a:fillToRect l="5000" t="100000" r="120000" b="10000"/>
          </a:path>
        </a:gradFill>
        <a:gradFill rotWithShape="1">
          <a:gsLst>
            <a:gs pos="0">
              <a:schemeClr val="phClr">
                <a:shade val="63000"/>
                <a:satMod val="165000"/>
              </a:schemeClr>
            </a:gs>
            <a:gs pos="30000">
              <a:schemeClr val="phClr">
                <a:shade val="58000"/>
                <a:satMod val="165000"/>
              </a:schemeClr>
            </a:gs>
            <a:gs pos="75000">
              <a:schemeClr val="phClr">
                <a:shade val="30000"/>
                <a:satMod val="175000"/>
              </a:schemeClr>
            </a:gs>
            <a:gs pos="100000">
              <a:schemeClr val="phClr">
                <a:shade val="15000"/>
                <a:satMod val="175000"/>
              </a:schemeClr>
            </a:gs>
          </a:gsLst>
          <a:path path="circle">
            <a:fillToRect l="5000" t="100000" r="120000" b="10000"/>
          </a:path>
        </a:gradFill>
      </a:fillStyleLst>
      <a:lnStyleLst>
        <a:ln w="12700" cap="flat" cmpd="sng" algn="ctr">
          <a:solidFill>
            <a:schemeClr val="phClr">
              <a:shade val="70000"/>
              <a:satMod val="15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</a:effectStyle>
        <a:effectStyle>
          <a:effectLst>
            <a:outerShdw blurRad="50800" dist="20000" dir="5400000" rotWithShape="0">
              <a:srgbClr val="000000">
                <a:alpha val="42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0"/>
            </a:lightRig>
          </a:scene3d>
          <a:sp3d>
            <a:bevelT w="47625" h="69850"/>
            <a:contourClr>
              <a:schemeClr val="lt1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58000"/>
                <a:satMod val="125000"/>
              </a:schemeClr>
            </a:gs>
            <a:gs pos="40000">
              <a:schemeClr val="phClr">
                <a:tint val="90000"/>
                <a:shade val="90000"/>
                <a:satMod val="120000"/>
              </a:schemeClr>
            </a:gs>
            <a:gs pos="100000">
              <a:schemeClr val="phClr">
                <a:tint val="5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91000"/>
              </a:schemeClr>
            </a:duotone>
          </a:blip>
          <a:tile tx="0" ty="0" sx="40000" sy="50000" flip="y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Oriel</Template>
  <TotalTime>601</TotalTime>
  <Words>339</Words>
  <Application>Microsoft Office PowerPoint</Application>
  <PresentationFormat>Экран (4:3)</PresentationFormat>
  <Paragraphs>83</Paragraphs>
  <Slides>28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29" baseType="lpstr">
      <vt:lpstr>Эркер</vt:lpstr>
      <vt:lpstr>  Человек поднялся в небо… </vt:lpstr>
      <vt:lpstr>                      Дедал и Икар </vt:lpstr>
      <vt:lpstr>Презентация PowerPoint</vt:lpstr>
      <vt:lpstr>Братья Монгольфье  Жозеф и Этьен</vt:lpstr>
      <vt:lpstr>Первый воздушный шар</vt:lpstr>
      <vt:lpstr>Пилатр де Розье</vt:lpstr>
      <vt:lpstr>Дирижабль</vt:lpstr>
      <vt:lpstr>Константин Эдуардович Циолковский</vt:lpstr>
      <vt:lpstr>Давид ШВАРЦ</vt:lpstr>
      <vt:lpstr>Фердинанд фон Цеппелин</vt:lpstr>
      <vt:lpstr>Карл-Вильгельм Отто Лилиенталь</vt:lpstr>
      <vt:lpstr>Планер</vt:lpstr>
      <vt:lpstr>Николай Егорович Жуковский</vt:lpstr>
      <vt:lpstr>Братья Уилбер и Орвилл Райт</vt:lpstr>
      <vt:lpstr>Презентация PowerPoint</vt:lpstr>
      <vt:lpstr>Александр Фёдорович Можайский</vt:lpstr>
      <vt:lpstr>Ильюшин Сергей Владимирович</vt:lpstr>
      <vt:lpstr>Презентация PowerPoint</vt:lpstr>
      <vt:lpstr>Туполев Андрей Николаевич</vt:lpstr>
      <vt:lpstr> Самолет Туполева</vt:lpstr>
      <vt:lpstr>Самолеты Туполева</vt:lpstr>
      <vt:lpstr>Яковлев Александр Сергеевич</vt:lpstr>
      <vt:lpstr>Самолёты Яковлева  Як</vt:lpstr>
      <vt:lpstr>Олег Константинович Антонов</vt:lpstr>
      <vt:lpstr>Самолёты  АН</vt:lpstr>
      <vt:lpstr>Презентация PowerPoint</vt:lpstr>
      <vt:lpstr>Сергей Павлович Королёв</vt:lpstr>
      <vt:lpstr>Юрий Алексеевич Гагарин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Человек поднялся в небо</dc:title>
  <dc:creator>Ирина</dc:creator>
  <cp:lastModifiedBy>Кристина</cp:lastModifiedBy>
  <cp:revision>46</cp:revision>
  <dcterms:created xsi:type="dcterms:W3CDTF">2015-04-08T07:46:24Z</dcterms:created>
  <dcterms:modified xsi:type="dcterms:W3CDTF">2016-02-07T20:30:57Z</dcterms:modified>
</cp:coreProperties>
</file>