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6" r:id="rId6"/>
    <p:sldId id="261" r:id="rId7"/>
    <p:sldId id="263" r:id="rId8"/>
    <p:sldId id="268" r:id="rId9"/>
    <p:sldId id="267" r:id="rId10"/>
    <p:sldId id="270" r:id="rId11"/>
    <p:sldId id="276" r:id="rId12"/>
    <p:sldId id="272" r:id="rId13"/>
    <p:sldId id="274" r:id="rId14"/>
    <p:sldId id="277" r:id="rId15"/>
    <p:sldId id="278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16A7F-AC03-4B9B-9A00-4D9E50F56552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CA985-ADE3-4590-B603-8688A1FFEE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D50C4-3285-422D-A0A2-0E91A789CD53}" type="slidenum">
              <a:rPr lang="ru-RU"/>
              <a:pPr/>
              <a:t>6</a:t>
            </a:fld>
            <a:endParaRPr lang="ru-RU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E30C4B-24FC-43FD-88A8-6927ABF981F2}" type="slidenum">
              <a:rPr lang="ru-RU"/>
              <a:pPr/>
              <a:t>7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5.jpeg"/><Relationship Id="rId7" Type="http://schemas.openxmlformats.org/officeDocument/2006/relationships/image" Target="http://www.colibri.ru/photos/366/1/Club_77922.jpg" TargetMode="External"/><Relationship Id="rId12" Type="http://schemas.openxmlformats.org/officeDocument/2006/relationships/image" Target="../media/image10.jpeg"/><Relationship Id="rId2" Type="http://schemas.openxmlformats.org/officeDocument/2006/relationships/hyperlink" Target="http://www.bookmate.ru/books/91908" TargetMode="Externa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9.jpeg"/><Relationship Id="rId5" Type="http://schemas.openxmlformats.org/officeDocument/2006/relationships/hyperlink" Target="http://www.bookmate.ru/books/83955" TargetMode="External"/><Relationship Id="rId15" Type="http://schemas.openxmlformats.org/officeDocument/2006/relationships/hyperlink" Target="http://images.yandex.ru/yandsearch?p=24&amp;ed=1&amp;stype=simage&amp;text=%D0%9D.%20%D0%9D%D0%BE%D1%81%D0%BE%D0%B2%20%D0%9F%D1%80%D0%B8%D0%BA%D0%BB%D1%8E%D1%87%D0%B5%D0%BD%D0%B8%D1%8F%20%D0%A2%D0%BE%D0%BB%D0%B8%20%D0%9A%D0%BB%D1%8E%D0%BA%D0%B2%D0%B8%D0%BD%D0%B0%20&amp;spsite=www.char.ru&amp;img_url=www.char.ru/books/_930627664.jpg" TargetMode="External"/><Relationship Id="rId10" Type="http://schemas.openxmlformats.org/officeDocument/2006/relationships/image" Target="../media/image8.jpeg"/><Relationship Id="rId4" Type="http://schemas.openxmlformats.org/officeDocument/2006/relationships/image" Target="http://www.ozon.ru/multimedia/books_covers/1000221544.jpg" TargetMode="External"/><Relationship Id="rId9" Type="http://schemas.openxmlformats.org/officeDocument/2006/relationships/image" Target="http://www.ozon.ru/multimedia/books_covers/910214061.jpg" TargetMode="External"/><Relationship Id="rId1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Н.Н. Носов</a:t>
            </a:r>
            <a:br>
              <a:rPr lang="ru-RU" dirty="0" smtClean="0"/>
            </a:br>
            <a:r>
              <a:rPr lang="ru-RU" dirty="0" smtClean="0"/>
              <a:t>«Федина задача»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МКОУ «</a:t>
            </a:r>
            <a:r>
              <a:rPr lang="ru-RU" dirty="0" err="1" smtClean="0"/>
              <a:t>Моховская</a:t>
            </a:r>
            <a:r>
              <a:rPr lang="ru-RU" dirty="0" smtClean="0"/>
              <a:t> </a:t>
            </a:r>
            <a:r>
              <a:rPr lang="ru-RU" dirty="0" err="1" smtClean="0"/>
              <a:t>оош</a:t>
            </a:r>
            <a:r>
              <a:rPr lang="ru-RU" dirty="0" smtClean="0"/>
              <a:t>» Никулина Т.М., </a:t>
            </a:r>
          </a:p>
          <a:p>
            <a:r>
              <a:rPr lang="ru-RU" dirty="0" smtClean="0"/>
              <a:t>Учитель начальных классов.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/>
              <a:t>Помоги Гномику вспомнить произведения Н.Носова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200"/>
              <a:t>«Фан…»  </a:t>
            </a:r>
          </a:p>
          <a:p>
            <a:pPr>
              <a:lnSpc>
                <a:spcPct val="90000"/>
              </a:lnSpc>
            </a:pPr>
            <a:r>
              <a:rPr lang="ru-RU" sz="2200"/>
              <a:t>«Жив… …» </a:t>
            </a:r>
          </a:p>
          <a:p>
            <a:pPr>
              <a:lnSpc>
                <a:spcPct val="90000"/>
              </a:lnSpc>
            </a:pPr>
            <a:r>
              <a:rPr lang="ru-RU" sz="2200"/>
              <a:t>«Огу…»</a:t>
            </a:r>
          </a:p>
          <a:p>
            <a:pPr>
              <a:lnSpc>
                <a:spcPct val="90000"/>
              </a:lnSpc>
            </a:pPr>
            <a:r>
              <a:rPr lang="ru-RU" sz="2200"/>
              <a:t>«Миш… …»</a:t>
            </a:r>
          </a:p>
          <a:p>
            <a:pPr>
              <a:lnSpc>
                <a:spcPct val="90000"/>
              </a:lnSpc>
            </a:pPr>
            <a:r>
              <a:rPr lang="ru-RU" sz="2200"/>
              <a:t>«Ви… … в … и …»</a:t>
            </a:r>
          </a:p>
          <a:p>
            <a:pPr>
              <a:lnSpc>
                <a:spcPct val="90000"/>
              </a:lnSpc>
            </a:pPr>
            <a:endParaRPr lang="ru-RU" sz="2200"/>
          </a:p>
          <a:p>
            <a:pPr>
              <a:lnSpc>
                <a:spcPct val="90000"/>
              </a:lnSpc>
            </a:pPr>
            <a:r>
              <a:rPr lang="ru-RU" sz="2200"/>
              <a:t>«Ого…»</a:t>
            </a:r>
          </a:p>
          <a:p>
            <a:pPr>
              <a:lnSpc>
                <a:spcPct val="90000"/>
              </a:lnSpc>
            </a:pPr>
            <a:r>
              <a:rPr lang="ru-RU" sz="2200"/>
              <a:t>«Нез… на …»</a:t>
            </a:r>
          </a:p>
          <a:p>
            <a:pPr>
              <a:lnSpc>
                <a:spcPct val="90000"/>
              </a:lnSpc>
            </a:pPr>
            <a:endParaRPr lang="ru-RU" sz="2200"/>
          </a:p>
          <a:p>
            <a:pPr>
              <a:lnSpc>
                <a:spcPct val="90000"/>
              </a:lnSpc>
            </a:pPr>
            <a:endParaRPr lang="ru-RU" sz="22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          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200"/>
              <a:t>«Фантазёры»</a:t>
            </a:r>
          </a:p>
          <a:p>
            <a:pPr>
              <a:lnSpc>
                <a:spcPct val="90000"/>
              </a:lnSpc>
            </a:pPr>
            <a:r>
              <a:rPr lang="ru-RU" sz="2200"/>
              <a:t>«Живая шляпа»</a:t>
            </a:r>
          </a:p>
          <a:p>
            <a:pPr>
              <a:lnSpc>
                <a:spcPct val="90000"/>
              </a:lnSpc>
            </a:pPr>
            <a:r>
              <a:rPr lang="ru-RU" sz="2200"/>
              <a:t>«Огурцы»</a:t>
            </a:r>
          </a:p>
          <a:p>
            <a:pPr>
              <a:lnSpc>
                <a:spcPct val="90000"/>
              </a:lnSpc>
            </a:pPr>
            <a:r>
              <a:rPr lang="ru-RU" sz="2200"/>
              <a:t>«Мишкина каша»</a:t>
            </a:r>
          </a:p>
          <a:p>
            <a:pPr>
              <a:lnSpc>
                <a:spcPct val="90000"/>
              </a:lnSpc>
            </a:pPr>
            <a:r>
              <a:rPr lang="ru-RU" sz="2200"/>
              <a:t>«Витя Малеев в школе и дома»</a:t>
            </a:r>
          </a:p>
          <a:p>
            <a:pPr>
              <a:lnSpc>
                <a:spcPct val="90000"/>
              </a:lnSpc>
            </a:pPr>
            <a:r>
              <a:rPr lang="ru-RU" sz="2200"/>
              <a:t>«Огородники»</a:t>
            </a:r>
          </a:p>
          <a:p>
            <a:pPr>
              <a:lnSpc>
                <a:spcPct val="90000"/>
              </a:lnSpc>
            </a:pPr>
            <a:r>
              <a:rPr lang="ru-RU" sz="2200"/>
              <a:t>«Незнайка на Луне»</a:t>
            </a:r>
          </a:p>
        </p:txBody>
      </p:sp>
      <p:pic>
        <p:nvPicPr>
          <p:cNvPr id="101381" name="Picture 5" descr="AN1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4508500"/>
            <a:ext cx="1516062" cy="1943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500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1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1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1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1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1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1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1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1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Прогноз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Как вы понимаете название произведения?</a:t>
            </a:r>
          </a:p>
          <a:p>
            <a:r>
              <a:rPr lang="ru-RU" dirty="0" smtClean="0"/>
              <a:t>Попробуйте предположить , о чем может пойти речь в рассказе с таким названием?</a:t>
            </a:r>
            <a:endParaRPr lang="ru-RU" dirty="0"/>
          </a:p>
        </p:txBody>
      </p:sp>
      <p:pic>
        <p:nvPicPr>
          <p:cNvPr id="4" name="Picture 5" descr="AN1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4508500"/>
            <a:ext cx="1516062" cy="194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Словарная </a:t>
            </a:r>
            <a:r>
              <a:rPr lang="ru-RU" sz="3600" dirty="0" smtClean="0"/>
              <a:t>работа </a:t>
            </a:r>
            <a:r>
              <a:rPr lang="ru-RU" sz="2400" dirty="0" smtClean="0"/>
              <a:t>(обсудить в парах).</a:t>
            </a:r>
            <a:endParaRPr lang="ru-RU" sz="2400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495300" indent="-495300">
              <a:lnSpc>
                <a:spcPct val="90000"/>
              </a:lnSpc>
            </a:pPr>
            <a:r>
              <a:rPr lang="ru-RU" sz="2800" dirty="0"/>
              <a:t>Рокочущим басом –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o"/>
            </a:pPr>
            <a:r>
              <a:rPr lang="ru-RU" sz="2400" b="1" dirty="0">
                <a:solidFill>
                  <a:srgbClr val="3333FF"/>
                </a:solidFill>
              </a:rPr>
              <a:t>низким мужским голосом</a:t>
            </a:r>
          </a:p>
          <a:p>
            <a:pPr marL="495300" indent="-495300">
              <a:lnSpc>
                <a:spcPct val="90000"/>
              </a:lnSpc>
            </a:pPr>
            <a:r>
              <a:rPr lang="ru-RU" sz="2800" dirty="0"/>
              <a:t>Титулярный советник –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o"/>
            </a:pPr>
            <a:r>
              <a:rPr lang="ru-RU" sz="2400" b="1" dirty="0">
                <a:solidFill>
                  <a:srgbClr val="3333FF"/>
                </a:solidFill>
              </a:rPr>
              <a:t>гражданский чин 9 класса (служащий в государственном учреждении)</a:t>
            </a:r>
          </a:p>
          <a:p>
            <a:pPr marL="495300" indent="-495300">
              <a:lnSpc>
                <a:spcPct val="90000"/>
              </a:lnSpc>
            </a:pPr>
            <a:r>
              <a:rPr lang="ru-RU" sz="2800" dirty="0"/>
              <a:t>Кафтан –</a:t>
            </a:r>
          </a:p>
          <a:p>
            <a:pPr marL="495300" indent="-495300">
              <a:lnSpc>
                <a:spcPct val="90000"/>
              </a:lnSpc>
            </a:pPr>
            <a:r>
              <a:rPr lang="ru-RU" sz="2500" dirty="0"/>
              <a:t> </a:t>
            </a:r>
            <a:r>
              <a:rPr lang="ru-RU" sz="2400" b="1" dirty="0">
                <a:solidFill>
                  <a:srgbClr val="3333FF"/>
                </a:solidFill>
              </a:rPr>
              <a:t>длинная верхняя одежда с длинными</a:t>
            </a:r>
            <a:r>
              <a:rPr lang="ru-RU" sz="2100" b="1" dirty="0">
                <a:solidFill>
                  <a:srgbClr val="3333FF"/>
                </a:solidFill>
              </a:rPr>
              <a:t> </a:t>
            </a:r>
            <a:r>
              <a:rPr lang="ru-RU" sz="2400" b="1" dirty="0">
                <a:solidFill>
                  <a:srgbClr val="3333FF"/>
                </a:solidFill>
              </a:rPr>
              <a:t>рукавами </a:t>
            </a:r>
          </a:p>
          <a:p>
            <a:pPr marL="495300" indent="-495300">
              <a:lnSpc>
                <a:spcPct val="90000"/>
              </a:lnSpc>
            </a:pPr>
            <a:r>
              <a:rPr lang="ru-RU" sz="2800" dirty="0"/>
              <a:t>Борзая – </a:t>
            </a:r>
            <a:r>
              <a:rPr lang="ru-RU" sz="2500" b="1" dirty="0" smtClean="0">
                <a:solidFill>
                  <a:srgbClr val="3333FF"/>
                </a:solidFill>
              </a:rPr>
              <a:t>быстрая</a:t>
            </a:r>
          </a:p>
          <a:p>
            <a:pPr marL="495300" indent="-495300">
              <a:lnSpc>
                <a:spcPct val="90000"/>
              </a:lnSpc>
            </a:pPr>
            <a:r>
              <a:rPr lang="ru-RU" sz="2500" b="1" dirty="0" smtClean="0">
                <a:solidFill>
                  <a:srgbClr val="3333FF"/>
                </a:solidFill>
              </a:rPr>
              <a:t>Чурбан- обрубок бревна, неповоротливый человек</a:t>
            </a:r>
          </a:p>
          <a:p>
            <a:pPr marL="495300" indent="-495300">
              <a:lnSpc>
                <a:spcPct val="90000"/>
              </a:lnSpc>
            </a:pPr>
            <a:r>
              <a:rPr lang="ru-RU" sz="2500" b="1" dirty="0" smtClean="0">
                <a:solidFill>
                  <a:srgbClr val="3333FF"/>
                </a:solidFill>
              </a:rPr>
              <a:t>Репродуктор- в радиовещании, громкоговоритель</a:t>
            </a:r>
            <a:endParaRPr lang="ru-RU" sz="2500" b="1" dirty="0">
              <a:solidFill>
                <a:srgbClr val="3333FF"/>
              </a:solidFill>
            </a:endParaRPr>
          </a:p>
          <a:p>
            <a:pPr marL="495300" indent="-495300">
              <a:lnSpc>
                <a:spcPct val="90000"/>
              </a:lnSpc>
            </a:pPr>
            <a:endParaRPr lang="ru-RU" sz="2500" b="1" dirty="0">
              <a:solidFill>
                <a:srgbClr val="3333FF"/>
              </a:solidFill>
            </a:endParaRPr>
          </a:p>
          <a:p>
            <a:pPr marL="495300" indent="-495300">
              <a:lnSpc>
                <a:spcPct val="90000"/>
              </a:lnSpc>
            </a:pP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9" name="Picture 5" descr="807EA5A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6715172" cy="464504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i="1" dirty="0" err="1" smtClean="0"/>
              <a:t>физминутка</a:t>
            </a:r>
            <a:endParaRPr lang="ru-RU" sz="4400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Восстанови последовательность смысловых частей.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Из репродуктора послышались звуки рояля</a:t>
            </a:r>
          </a:p>
          <a:p>
            <a:r>
              <a:rPr lang="ru-RU" dirty="0" smtClean="0"/>
              <a:t>Дома никого не было</a:t>
            </a:r>
          </a:p>
          <a:p>
            <a:r>
              <a:rPr lang="ru-RU" dirty="0" smtClean="0"/>
              <a:t>Он отрегулировал репродуктор.</a:t>
            </a:r>
          </a:p>
          <a:p>
            <a:r>
              <a:rPr lang="ru-RU" dirty="0" smtClean="0"/>
              <a:t>Пойду лучше к Юре Сорокину.</a:t>
            </a:r>
          </a:p>
          <a:p>
            <a:r>
              <a:rPr lang="ru-RU" dirty="0" smtClean="0"/>
              <a:t>Он почесал кончик носа и принялся читать задачу заново.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Выбери пословицу, которая подходит к рассказу.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Ум хорошо, а два лучше.</a:t>
            </a:r>
          </a:p>
          <a:p>
            <a:r>
              <a:rPr lang="ru-RU" dirty="0" smtClean="0"/>
              <a:t>Делу время, потехе час.</a:t>
            </a:r>
          </a:p>
          <a:p>
            <a:r>
              <a:rPr lang="ru-RU" dirty="0" smtClean="0"/>
              <a:t>Сделал дело, гуляй смело.</a:t>
            </a:r>
          </a:p>
          <a:p>
            <a:r>
              <a:rPr lang="ru-RU" dirty="0" smtClean="0"/>
              <a:t>Какие труды, такие и плоды.</a:t>
            </a:r>
          </a:p>
          <a:p>
            <a:r>
              <a:rPr lang="ru-RU" dirty="0" smtClean="0"/>
              <a:t>Без охоты нет и работы.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Тест «Проверь себя»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7467600" cy="4873752"/>
          </a:xfrm>
        </p:spPr>
        <p:txBody>
          <a:bodyPr/>
          <a:lstStyle/>
          <a:p>
            <a:r>
              <a:rPr lang="ru-RU" dirty="0" smtClean="0"/>
              <a:t>1. как звали главного героя?</a:t>
            </a:r>
          </a:p>
          <a:p>
            <a:r>
              <a:rPr lang="ru-RU" dirty="0" smtClean="0"/>
              <a:t>а)Слава, б)Костя, в)Федя.</a:t>
            </a:r>
          </a:p>
          <a:p>
            <a:r>
              <a:rPr lang="ru-RU" dirty="0" smtClean="0"/>
              <a:t>2.Откуда пришел главный герой?</a:t>
            </a:r>
          </a:p>
          <a:p>
            <a:r>
              <a:rPr lang="ru-RU" dirty="0" smtClean="0"/>
              <a:t>а)из школы, б)с катка, в) из магазина.</a:t>
            </a:r>
          </a:p>
          <a:p>
            <a:r>
              <a:rPr lang="ru-RU" dirty="0" smtClean="0"/>
              <a:t>3.Сколько раз прочитал Федя задачу?</a:t>
            </a:r>
          </a:p>
          <a:p>
            <a:r>
              <a:rPr lang="ru-RU" dirty="0" smtClean="0"/>
              <a:t>а)6 раз, б)5 раз, в)4 раза</a:t>
            </a:r>
          </a:p>
          <a:p>
            <a:r>
              <a:rPr lang="ru-RU" dirty="0" smtClean="0"/>
              <a:t>4.Сколько концертных номеров прослушал Федя?</a:t>
            </a:r>
          </a:p>
          <a:p>
            <a:r>
              <a:rPr lang="ru-RU" dirty="0" smtClean="0"/>
              <a:t>а)6, б)7, в)5</a:t>
            </a:r>
          </a:p>
          <a:p>
            <a:r>
              <a:rPr lang="ru-RU" dirty="0" smtClean="0"/>
              <a:t>5.Какая фамилия была у друга?</a:t>
            </a:r>
          </a:p>
          <a:p>
            <a:r>
              <a:rPr lang="ru-RU" dirty="0" smtClean="0"/>
              <a:t>а)Воронин, б)Рыбкин, в)Сорокин.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работу, Солнышки!</a:t>
            </a:r>
            <a:endParaRPr lang="ru-RU" dirty="0"/>
          </a:p>
        </p:txBody>
      </p:sp>
      <p:pic>
        <p:nvPicPr>
          <p:cNvPr id="6" name="Содержимое 5" descr="DSC00004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4984" y="1600200"/>
            <a:ext cx="6092031" cy="48736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Речевая разминка.  </a:t>
            </a:r>
            <a:r>
              <a:rPr lang="ru-RU" dirty="0" err="1" smtClean="0"/>
              <a:t>Оживлялка</a:t>
            </a:r>
            <a:r>
              <a:rPr lang="ru-RU" dirty="0" smtClean="0"/>
              <a:t> №6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Ах, вы сени, сени, сени</a:t>
            </a:r>
          </a:p>
          <a:p>
            <a:r>
              <a:rPr lang="ru-RU" dirty="0" smtClean="0"/>
              <a:t>Вышел в сени сонный Сеня.</a:t>
            </a:r>
          </a:p>
          <a:p>
            <a:r>
              <a:rPr lang="ru-RU" dirty="0" smtClean="0"/>
              <a:t>И в сенях споткнулся Сеня,</a:t>
            </a:r>
          </a:p>
          <a:p>
            <a:r>
              <a:rPr lang="ru-RU" dirty="0" smtClean="0"/>
              <a:t>И кувырк через ступени.</a:t>
            </a:r>
          </a:p>
          <a:p>
            <a:r>
              <a:rPr lang="ru-RU" dirty="0" smtClean="0"/>
              <a:t>Носит Сеня в сени сено,</a:t>
            </a:r>
          </a:p>
          <a:p>
            <a:r>
              <a:rPr lang="ru-RU" dirty="0" smtClean="0"/>
              <a:t>Спать на сене будет Сеня.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пословица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За двумя зайцами погонишься- ни одного не поймаешь.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6" descr="img1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357430"/>
            <a:ext cx="464347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img1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357430"/>
            <a:ext cx="464347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4000" i="1" dirty="0" smtClean="0"/>
              <a:t>Н.Н.Носов   </a:t>
            </a:r>
            <a:r>
              <a:rPr lang="ru-RU" sz="4000" b="1" i="1" dirty="0" err="1" smtClean="0"/>
              <a:t>Ачадаз</a:t>
            </a:r>
            <a:r>
              <a:rPr lang="ru-RU" sz="4000" b="1" i="1" dirty="0" smtClean="0"/>
              <a:t>     </a:t>
            </a:r>
            <a:r>
              <a:rPr lang="ru-RU" sz="4000" b="1" i="1" dirty="0" err="1" smtClean="0"/>
              <a:t>анидеф</a:t>
            </a:r>
            <a:endParaRPr lang="ru-RU" sz="4000" b="1" i="1" dirty="0"/>
          </a:p>
        </p:txBody>
      </p:sp>
      <p:pic>
        <p:nvPicPr>
          <p:cNvPr id="4" name="Picture 5" descr="1941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2180" t="6963" r="2180" b="14134"/>
          <a:stretch>
            <a:fillRect/>
          </a:stretch>
        </p:blipFill>
        <p:spPr bwMode="auto">
          <a:xfrm>
            <a:off x="2643175" y="1928802"/>
            <a:ext cx="4286280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8001000" cy="1216025"/>
          </a:xfrm>
        </p:spPr>
        <p:txBody>
          <a:bodyPr/>
          <a:lstStyle/>
          <a:p>
            <a:r>
              <a:rPr lang="ru-RU" sz="3600"/>
              <a:t>Николай Николаевич Носов</a:t>
            </a:r>
          </a:p>
        </p:txBody>
      </p:sp>
      <p:pic>
        <p:nvPicPr>
          <p:cNvPr id="156676" name="Picture 4" descr="i_lubimye-neznaika4_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27313" y="1773238"/>
            <a:ext cx="3294062" cy="43211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842486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Georgia"/>
              </a:rPr>
              <a:t>Николай Николаевич Носов: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90805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Georgia" pitchFamily="18" charset="0"/>
              </a:rPr>
              <a:t>«…</a:t>
            </a:r>
            <a:r>
              <a:rPr lang="ru-RU" sz="3200" i="1">
                <a:latin typeface="Georgia" pitchFamily="18" charset="0"/>
              </a:rPr>
              <a:t>Детским писателем я стал по тому, что,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1412875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>
                <a:latin typeface="Georgia" pitchFamily="18" charset="0"/>
              </a:rPr>
              <a:t>когда я вырос, мне вообще захотелось стать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1916113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 dirty="0">
                <a:latin typeface="Georgia" pitchFamily="18" charset="0"/>
              </a:rPr>
              <a:t>писателем, потому что у меня была </a:t>
            </a:r>
            <a:r>
              <a:rPr lang="ru-RU" sz="3200" i="1" dirty="0" err="1">
                <a:latin typeface="Georgia" pitchFamily="18" charset="0"/>
              </a:rPr>
              <a:t>инте</a:t>
            </a:r>
            <a:r>
              <a:rPr lang="ru-RU" sz="3200" i="1" dirty="0">
                <a:latin typeface="Georgia" pitchFamily="18" charset="0"/>
              </a:rPr>
              <a:t> –</a:t>
            </a:r>
            <a:br>
              <a:rPr lang="ru-RU" sz="3200" i="1" dirty="0">
                <a:latin typeface="Georgia" pitchFamily="18" charset="0"/>
              </a:rPr>
            </a:br>
            <a:r>
              <a:rPr lang="ru-RU" sz="3200" i="1" dirty="0" err="1">
                <a:latin typeface="Georgia" pitchFamily="18" charset="0"/>
              </a:rPr>
              <a:t>ресная</a:t>
            </a:r>
            <a:r>
              <a:rPr lang="ru-RU" sz="3200" i="1" dirty="0">
                <a:latin typeface="Georgia" pitchFamily="18" charset="0"/>
              </a:rPr>
              <a:t> жизнь и было о чём порассказать.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84213" y="40767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 i="1">
              <a:latin typeface="Georgia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852738"/>
            <a:ext cx="9144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>
                <a:latin typeface="Georgia" pitchFamily="18" charset="0"/>
              </a:rPr>
              <a:t>К тому времени я уже заметил, что люди </a:t>
            </a:r>
            <a:br>
              <a:rPr lang="ru-RU" sz="3200" i="1">
                <a:latin typeface="Georgia" pitchFamily="18" charset="0"/>
              </a:rPr>
            </a:br>
            <a:r>
              <a:rPr lang="ru-RU" sz="3200" i="1">
                <a:latin typeface="Georgia" pitchFamily="18" charset="0"/>
              </a:rPr>
              <a:t>многого ещё не понимают, а поскольку дети</a:t>
            </a:r>
            <a:br>
              <a:rPr lang="ru-RU" sz="3200" i="1">
                <a:latin typeface="Georgia" pitchFamily="18" charset="0"/>
              </a:rPr>
            </a:br>
            <a:r>
              <a:rPr lang="ru-RU" sz="3200" i="1">
                <a:latin typeface="Georgia" pitchFamily="18" charset="0"/>
              </a:rPr>
              <a:t>понимают ещё меньше, то лучше писать для детей. Дети гораздо серьёзнее взрослых,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0" y="4868863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>
                <a:latin typeface="Georgia" pitchFamily="18" charset="0"/>
              </a:rPr>
              <a:t>и они </a:t>
            </a:r>
            <a:r>
              <a:rPr lang="ru-RU" sz="3200" i="1">
                <a:solidFill>
                  <a:schemeClr val="accent2"/>
                </a:solidFill>
                <a:latin typeface="Georgia" pitchFamily="18" charset="0"/>
              </a:rPr>
              <a:t>не думают</a:t>
            </a:r>
            <a:r>
              <a:rPr lang="ru-RU" sz="3200" i="1">
                <a:latin typeface="Georgia" pitchFamily="18" charset="0"/>
              </a:rPr>
              <a:t>, что они всё на свете уже</a:t>
            </a:r>
            <a:br>
              <a:rPr lang="ru-RU" sz="3200" i="1">
                <a:latin typeface="Georgia" pitchFamily="18" charset="0"/>
              </a:rPr>
            </a:br>
            <a:r>
              <a:rPr lang="ru-RU" sz="3200" i="1">
                <a:latin typeface="Georgia" pitchFamily="18" charset="0"/>
              </a:rPr>
              <a:t>постигли и им ничему не надо учиться».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5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4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200"/>
                            </p:stCondLst>
                            <p:childTnLst>
                              <p:par>
                                <p:cTn id="2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20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9" dur="5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5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5" dur="5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5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2055" grpId="0"/>
      <p:bldP spid="2055" grpId="1"/>
      <p:bldP spid="2056" grpId="0"/>
      <p:bldP spid="2056" grpId="1"/>
      <p:bldP spid="2058" grpId="0"/>
      <p:bldP spid="2058" grpId="1"/>
      <p:bldP spid="2061" grpId="0"/>
      <p:bldP spid="206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864235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Georgia"/>
              </a:rPr>
              <a:t>Почему я стал юмористом?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1268413"/>
            <a:ext cx="9144000" cy="600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100" i="1">
                <a:latin typeface="Georgia" pitchFamily="18" charset="0"/>
              </a:rPr>
              <a:t>Когда я, совсем ещё младенцем, ездил в трам-</a:t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вае , то очень любил, сидя на ручках у матери,</a:t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смотреть в окно и вести репортаж о том, что я видел. Эти мои репортажи, или </a:t>
            </a:r>
            <a:r>
              <a:rPr lang="ru-RU" sz="3000" i="1">
                <a:latin typeface="Georgia" pitchFamily="18" charset="0"/>
              </a:rPr>
              <a:t>коммен-</a:t>
            </a:r>
            <a:br>
              <a:rPr lang="ru-RU" sz="30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тарии, почему-то очень смешили пассажиров,</a:t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ехавших с нами в трамвае. Когда это у меня</a:t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началось, я никак не могу </a:t>
            </a:r>
            <a:r>
              <a:rPr lang="ru-RU" sz="3000" i="1">
                <a:latin typeface="Georgia" pitchFamily="18" charset="0"/>
              </a:rPr>
              <a:t>припомнить. По-мое-</a:t>
            </a:r>
            <a:r>
              <a:rPr lang="ru-RU" sz="3100" i="1">
                <a:latin typeface="Georgia" pitchFamily="18" charset="0"/>
              </a:rPr>
              <a:t/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му, я так и родился, то есть это у меня от природы, как сказал поэт: «Дар природный,</a:t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дар случайный…» и моей лично заслуги в этом</a:t>
            </a:r>
            <a:br>
              <a:rPr lang="ru-RU" sz="3100" i="1">
                <a:latin typeface="Georgia" pitchFamily="18" charset="0"/>
              </a:rPr>
            </a:br>
            <a:r>
              <a:rPr lang="ru-RU" sz="3100" i="1">
                <a:latin typeface="Georgia" pitchFamily="18" charset="0"/>
              </a:rPr>
              <a:t>никакой нет.</a:t>
            </a:r>
          </a:p>
          <a:p>
            <a:pPr>
              <a:spcBef>
                <a:spcPct val="50000"/>
              </a:spcBef>
            </a:pPr>
            <a:r>
              <a:rPr lang="ru-RU" sz="3100" i="1">
                <a:latin typeface="Georg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25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2470" name="Picture 6" descr="обложка">
            <a:hlinkClick r:id="rId2" tooltip="&quot;Дневник Коли Синицына&quot;"/>
          </p:cNvPr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4787900" y="404813"/>
            <a:ext cx="2038350" cy="2735262"/>
          </a:xfrm>
          <a:prstGeom prst="rect">
            <a:avLst/>
          </a:prstGeom>
          <a:noFill/>
        </p:spPr>
      </p:pic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0" y="1533525"/>
            <a:ext cx="784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>
                <a:latin typeface="Arial" charset="0"/>
                <a:cs typeface="Times New Roman" pitchFamily="18" charset="0"/>
              </a:rPr>
              <a:t>              </a:t>
            </a:r>
            <a:endParaRPr lang="ru-RU">
              <a:latin typeface="Arial" charset="0"/>
            </a:endParaRPr>
          </a:p>
        </p:txBody>
      </p:sp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0" y="3417888"/>
            <a:ext cx="698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>
                <a:latin typeface="Arial" charset="0"/>
                <a:cs typeface="Times New Roman" pitchFamily="18" charset="0"/>
              </a:rPr>
              <a:t>            </a:t>
            </a:r>
            <a:endParaRPr lang="ru-RU">
              <a:latin typeface="Arial" charset="0"/>
            </a:endParaRPr>
          </a:p>
        </p:txBody>
      </p:sp>
      <p:pic>
        <p:nvPicPr>
          <p:cNvPr id="62475" name="Picture 11" descr="обложка">
            <a:hlinkClick r:id="rId5" tooltip="&quot;Витя Малеев в школе и дома&quot;"/>
          </p:cNvPr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2627313" y="404813"/>
            <a:ext cx="2001837" cy="2736850"/>
          </a:xfrm>
          <a:prstGeom prst="rect">
            <a:avLst/>
          </a:prstGeom>
          <a:noFill/>
        </p:spPr>
      </p:pic>
      <p:pic>
        <p:nvPicPr>
          <p:cNvPr id="62474" name="Picture 10" descr="Метро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7100888" y="3213100"/>
            <a:ext cx="2043112" cy="2736850"/>
          </a:xfrm>
          <a:prstGeom prst="rect">
            <a:avLst/>
          </a:prstGeom>
          <a:noFill/>
        </p:spPr>
      </p:pic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77" name="Rectangle 13"/>
          <p:cNvSpPr>
            <a:spLocks noChangeArrowheads="1"/>
          </p:cNvSpPr>
          <p:nvPr/>
        </p:nvSpPr>
        <p:spPr bwMode="auto">
          <a:xfrm>
            <a:off x="0" y="2657475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>
                <a:latin typeface="Arial" charset="0"/>
                <a:cs typeface="Times New Roman" pitchFamily="18" charset="0"/>
              </a:rPr>
              <a:t>            </a:t>
            </a:r>
            <a:endParaRPr lang="ru-RU">
              <a:latin typeface="Arial" charset="0"/>
            </a:endParaRPr>
          </a:p>
        </p:txBody>
      </p:sp>
      <p:pic>
        <p:nvPicPr>
          <p:cNvPr id="62478" name="Picture 14" descr="1128872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835150" y="2852738"/>
            <a:ext cx="1905000" cy="2590800"/>
          </a:xfrm>
          <a:prstGeom prst="rect">
            <a:avLst/>
          </a:prstGeom>
          <a:noFill/>
        </p:spPr>
      </p:pic>
      <p:pic>
        <p:nvPicPr>
          <p:cNvPr id="62479" name="Picture 15" descr="4673300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64163" y="2852738"/>
            <a:ext cx="2019300" cy="2681287"/>
          </a:xfrm>
          <a:prstGeom prst="rect">
            <a:avLst/>
          </a:prstGeom>
          <a:noFill/>
        </p:spPr>
      </p:pic>
      <p:pic>
        <p:nvPicPr>
          <p:cNvPr id="62480" name="Picture 16" descr="5086225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42875" y="404813"/>
            <a:ext cx="2225675" cy="2592387"/>
          </a:xfrm>
          <a:prstGeom prst="rect">
            <a:avLst/>
          </a:prstGeom>
          <a:noFill/>
        </p:spPr>
      </p:pic>
      <p:pic>
        <p:nvPicPr>
          <p:cNvPr id="62481" name="Picture 17" descr="8961359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23850" y="3284538"/>
            <a:ext cx="1741488" cy="2759075"/>
          </a:xfrm>
          <a:prstGeom prst="rect">
            <a:avLst/>
          </a:prstGeom>
          <a:noFill/>
        </p:spPr>
      </p:pic>
      <p:pic>
        <p:nvPicPr>
          <p:cNvPr id="62484" name="Picture 20" descr="Рис. Г.Юдина к рассказу Н.Носова «Огородники»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019925" y="404813"/>
            <a:ext cx="1839913" cy="2551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2486" name="WordArt 22"/>
          <p:cNvSpPr>
            <a:spLocks noChangeArrowheads="1" noChangeShapeType="1" noTextEdit="1"/>
          </p:cNvSpPr>
          <p:nvPr/>
        </p:nvSpPr>
        <p:spPr bwMode="auto">
          <a:xfrm>
            <a:off x="7092950" y="1484313"/>
            <a:ext cx="1728788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"Огурцы"</a:t>
            </a:r>
          </a:p>
        </p:txBody>
      </p:sp>
      <p:pic>
        <p:nvPicPr>
          <p:cNvPr id="62488" name="Picture 24" descr="i?id=52007165&amp;tov=5">
            <a:hlinkClick r:id="rId15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16"/>
          <a:srcRect/>
          <a:stretch>
            <a:fillRect/>
          </a:stretch>
        </p:blipFill>
        <p:spPr>
          <a:xfrm>
            <a:off x="3641725" y="3357563"/>
            <a:ext cx="1779588" cy="27828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/>
              <a:t>Трилогия о Незнайке</a:t>
            </a:r>
          </a:p>
        </p:txBody>
      </p:sp>
      <p:pic>
        <p:nvPicPr>
          <p:cNvPr id="61444" name="Picture 4" descr="Приключения Незнайки и его друзей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989138"/>
            <a:ext cx="2309812" cy="3600450"/>
          </a:xfrm>
          <a:noFill/>
          <a:ln/>
        </p:spPr>
      </p:pic>
      <p:pic>
        <p:nvPicPr>
          <p:cNvPr id="61445" name="Picture 5" descr="Незнайка на Луне. Части I - I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1989138"/>
            <a:ext cx="27320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3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1989138"/>
            <a:ext cx="2713038" cy="358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330</TotalTime>
  <Words>439</Words>
  <PresentationFormat>Экран (4:3)</PresentationFormat>
  <Paragraphs>91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Н.Н. Носов «Федина задача»</vt:lpstr>
      <vt:lpstr>Речевая разминка.  Оживлялка №6</vt:lpstr>
      <vt:lpstr>пословица</vt:lpstr>
      <vt:lpstr>Н.Н.Носов   Ачадаз     анидеф</vt:lpstr>
      <vt:lpstr>Николай Николаевич Носов</vt:lpstr>
      <vt:lpstr>Слайд 6</vt:lpstr>
      <vt:lpstr>Слайд 7</vt:lpstr>
      <vt:lpstr>Слайд 8</vt:lpstr>
      <vt:lpstr>Трилогия о Незнайке</vt:lpstr>
      <vt:lpstr>Помоги Гномику вспомнить произведения Н.Носова</vt:lpstr>
      <vt:lpstr>Прогноз </vt:lpstr>
      <vt:lpstr>Словарная работа (обсудить в парах).</vt:lpstr>
      <vt:lpstr>физминутка</vt:lpstr>
      <vt:lpstr>Восстанови последовательность смысловых частей.</vt:lpstr>
      <vt:lpstr>Выбери пословицу, которая подходит к рассказу.</vt:lpstr>
      <vt:lpstr>Тест «Проверь себя»</vt:lpstr>
      <vt:lpstr>Спасибо за работу, Солнышки!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Н.Н. Носов «Федина задача»</dc:title>
  <cp:lastModifiedBy>Admin</cp:lastModifiedBy>
  <cp:revision>34</cp:revision>
  <dcterms:modified xsi:type="dcterms:W3CDTF">2013-04-13T08:13:34Z</dcterms:modified>
</cp:coreProperties>
</file>