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56"/>
  </p:notesMasterIdLst>
  <p:sldIdLst>
    <p:sldId id="321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2" r:id="rId24"/>
    <p:sldId id="296" r:id="rId25"/>
    <p:sldId id="293" r:id="rId26"/>
    <p:sldId id="294" r:id="rId27"/>
    <p:sldId id="295" r:id="rId28"/>
    <p:sldId id="297" r:id="rId29"/>
    <p:sldId id="298" r:id="rId30"/>
    <p:sldId id="299" r:id="rId31"/>
    <p:sldId id="300" r:id="rId32"/>
    <p:sldId id="301" r:id="rId33"/>
    <p:sldId id="302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CCCCFF"/>
    <a:srgbClr val="003399"/>
    <a:srgbClr val="3366FF"/>
    <a:srgbClr val="99CCFF"/>
    <a:srgbClr val="9999FF"/>
    <a:srgbClr val="660066"/>
    <a:srgbClr val="9900CC"/>
    <a:srgbClr val="E6CDFF"/>
    <a:srgbClr val="DB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94660"/>
  </p:normalViewPr>
  <p:slideViewPr>
    <p:cSldViewPr>
      <p:cViewPr varScale="1">
        <p:scale>
          <a:sx n="71" d="100"/>
          <a:sy n="71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042F8-B5EB-4191-84FA-58055320F4E7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A74ED-55B1-4FAA-9407-ABA1BCDEBF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4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к следующему слайду – по щелчку мыши. </a:t>
            </a:r>
            <a:r>
              <a:rPr lang="ru-RU" baseline="0" dirty="0" smtClean="0"/>
              <a:t>Переход к слайду с ресурсами – по управляющей кнопке в левом нижнем </a:t>
            </a:r>
            <a:r>
              <a:rPr lang="ru-RU" baseline="0" smtClean="0"/>
              <a:t>углу.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74ED-55B1-4FAA-9407-ABA1BCDEBF6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5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Каждое игровое</a:t>
            </a:r>
            <a:r>
              <a:rPr lang="ru-RU" baseline="0" dirty="0" smtClean="0"/>
              <a:t> поле с очками является гиперссылкой на соответствующий вопрос.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74ED-55B1-4FAA-9407-ABA1BCDEBF6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2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к слайду с ответом осуществляется по управляющей</a:t>
            </a:r>
            <a:r>
              <a:rPr lang="ru-RU" baseline="0" dirty="0" smtClean="0"/>
              <a:t> кнопке</a:t>
            </a:r>
            <a:r>
              <a:rPr lang="ru-RU" dirty="0" smtClean="0"/>
              <a:t> (знак вопроса), к слайду с игровым полем – изображение</a:t>
            </a:r>
            <a:r>
              <a:rPr lang="ru-RU" baseline="0" dirty="0" smtClean="0"/>
              <a:t> домика.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74ED-55B1-4FAA-9407-ABA1BCDEBF6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1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Переход к игровому полю осуществляется по управляющей кнопке (домик).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A74ED-55B1-4FAA-9407-ABA1BCDEBF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6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89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89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15A1-66E9-4FE1-BFA1-69694425A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8C057-469A-4C3B-8C8D-17202B9BB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D95F-3089-4A83-8DF5-B012554AE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4FB61-BE4C-4957-85A3-A55AFBB02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432FD-D491-4431-BE55-6F0D5717F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2089-8C10-45EE-8C82-EDC4407F7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D957-7091-48CD-A4A9-16EF45391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287CF-80F1-4F9A-BBF1-094609C75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B5AE-2500-47FD-A875-7066E36F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D388E-594B-4702-B79E-2C52000F5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D50F6-D0DE-4E8D-95F3-1B5E7558B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33B6B-4551-4B30-94BE-BC1640707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4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078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8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78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78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B0AD6EE-1EB1-4217-B363-4B467DB53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33.xml"/><Relationship Id="rId12" Type="http://schemas.openxmlformats.org/officeDocument/2006/relationships/slide" Target="slide45.xml"/><Relationship Id="rId17" Type="http://schemas.openxmlformats.org/officeDocument/2006/relationships/slide" Target="slide47.xml"/><Relationship Id="rId25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37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11" Type="http://schemas.openxmlformats.org/officeDocument/2006/relationships/slide" Target="slide35.xml"/><Relationship Id="rId24" Type="http://schemas.openxmlformats.org/officeDocument/2006/relationships/slide" Target="slide21.xml"/><Relationship Id="rId5" Type="http://schemas.openxmlformats.org/officeDocument/2006/relationships/slide" Target="slide13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10" Type="http://schemas.openxmlformats.org/officeDocument/2006/relationships/slide" Target="slide25.xml"/><Relationship Id="rId19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17.xml"/><Relationship Id="rId22" Type="http://schemas.openxmlformats.org/officeDocument/2006/relationships/slide" Target="slide49.xml"/><Relationship Id="rId27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frenchblossomblog.co.uk/wp-content/uploads/2011/12/St-Nicholas-day.jpg" TargetMode="External"/><Relationship Id="rId13" Type="http://schemas.openxmlformats.org/officeDocument/2006/relationships/hyperlink" Target="http://d3thflcq1yqzn0.cloudfront.net/016441486_prevstill.jpeg" TargetMode="External"/><Relationship Id="rId3" Type="http://schemas.openxmlformats.org/officeDocument/2006/relationships/hyperlink" Target="http://textures.photoshop-ramki.ru/wp-content/uploads/2012/11/snezhinki_01/snezhinki_03.jpg" TargetMode="External"/><Relationship Id="rId7" Type="http://schemas.openxmlformats.org/officeDocument/2006/relationships/hyperlink" Target="http://cs323625.userapi.com/v323625486/5cbc/dbWWQGCGp38.jpg" TargetMode="External"/><Relationship Id="rId12" Type="http://schemas.openxmlformats.org/officeDocument/2006/relationships/hyperlink" Target="http://mosmonitor.ru/media/mt/2013_12/7915.jp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noringscholar.com/wp-content/uploads/2011/06/virgin-mary-0108.jpg" TargetMode="External"/><Relationship Id="rId11" Type="http://schemas.openxmlformats.org/officeDocument/2006/relationships/hyperlink" Target="http://www.ndr.de/fernsehen/media/importbild9839_v-contentgross.jpg" TargetMode="External"/><Relationship Id="rId5" Type="http://schemas.openxmlformats.org/officeDocument/2006/relationships/hyperlink" Target="http://4.bp.blogspot.com/_ByJb93_6mXU/TPVn2ZHv75I/AAAAAAAAAgA/0roQxXAsVw0/s1600/Xmas+Tree+3.jpg" TargetMode="External"/><Relationship Id="rId10" Type="http://schemas.openxmlformats.org/officeDocument/2006/relationships/hyperlink" Target="http://www.fewo-gastgeber.de/uploads/images/2012/12/01/contentquelle_20661_35487_Bild1.jpg" TargetMode="External"/><Relationship Id="rId4" Type="http://schemas.openxmlformats.org/officeDocument/2006/relationships/hyperlink" Target="http://pics.livejournal.com/nika_ap/pic/0009a4ft" TargetMode="External"/><Relationship Id="rId9" Type="http://schemas.openxmlformats.org/officeDocument/2006/relationships/hyperlink" Target="https://carrievantastic.files.wordpress.com/2014/12/tempx_weihnachtsb_rupr_g.jpg" TargetMode="External"/><Relationship Id="rId14" Type="http://schemas.openxmlformats.org/officeDocument/2006/relationships/hyperlink" Target="http://www.torange-de.com/photo/7/13/Kerze-Geschenk-Schu%C3%9F-1291885574_99.jpg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sund-durch.de/media/2012/10/gd_Ernaehrung_Backen_12KW43_Bilderbox_921019201.jpg" TargetMode="External"/><Relationship Id="rId13" Type="http://schemas.openxmlformats.org/officeDocument/2006/relationships/hyperlink" Target="http://www.desertinthecity.com/wp-content/uploads/2015/12/mary-joseph-1024x1024.jpg" TargetMode="External"/><Relationship Id="rId3" Type="http://schemas.openxmlformats.org/officeDocument/2006/relationships/hyperlink" Target="http://www.uwesu.org/asset/Event/6410/christmans-dinner.jpg" TargetMode="External"/><Relationship Id="rId7" Type="http://schemas.openxmlformats.org/officeDocument/2006/relationships/hyperlink" Target="http://makeitbetter.net/wp-content/uploads/2014/11/recipe-cookie-of-the-year-contest.jpg" TargetMode="External"/><Relationship Id="rId12" Type="http://schemas.openxmlformats.org/officeDocument/2006/relationships/hyperlink" Target="http://www.medimops.de/out/pictures/generated/product/1/600_600_90/51gdfqn3atl._sl500_.jpg" TargetMode="External"/><Relationship Id="rId2" Type="http://schemas.openxmlformats.org/officeDocument/2006/relationships/slide" Target="slide1.xml"/><Relationship Id="rId16" Type="http://schemas.openxmlformats.org/officeDocument/2006/relationships/hyperlink" Target="http://images.traum-ferienwohnungen.de/20226/575937/19/Christmette%201.%20Feierta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weetvenice.ru/upload/medialibrary/fec/fec72711a4116774605e2f7918c310b0.jpg" TargetMode="External"/><Relationship Id="rId11" Type="http://schemas.openxmlformats.org/officeDocument/2006/relationships/hyperlink" Target="http://www.pra3dnuk.ru/_ph/9/381253313.jpg" TargetMode="External"/><Relationship Id="rId5" Type="http://schemas.openxmlformats.org/officeDocument/2006/relationships/hyperlink" Target="http://www.nastol.com.ua/pic/201312/1600x900/nastol.com.ua-72781.jpg" TargetMode="External"/><Relationship Id="rId15" Type="http://schemas.openxmlformats.org/officeDocument/2006/relationships/hyperlink" Target="http://www.wdr3.de/kunst/komet118_v-ARDFotogalerie.jpg" TargetMode="External"/><Relationship Id="rId10" Type="http://schemas.openxmlformats.org/officeDocument/2006/relationships/hyperlink" Target="http://file1.npage.de/001896/27/bilder/weihnachtsmann_1.gif" TargetMode="External"/><Relationship Id="rId4" Type="http://schemas.openxmlformats.org/officeDocument/2006/relationships/hyperlink" Target="http://&#1080;&#1089;&#1090;&#1086;&#1088;&#1080;&#1095;&#1077;&#1089;&#1082;&#1072;&#1103;-&#1089;&#1072;&#1084;&#1072;&#1088;&#1072;.&#1088;&#1092;/i/kulture/novgod/4.jpg" TargetMode="External"/><Relationship Id="rId9" Type="http://schemas.openxmlformats.org/officeDocument/2006/relationships/hyperlink" Target="http://kotikit.ru/wp-content/uploads/2011/12/bolezni_pulpit.jpg" TargetMode="External"/><Relationship Id="rId14" Type="http://schemas.openxmlformats.org/officeDocument/2006/relationships/hyperlink" Target="http://s30.postimg.org/kvutxg8n5/imag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28625" y="6215063"/>
            <a:ext cx="8215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</a:t>
            </a:r>
          </a:p>
        </p:txBody>
      </p:sp>
      <p:pic>
        <p:nvPicPr>
          <p:cNvPr id="12" name="Picture 34" descr="Копия Sterne0035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71612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4" descr="Копия Sterne0035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3603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0034" y="333137"/>
            <a:ext cx="835824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Book Antiqua" pitchFamily="18" charset="0"/>
              </a:rPr>
              <a:t>МБОУ Калманская СОШ Калманского района Алтайского края</a:t>
            </a:r>
          </a:p>
          <a:p>
            <a:endParaRPr lang="ru-RU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endParaRPr lang="ru-RU" sz="2400" b="1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endParaRPr lang="ru-RU" sz="2400" b="1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endParaRPr lang="ru-RU" sz="2400" b="1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endParaRPr lang="ru-RU" sz="2400" b="1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«</a:t>
            </a:r>
            <a:r>
              <a:rPr lang="en-US" sz="4000" b="1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Weihnachten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 in Deutschland</a:t>
            </a:r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»</a:t>
            </a:r>
          </a:p>
          <a:p>
            <a:pPr algn="ctr"/>
            <a:endParaRPr lang="ru-RU" sz="2400" b="1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endParaRPr lang="ru-RU" sz="1400" b="1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endParaRPr lang="ru-RU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endParaRPr lang="ru-RU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endParaRPr lang="ru-RU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r"/>
            <a:r>
              <a:rPr lang="ru-RU" b="1" dirty="0" smtClean="0">
                <a:solidFill>
                  <a:srgbClr val="003399"/>
                </a:solidFill>
                <a:latin typeface="Book Antiqua" pitchFamily="18" charset="0"/>
              </a:rPr>
              <a:t>Автор:</a:t>
            </a:r>
          </a:p>
          <a:p>
            <a:pPr algn="r"/>
            <a:r>
              <a:rPr lang="ru-RU" sz="1600" dirty="0" smtClean="0">
                <a:solidFill>
                  <a:srgbClr val="003399"/>
                </a:solidFill>
                <a:latin typeface="Book Antiqua" pitchFamily="18" charset="0"/>
              </a:rPr>
              <a:t>Булатова Наталья Леонидовна</a:t>
            </a:r>
          </a:p>
          <a:p>
            <a:pPr algn="r"/>
            <a:r>
              <a:rPr lang="ru-RU" sz="1600" dirty="0" smtClean="0">
                <a:solidFill>
                  <a:srgbClr val="003399"/>
                </a:solidFill>
                <a:latin typeface="Book Antiqua" pitchFamily="18" charset="0"/>
              </a:rPr>
              <a:t>учитель иностранных языков</a:t>
            </a:r>
          </a:p>
          <a:p>
            <a:pPr algn="r"/>
            <a:endParaRPr lang="ru-RU" sz="1600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r"/>
            <a:endParaRPr lang="ru-RU" sz="1600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r"/>
            <a:endParaRPr lang="ru-RU" sz="1600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r"/>
            <a:endParaRPr lang="ru-RU" sz="1600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r"/>
            <a:endParaRPr lang="ru-RU" dirty="0" smtClean="0">
              <a:solidFill>
                <a:srgbClr val="003399"/>
              </a:solidFill>
              <a:latin typeface="Book Antiqua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201</a:t>
            </a:r>
            <a:r>
              <a:rPr lang="en-US" dirty="0" smtClean="0">
                <a:solidFill>
                  <a:srgbClr val="003399"/>
                </a:solidFill>
                <a:latin typeface="Book Antiqua" pitchFamily="18" charset="0"/>
              </a:rPr>
              <a:t>6</a:t>
            </a:r>
            <a:r>
              <a:rPr lang="ru-RU" dirty="0" smtClean="0">
                <a:solidFill>
                  <a:srgbClr val="003399"/>
                </a:solidFill>
                <a:latin typeface="Book Antiqua" pitchFamily="18" charset="0"/>
              </a:rPr>
              <a:t> г.</a:t>
            </a:r>
            <a:endParaRPr lang="ru-RU" dirty="0">
              <a:solidFill>
                <a:srgbClr val="003399"/>
              </a:solidFill>
              <a:latin typeface="Book Antiqua" pitchFamily="18" charset="0"/>
            </a:endParaRPr>
          </a:p>
        </p:txBody>
      </p:sp>
      <p:sp>
        <p:nvSpPr>
          <p:cNvPr id="7" name="Управляющая кнопка: сведения 6">
            <a:hlinkClick r:id="rId4" action="ppaction://hlinksldjump" highlightClick="1"/>
          </p:cNvPr>
          <p:cNvSpPr/>
          <p:nvPr/>
        </p:nvSpPr>
        <p:spPr>
          <a:xfrm>
            <a:off x="214282" y="6072206"/>
            <a:ext cx="642942" cy="542374"/>
          </a:xfrm>
          <a:prstGeom prst="actionButtonInformation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77766" y="428604"/>
            <a:ext cx="2364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Vorfreude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820" y="1844824"/>
            <a:ext cx="5760641" cy="324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600" b="1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Vorbereitung</a:t>
            </a:r>
            <a:r>
              <a:rPr lang="ru-RU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</a:t>
            </a:r>
            <a:r>
              <a:rPr lang="ru-RU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643182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Es gibt doch Leute,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die mit der Adventszeit und Weihnachten nichts anfangen können. Sie meckern und nörgeln, schmücken keinen Tannenbaum, backen und braten nicht.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24461" y="428604"/>
            <a:ext cx="2364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Querulant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68" y="1772816"/>
            <a:ext cx="5004936" cy="3336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468313" y="6207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857232"/>
            <a:ext cx="4714908" cy="1034129"/>
          </a:xfrm>
          <a:prstGeom prst="rect">
            <a:avLst/>
          </a:prstGeom>
          <a:solidFill>
            <a:srgbClr val="FFD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Decorationen</a:t>
            </a:r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- 10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677836"/>
            <a:ext cx="6858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Zu einer guten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…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gehören Glaskugeln, Lametta, Sterne aus Pappe, Papier, Glas oder Stroh, Nussknacker, eine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Weihnachtspyramide.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99917" y="428604"/>
            <a:ext cx="251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err="1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Decoration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77" y="1772816"/>
            <a:ext cx="4897117" cy="324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- 20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857232"/>
            <a:ext cx="4714908" cy="1034129"/>
          </a:xfrm>
          <a:prstGeom prst="rect">
            <a:avLst/>
          </a:prstGeom>
          <a:solidFill>
            <a:srgbClr val="FFD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Decorationen</a:t>
            </a:r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2714620"/>
            <a:ext cx="6000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Dieser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grüne Nadelbaum im Wohnzimmer ist Pflicht.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91688" y="428604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Tanne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281" t="4429" r="10227" b="8462"/>
          <a:stretch/>
        </p:blipFill>
        <p:spPr>
          <a:xfrm>
            <a:off x="2843807" y="1772815"/>
            <a:ext cx="3456385" cy="4248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- 30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857232"/>
            <a:ext cx="4714908" cy="1034129"/>
          </a:xfrm>
          <a:prstGeom prst="rect">
            <a:avLst/>
          </a:prstGeom>
          <a:solidFill>
            <a:srgbClr val="FFD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lonna MT" pitchFamily="82" charset="0"/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Decorationen</a:t>
            </a:r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643182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An jedem Sonntag in dieser Zeit zünden die Menschen eine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…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auf einem Adventskranz an.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2324" y="428604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Kerze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47" y="1772816"/>
            <a:ext cx="4629126" cy="3086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- 40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857232"/>
            <a:ext cx="4714908" cy="1034129"/>
          </a:xfrm>
          <a:prstGeom prst="rect">
            <a:avLst/>
          </a:prstGeom>
          <a:solidFill>
            <a:srgbClr val="FFD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Decorationen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2714620"/>
            <a:ext cx="61436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Er spielt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in der Weihnachtsgeschichte eine wichtige Rolle.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Er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verkündet den Hirten die Geburt des Erlösers.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16" name="Group 1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2756280"/>
              </p:ext>
            </p:extLst>
          </p:nvPr>
        </p:nvGraphicFramePr>
        <p:xfrm>
          <a:off x="107950" y="765175"/>
          <a:ext cx="8929688" cy="54006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08288"/>
                <a:gridCol w="1295400"/>
                <a:gridCol w="1296987"/>
                <a:gridCol w="1223963"/>
                <a:gridCol w="1223962"/>
                <a:gridCol w="1081088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990000"/>
                          </a:solidFill>
                          <a:effectLst/>
                        </a:rPr>
                        <a:t> 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solidFill>
                              <a:srgbClr val="CC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Vorbereitung</a:t>
                      </a:r>
                      <a:endParaRPr kumimoji="0" lang="ru-RU" sz="2800" b="1" i="0" u="none" strike="noStrike" cap="none" normalizeH="0" baseline="0" dirty="0" smtClean="0">
                        <a:ln>
                          <a:solidFill>
                            <a:srgbClr val="CC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solidFill>
                              <a:srgbClr val="FF6600"/>
                            </a:solidFill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cs typeface="Times New Roman" pitchFamily="18" charset="0"/>
                        </a:rPr>
                        <a:t>Decorationen</a:t>
                      </a:r>
                      <a:endParaRPr kumimoji="0" lang="ru-RU" sz="2800" b="1" i="0" u="none" strike="noStrike" cap="none" normalizeH="0" baseline="0" dirty="0" smtClean="0">
                        <a:ln>
                          <a:solidFill>
                            <a:srgbClr val="FF6600"/>
                          </a:solidFill>
                        </a:ln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   </a:t>
                      </a:r>
                      <a:endParaRPr kumimoji="0" lang="ru-RU" sz="6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solidFill>
                              <a:srgbClr val="FF99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  <a:cs typeface="Times New Roman" pitchFamily="18" charset="0"/>
                        </a:rPr>
                        <a:t>Essen</a:t>
                      </a:r>
                      <a:endParaRPr kumimoji="0" lang="ru-RU" sz="2800" b="1" i="0" u="none" strike="noStrike" cap="none" normalizeH="0" baseline="0" dirty="0" smtClean="0">
                        <a:ln>
                          <a:solidFill>
                            <a:srgbClr val="FF99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90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lonna MT" pitchFamily="8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err="1" smtClean="0">
                          <a:ln>
                            <a:solidFill>
                              <a:srgbClr val="003300"/>
                            </a:solidFill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Traditionen</a:t>
                      </a:r>
                      <a:endParaRPr kumimoji="0" lang="ru-RU" sz="2800" b="1" i="0" u="none" strike="noStrike" cap="none" normalizeH="0" baseline="0" dirty="0" smtClean="0">
                        <a:ln>
                          <a:solidFill>
                            <a:srgbClr val="003300"/>
                          </a:solidFill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u="none" strike="noStrike" cap="none" normalizeH="0" baseline="0" dirty="0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lonna MT" pitchFamily="8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Jesus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solidFill>
                              <a:srgbClr val="660066"/>
                            </a:solidFill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Christus</a:t>
                      </a:r>
                      <a:endParaRPr kumimoji="0" lang="ru-RU" sz="2800" b="1" i="0" u="none" strike="noStrike" cap="none" normalizeH="0" baseline="0" dirty="0" smtClean="0">
                        <a:ln>
                          <a:solidFill>
                            <a:srgbClr val="660066"/>
                          </a:solidFill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142" name="AutoShape 1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765175"/>
            <a:ext cx="1295400" cy="1079500"/>
          </a:xfrm>
          <a:prstGeom prst="actionButtonBlank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143" name="AutoShape 1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765175"/>
            <a:ext cx="1295400" cy="1079500"/>
          </a:xfrm>
          <a:prstGeom prst="actionButtonBlank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</a:t>
            </a:r>
          </a:p>
        </p:txBody>
      </p:sp>
      <p:sp>
        <p:nvSpPr>
          <p:cNvPr id="4144" name="AutoShape 1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844675"/>
            <a:ext cx="1295400" cy="1079500"/>
          </a:xfrm>
          <a:prstGeom prst="actionButtonBlank">
            <a:avLst/>
          </a:prstGeom>
          <a:solidFill>
            <a:srgbClr val="FFCC66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</a:t>
            </a:r>
          </a:p>
        </p:txBody>
      </p:sp>
      <p:sp>
        <p:nvSpPr>
          <p:cNvPr id="4145" name="AutoShape 1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924175"/>
            <a:ext cx="1295400" cy="1079500"/>
          </a:xfrm>
          <a:prstGeom prst="actionButtonBlank">
            <a:avLst/>
          </a:prstGeom>
          <a:solidFill>
            <a:srgbClr val="FEFECA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</a:t>
            </a:r>
          </a:p>
        </p:txBody>
      </p:sp>
      <p:sp>
        <p:nvSpPr>
          <p:cNvPr id="4146" name="AutoShape 11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005263"/>
            <a:ext cx="1295400" cy="1079500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</a:t>
            </a:r>
          </a:p>
        </p:txBody>
      </p:sp>
      <p:sp>
        <p:nvSpPr>
          <p:cNvPr id="4147" name="AutoShape 11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5084763"/>
            <a:ext cx="1295400" cy="1079500"/>
          </a:xfrm>
          <a:prstGeom prst="actionButtonBlank">
            <a:avLst/>
          </a:prstGeom>
          <a:solidFill>
            <a:srgbClr val="CC99FF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</a:t>
            </a:r>
          </a:p>
        </p:txBody>
      </p:sp>
      <p:sp>
        <p:nvSpPr>
          <p:cNvPr id="4148" name="AutoShape 1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1844675"/>
            <a:ext cx="1295400" cy="1079500"/>
          </a:xfrm>
          <a:prstGeom prst="actionButtonBlank">
            <a:avLst/>
          </a:prstGeom>
          <a:solidFill>
            <a:srgbClr val="FFCC66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</a:t>
            </a:r>
          </a:p>
        </p:txBody>
      </p:sp>
      <p:sp>
        <p:nvSpPr>
          <p:cNvPr id="4149" name="AutoShape 11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2924175"/>
            <a:ext cx="1295400" cy="1079500"/>
          </a:xfrm>
          <a:prstGeom prst="actionButtonBlank">
            <a:avLst/>
          </a:prstGeom>
          <a:solidFill>
            <a:srgbClr val="FEFECA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</a:t>
            </a:r>
          </a:p>
        </p:txBody>
      </p:sp>
      <p:sp>
        <p:nvSpPr>
          <p:cNvPr id="4150" name="AutoShape 11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4005263"/>
            <a:ext cx="1295400" cy="1079500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</a:t>
            </a:r>
          </a:p>
        </p:txBody>
      </p:sp>
      <p:sp>
        <p:nvSpPr>
          <p:cNvPr id="4151" name="AutoShape 11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5084763"/>
            <a:ext cx="1295400" cy="1079500"/>
          </a:xfrm>
          <a:prstGeom prst="actionButtonBlank">
            <a:avLst/>
          </a:prstGeom>
          <a:solidFill>
            <a:srgbClr val="CC99FF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</a:t>
            </a:r>
          </a:p>
        </p:txBody>
      </p:sp>
      <p:sp>
        <p:nvSpPr>
          <p:cNvPr id="4152" name="AutoShape 120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765175"/>
            <a:ext cx="1222375" cy="1079500"/>
          </a:xfrm>
          <a:prstGeom prst="actionButtonBlank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30</a:t>
            </a:r>
          </a:p>
        </p:txBody>
      </p:sp>
      <p:sp>
        <p:nvSpPr>
          <p:cNvPr id="4153" name="AutoShape 121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1844675"/>
            <a:ext cx="1222375" cy="1079500"/>
          </a:xfrm>
          <a:prstGeom prst="actionButtonBlank">
            <a:avLst/>
          </a:prstGeom>
          <a:solidFill>
            <a:srgbClr val="FFCC66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30</a:t>
            </a:r>
          </a:p>
        </p:txBody>
      </p:sp>
      <p:sp>
        <p:nvSpPr>
          <p:cNvPr id="4154" name="AutoShape 122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2924175"/>
            <a:ext cx="1222375" cy="1079500"/>
          </a:xfrm>
          <a:prstGeom prst="actionButtonBlank">
            <a:avLst/>
          </a:prstGeom>
          <a:solidFill>
            <a:srgbClr val="FEFECA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30</a:t>
            </a:r>
          </a:p>
        </p:txBody>
      </p:sp>
      <p:sp>
        <p:nvSpPr>
          <p:cNvPr id="4155" name="AutoShape 123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4005263"/>
            <a:ext cx="1222375" cy="1079500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30</a:t>
            </a:r>
          </a:p>
        </p:txBody>
      </p:sp>
      <p:sp>
        <p:nvSpPr>
          <p:cNvPr id="4156" name="AutoShape 124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625" y="5084763"/>
            <a:ext cx="1222375" cy="1079500"/>
          </a:xfrm>
          <a:prstGeom prst="actionButtonBlank">
            <a:avLst/>
          </a:prstGeom>
          <a:solidFill>
            <a:srgbClr val="CC99FF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30</a:t>
            </a:r>
          </a:p>
        </p:txBody>
      </p:sp>
      <p:sp>
        <p:nvSpPr>
          <p:cNvPr id="4157" name="AutoShape 125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765175"/>
            <a:ext cx="1222375" cy="1079500"/>
          </a:xfrm>
          <a:prstGeom prst="actionButtonBlank">
            <a:avLst/>
          </a:prstGeom>
          <a:solidFill>
            <a:srgbClr val="FFCCCC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40</a:t>
            </a:r>
          </a:p>
        </p:txBody>
      </p:sp>
      <p:sp>
        <p:nvSpPr>
          <p:cNvPr id="4158" name="AutoShape 126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1844675"/>
            <a:ext cx="1222375" cy="1079500"/>
          </a:xfrm>
          <a:prstGeom prst="actionButtonBlank">
            <a:avLst/>
          </a:prstGeom>
          <a:solidFill>
            <a:srgbClr val="FFCC66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40</a:t>
            </a:r>
          </a:p>
        </p:txBody>
      </p:sp>
      <p:sp>
        <p:nvSpPr>
          <p:cNvPr id="4159" name="AutoShape 127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2924175"/>
            <a:ext cx="1222375" cy="1079500"/>
          </a:xfrm>
          <a:prstGeom prst="actionButtonBlank">
            <a:avLst/>
          </a:prstGeom>
          <a:solidFill>
            <a:srgbClr val="FEFECA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40</a:t>
            </a:r>
          </a:p>
        </p:txBody>
      </p:sp>
      <p:sp>
        <p:nvSpPr>
          <p:cNvPr id="4160" name="AutoShape 128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4005263"/>
            <a:ext cx="1222375" cy="1079500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40</a:t>
            </a:r>
          </a:p>
        </p:txBody>
      </p:sp>
      <p:sp>
        <p:nvSpPr>
          <p:cNvPr id="4161" name="AutoShape 129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32588" y="5084763"/>
            <a:ext cx="1222375" cy="1079500"/>
          </a:xfrm>
          <a:prstGeom prst="actionButtonBlank">
            <a:avLst/>
          </a:prstGeom>
          <a:solidFill>
            <a:srgbClr val="CC99FF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40</a:t>
            </a:r>
          </a:p>
        </p:txBody>
      </p:sp>
      <p:sp>
        <p:nvSpPr>
          <p:cNvPr id="4162" name="AutoShape 130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765175"/>
            <a:ext cx="1079500" cy="1079500"/>
          </a:xfrm>
          <a:prstGeom prst="actionButtonBlank">
            <a:avLst/>
          </a:prstGeom>
          <a:solidFill>
            <a:srgbClr val="FFCCCC"/>
          </a:solidFill>
          <a:ln>
            <a:solidFill>
              <a:srgbClr val="C000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50</a:t>
            </a:r>
          </a:p>
        </p:txBody>
      </p:sp>
      <p:sp>
        <p:nvSpPr>
          <p:cNvPr id="4163" name="AutoShape 133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1844675"/>
            <a:ext cx="1079500" cy="1079500"/>
          </a:xfrm>
          <a:prstGeom prst="actionButtonBlank">
            <a:avLst/>
          </a:prstGeom>
          <a:solidFill>
            <a:srgbClr val="FFCC66"/>
          </a:solidFill>
          <a:ln w="9525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50</a:t>
            </a:r>
          </a:p>
        </p:txBody>
      </p:sp>
      <p:sp>
        <p:nvSpPr>
          <p:cNvPr id="4164" name="AutoShape 134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2924175"/>
            <a:ext cx="1079500" cy="1079500"/>
          </a:xfrm>
          <a:prstGeom prst="actionButtonBlank">
            <a:avLst/>
          </a:prstGeom>
          <a:solidFill>
            <a:srgbClr val="FEFECA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50</a:t>
            </a:r>
          </a:p>
        </p:txBody>
      </p:sp>
      <p:sp>
        <p:nvSpPr>
          <p:cNvPr id="4165" name="AutoShape 135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4005263"/>
            <a:ext cx="1079500" cy="1079500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50</a:t>
            </a:r>
          </a:p>
        </p:txBody>
      </p:sp>
      <p:sp>
        <p:nvSpPr>
          <p:cNvPr id="4166" name="AutoShape 136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084763"/>
            <a:ext cx="1079500" cy="1079500"/>
          </a:xfrm>
          <a:prstGeom prst="actionButtonBlank">
            <a:avLst/>
          </a:prstGeom>
          <a:solidFill>
            <a:srgbClr val="CC99FF"/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none" anchor="ctr"/>
          <a:lstStyle/>
          <a:p>
            <a:pPr algn="ctr"/>
            <a:r>
              <a:rPr lang="ru-RU" sz="3600" b="1" dirty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50</a:t>
            </a: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2"/>
                  </p:tgtEl>
                </p:cond>
              </p:nextCondLst>
            </p:seq>
          </p:childTnLst>
        </p:cTn>
      </p:par>
    </p:tnLst>
    <p:bldLst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0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0" grpId="0" animBg="1"/>
      <p:bldP spid="4161" grpId="0" animBg="1"/>
      <p:bldP spid="4162" grpId="0" animBg="1"/>
      <p:bldP spid="4163" grpId="0" animBg="1"/>
      <p:bldP spid="4164" grpId="0" animBg="1"/>
      <p:bldP spid="4165" grpId="0" animBg="1"/>
      <p:bldP spid="41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61315" y="428604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Engel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2"/>
          <a:stretch/>
        </p:blipFill>
        <p:spPr>
          <a:xfrm>
            <a:off x="3059832" y="1746005"/>
            <a:ext cx="3131448" cy="415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- 50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857232"/>
            <a:ext cx="4714908" cy="1034129"/>
          </a:xfrm>
          <a:prstGeom prst="rect">
            <a:avLst/>
          </a:prstGeom>
          <a:solidFill>
            <a:srgbClr val="FFD8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Decorationen</a:t>
            </a:r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</a:t>
            </a:r>
            <a:r>
              <a:rPr lang="ru-RU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643182"/>
            <a:ext cx="6500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Das ist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ein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Symbol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der christlichen Freude. Zu Weihnachten werden sie sogar in der Nacht geläutet, um zum Mitfeiern der Christmette einzuladen.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87330" y="404664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FF33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Glocke</a:t>
            </a:r>
            <a:endParaRPr lang="ru-RU" sz="3600" b="1" dirty="0">
              <a:ln>
                <a:solidFill>
                  <a:srgbClr val="FF33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9"/>
          <a:stretch/>
        </p:blipFill>
        <p:spPr>
          <a:xfrm>
            <a:off x="2267744" y="1772816"/>
            <a:ext cx="463221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EFE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Essen</a:t>
            </a:r>
            <a:r>
              <a:rPr lang="ru-RU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- 10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714620"/>
            <a:ext cx="5572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Gänse, Enten und auch Wild stehen zu Weihnachten auf dem deutschen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Speiseplan.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      </a:t>
            </a:r>
            <a:endParaRPr lang="ru-RU" sz="3600" b="1" dirty="0" smtClean="0">
              <a:latin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91688" y="42860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Braten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571" t="4505" r="9814" b="9754"/>
          <a:stretch/>
        </p:blipFill>
        <p:spPr>
          <a:xfrm>
            <a:off x="2614084" y="1772816"/>
            <a:ext cx="3924867" cy="392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EFE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Essen</a:t>
            </a:r>
            <a:r>
              <a:rPr lang="ru-RU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latin typeface="Book Antiqua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76044" y="2708920"/>
            <a:ext cx="599187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Das ist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das bekannteste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Weihnachtsgebäck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. Er soll in seiner Form an das gewickelte Christkind erinnern und wird von außen mit Puderzucker bestreut.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04664"/>
            <a:ext cx="2929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Christstollen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31" y="1772816"/>
            <a:ext cx="5058423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правка 5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EFE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Essen </a:t>
            </a:r>
            <a:r>
              <a:rPr lang="ru-RU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en-US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ru-RU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714620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Das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ist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ein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Gebäck, das in der Advents- und Weihnachtszeit gegessen wird.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      </a:t>
            </a:r>
            <a:endParaRPr lang="ru-RU" sz="3600" b="1" dirty="0" smtClean="0">
              <a:latin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64137" y="416183"/>
            <a:ext cx="2544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Lebkuchen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7"/>
          <a:stretch/>
        </p:blipFill>
        <p:spPr bwMode="auto">
          <a:xfrm>
            <a:off x="2044234" y="1772816"/>
            <a:ext cx="507775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EFE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Essen</a:t>
            </a:r>
            <a:r>
              <a:rPr lang="ru-RU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ru-RU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2714620"/>
            <a:ext cx="62150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Für einfache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…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wird ein Teig geknetet und ausgerollt. Mit speziellen Formen sticht man kleine Figuren aus.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правка 9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285984" y="857232"/>
            <a:ext cx="4572000" cy="1034129"/>
          </a:xfrm>
          <a:custGeom>
            <a:avLst/>
            <a:gdLst>
              <a:gd name="connsiteX0" fmla="*/ 0 w 4572000"/>
              <a:gd name="connsiteY0" fmla="*/ 0 h 1034129"/>
              <a:gd name="connsiteX1" fmla="*/ 4572000 w 4572000"/>
              <a:gd name="connsiteY1" fmla="*/ 0 h 1034129"/>
              <a:gd name="connsiteX2" fmla="*/ 4572000 w 4572000"/>
              <a:gd name="connsiteY2" fmla="*/ 1034129 h 1034129"/>
              <a:gd name="connsiteX3" fmla="*/ 0 w 4572000"/>
              <a:gd name="connsiteY3" fmla="*/ 1034129 h 1034129"/>
              <a:gd name="connsiteX4" fmla="*/ 0 w 4572000"/>
              <a:gd name="connsiteY4" fmla="*/ 0 h 103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1034129">
                <a:moveTo>
                  <a:pt x="0" y="0"/>
                </a:moveTo>
                <a:lnTo>
                  <a:pt x="4572000" y="0"/>
                </a:lnTo>
                <a:lnTo>
                  <a:pt x="4572000" y="1034129"/>
                </a:lnTo>
                <a:lnTo>
                  <a:pt x="0" y="1034129"/>
                </a:lnTo>
                <a:lnTo>
                  <a:pt x="0" y="0"/>
                </a:lnTo>
                <a:close/>
              </a:path>
            </a:pathLst>
          </a:custGeom>
          <a:solidFill>
            <a:srgbClr val="FFCCCC"/>
          </a:solidFill>
          <a:ln>
            <a:solidFill>
              <a:srgbClr val="CC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ln>
                  <a:solidFill>
                    <a:srgbClr val="990000"/>
                  </a:solidFill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3600" b="1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Vorbereitung</a:t>
            </a:r>
            <a:r>
              <a:rPr lang="ru-RU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- 10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5803" y="2636912"/>
            <a:ext cx="7072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Im Zentrum der Stadt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gibt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es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einen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 …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, wo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vor allem Glühwein, Lebkuchen, Bratwürste, Holzfiguren und Weihnachtsdekoration verkauft wird.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77572" y="428604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Plätzchen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4095807" cy="330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EFEC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Essen</a:t>
            </a:r>
            <a:r>
              <a:rPr lang="ru-RU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</a:t>
            </a:r>
            <a:r>
              <a:rPr lang="ru-RU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latin typeface="Book Antiqua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94986" y="2636912"/>
            <a:ext cx="695399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Schokolade, Lebkuchen, Stollen, Plätzchen und so weiter - Süßigkeiten in solchen Mengen verursachen Karies und damit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… 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43674" y="404664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FF9900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Zahnweh</a:t>
            </a:r>
            <a:endParaRPr lang="ru-RU" sz="3600" b="1" dirty="0">
              <a:ln>
                <a:solidFill>
                  <a:srgbClr val="FF9900"/>
                </a:solidFill>
              </a:ln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7" name="Picture 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82" y="1772816"/>
            <a:ext cx="4838598" cy="326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57158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600" b="1" dirty="0" err="1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Traditionen</a:t>
            </a: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- 10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714620"/>
            <a:ext cx="6858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Das ist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die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vierwöchige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Zeit vor dem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Weihnachtsfest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, in der die Christen auf die Ankunft von Christus warten.</a:t>
            </a:r>
            <a:endParaRPr lang="ru-RU" dirty="0"/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428604"/>
            <a:ext cx="1749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Advent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15" descr="AdventKranz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687014" y="1772816"/>
            <a:ext cx="3804658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600" b="1" dirty="0" err="1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Traditionen</a:t>
            </a: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79632" y="2708920"/>
            <a:ext cx="5584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Er symbolisiert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das weihnachtliche Schenken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. Er kommt zu den Kindern. </a:t>
            </a:r>
            <a:endParaRPr kumimoji="0" lang="de-DE" sz="3200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857892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92986" y="404664"/>
            <a:ext cx="3877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Weihnachtsmann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45" y="1772816"/>
            <a:ext cx="2724067" cy="35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600" b="1" dirty="0" err="1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Traditionen</a:t>
            </a: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52176" y="2636912"/>
            <a:ext cx="62396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Die Deutschen verbringen Weihnachten am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liebsten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im Kreis der Familie,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also Weihnachten ist ein … .</a:t>
            </a:r>
            <a:endParaRPr kumimoji="0" lang="de-DE" sz="320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13843" y="428604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Familienfest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33" y="1772816"/>
            <a:ext cx="4692434" cy="31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600" b="1" dirty="0" err="1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Traditionen</a:t>
            </a: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7372" y="2708920"/>
            <a:ext cx="5229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Richtige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Weihnachten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 muss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weiß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sein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,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dazu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braucht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 man … 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77894"/>
            <a:ext cx="1736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Markt</a:t>
            </a:r>
            <a:r>
              <a:rPr lang="de-DE" sz="40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de-DE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00" y="1772816"/>
            <a:ext cx="5025580" cy="3349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57158" y="5857892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8473" y="428604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Schnee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/>
          <a:stretch/>
        </p:blipFill>
        <p:spPr>
          <a:xfrm>
            <a:off x="2016483" y="1772816"/>
            <a:ext cx="5081879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600" b="1" dirty="0" err="1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Traditionen</a:t>
            </a: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</a:t>
            </a:r>
            <a:r>
              <a:rPr lang="ru-RU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latin typeface="Book Antiqua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46579" y="2636912"/>
            <a:ext cx="625080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Das Weihnachtslied ist wohl das bekannteste in Deutschland. Geschrieben hat es der Theologe und Schriftsteller Johannes Daniel Falk (1768 - 1826).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5454" y="428604"/>
            <a:ext cx="3749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„O du fröhliche“</a:t>
            </a:r>
            <a:endParaRPr lang="ru-RU" sz="3600" b="1" dirty="0">
              <a:ln>
                <a:solidFill>
                  <a:srgbClr val="0033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9"/>
          <a:stretch/>
        </p:blipFill>
        <p:spPr>
          <a:xfrm>
            <a:off x="2483768" y="1772816"/>
            <a:ext cx="4160340" cy="373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857232"/>
            <a:ext cx="4929222" cy="1034129"/>
          </a:xfrm>
          <a:prstGeom prst="rect">
            <a:avLst/>
          </a:prstGeom>
          <a:solidFill>
            <a:srgbClr val="E6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Jesus </a:t>
            </a:r>
            <a:r>
              <a:rPr lang="en-US" sz="3600" b="1" dirty="0" err="1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Christus</a:t>
            </a:r>
            <a:r>
              <a:rPr lang="ru-RU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- 10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latin typeface="Book Antiqua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78711" y="2708920"/>
            <a:ext cx="6715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Die Mutter von Jesus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Christus</a:t>
            </a:r>
            <a:endParaRPr lang="ru-RU" sz="3200" dirty="0" smtClean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9678" y="428604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Maria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370" t="3640" r="12412" b="8635"/>
          <a:stretch/>
        </p:blipFill>
        <p:spPr>
          <a:xfrm>
            <a:off x="3114223" y="1772816"/>
            <a:ext cx="2952329" cy="403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857892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857232"/>
            <a:ext cx="4929222" cy="1034129"/>
          </a:xfrm>
          <a:prstGeom prst="rect">
            <a:avLst/>
          </a:prstGeom>
          <a:solidFill>
            <a:srgbClr val="E6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Jesus </a:t>
            </a:r>
            <a:r>
              <a:rPr lang="en-US" sz="3600" b="1" dirty="0" err="1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Christus</a:t>
            </a:r>
            <a:r>
              <a:rPr lang="ru-RU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714620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Er gilt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im Neuen Testament der Bibel als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Ehemann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von Maria, der Mutter Jesu.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18162" y="404664"/>
            <a:ext cx="1236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Josef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1" y="1772816"/>
            <a:ext cx="364333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857232"/>
            <a:ext cx="4929222" cy="1034129"/>
          </a:xfrm>
          <a:prstGeom prst="rect">
            <a:avLst/>
          </a:prstGeom>
          <a:solidFill>
            <a:srgbClr val="E6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Jesus </a:t>
            </a:r>
            <a:r>
              <a:rPr lang="en-US" sz="3600" b="1" dirty="0" err="1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Christus</a:t>
            </a:r>
            <a:r>
              <a:rPr lang="ru-RU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ru-RU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714620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Der Futtertrog,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in den Maria Jesu nach der Geburt legte.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592" y="40466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Krippe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244540" cy="350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857232"/>
            <a:ext cx="4929222" cy="1034129"/>
          </a:xfrm>
          <a:prstGeom prst="rect">
            <a:avLst/>
          </a:prstGeom>
          <a:solidFill>
            <a:srgbClr val="E6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Jesus </a:t>
            </a:r>
            <a:r>
              <a:rPr lang="en-US" sz="3600" b="1" dirty="0" err="1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Christus</a:t>
            </a:r>
            <a:r>
              <a:rPr lang="ru-RU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ru-RU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643182"/>
            <a:ext cx="721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Die in der Bibel genannten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Sterndeuter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, die dem Jesuskind huldigen,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symbolisieren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die Weihnachtsbotschaft.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468313" y="7604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643182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  <a:ea typeface="Calibri"/>
              </a:rPr>
              <a:t>Wer kommt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  <a:ea typeface="Calibri"/>
              </a:rPr>
              <a:t>traditionell in der Nacht zum 6.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  <a:ea typeface="Calibri"/>
              </a:rPr>
              <a:t>Dezember?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357158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   </a:t>
            </a:r>
            <a:r>
              <a:rPr lang="en-US" sz="3600" b="1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Vorbereitung</a:t>
            </a:r>
            <a:r>
              <a:rPr lang="ru-RU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67386" y="428604"/>
            <a:ext cx="4365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Heilige drei Könige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10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2"/>
          <a:stretch/>
        </p:blipFill>
        <p:spPr>
          <a:xfrm>
            <a:off x="1835696" y="1772816"/>
            <a:ext cx="546422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857232"/>
            <a:ext cx="4929222" cy="1034129"/>
          </a:xfrm>
          <a:prstGeom prst="rect">
            <a:avLst/>
          </a:prstGeom>
          <a:solidFill>
            <a:srgbClr val="E6C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Jesus </a:t>
            </a:r>
            <a:r>
              <a:rPr lang="en-US" sz="3600" b="1" dirty="0" err="1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Christus</a:t>
            </a:r>
            <a:r>
              <a:rPr lang="ru-RU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</a:t>
            </a:r>
            <a:r>
              <a:rPr lang="ru-RU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latin typeface="Book Antiqu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57356" y="2714620"/>
            <a:ext cx="5429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Das ist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ein Gottesdienst, der spät in der Nacht stattfindet.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71455" y="404664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660066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Christmette</a:t>
            </a:r>
            <a:endParaRPr lang="ru-RU" sz="3600" b="1" dirty="0">
              <a:ln>
                <a:solidFill>
                  <a:srgbClr val="660066"/>
                </a:solidFill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805420" cy="3604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214290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Изображения</a:t>
            </a:r>
            <a:r>
              <a:rPr lang="de-DE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785794"/>
            <a:ext cx="878684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Book Antiqua" pitchFamily="18" charset="0"/>
                <a:hlinkClick r:id="rId3"/>
              </a:rPr>
              <a:t>http://textures.photoshop-ramki.ru/wp-content/uploads/2012/11/snezhinki_01/snezhinki_03.jpg</a:t>
            </a:r>
            <a:endParaRPr lang="ru-RU" dirty="0" smtClean="0">
              <a:latin typeface="Book Antiqua" pitchFamily="18" charset="0"/>
            </a:endParaRPr>
          </a:p>
          <a:p>
            <a:r>
              <a:rPr lang="en-US" u="sng" dirty="0" smtClean="0">
                <a:latin typeface="Book Antiqua" pitchFamily="18" charset="0"/>
                <a:hlinkClick r:id="rId4"/>
              </a:rPr>
              <a:t>http://pics.livejournal.com/nika_ap/pic/0009a4ft</a:t>
            </a:r>
            <a:endParaRPr lang="ru-RU" dirty="0" smtClean="0">
              <a:latin typeface="Book Antiqua" pitchFamily="18" charset="0"/>
            </a:endParaRPr>
          </a:p>
          <a:p>
            <a:pPr lvl="0"/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http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://4.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bp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.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blogspot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.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com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/_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ByJb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93_6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mXU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/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TPVn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2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ZHv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75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I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/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AAAAAAAAAgA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/0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roQxXAsVw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0/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s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1600/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Xmas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%2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BTree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%2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B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3.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5"/>
              </a:rPr>
              <a:t>jpg</a:t>
            </a:r>
            <a:endParaRPr lang="ru-RU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http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://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snoringscholar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.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com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/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wp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-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content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/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uploads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/2011/06/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virgin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-</a:t>
            </a:r>
            <a:r>
              <a:rPr lang="en-US" u="sng" dirty="0" err="1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mary</a:t>
            </a:r>
            <a:r>
              <a:rPr lang="ru-RU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-0108.</a:t>
            </a:r>
            <a:r>
              <a:rPr lang="en-US" u="sng" dirty="0" smtClean="0">
                <a:solidFill>
                  <a:srgbClr val="000000"/>
                </a:solidFill>
                <a:latin typeface="Book Antiqua" pitchFamily="18" charset="0"/>
                <a:hlinkClick r:id="rId6"/>
              </a:rPr>
              <a:t>jpg</a:t>
            </a:r>
            <a:endParaRPr lang="en-US" u="sng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hlinkClick r:id="rId7"/>
              </a:rPr>
              <a:t>http</a:t>
            </a:r>
            <a:r>
              <a:rPr lang="en-US" dirty="0">
                <a:solidFill>
                  <a:srgbClr val="000000"/>
                </a:solidFill>
                <a:latin typeface="Book Antiqua" pitchFamily="18" charset="0"/>
                <a:hlinkClick r:id="rId7"/>
              </a:rPr>
              <a:t>://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hlinkClick r:id="rId7"/>
              </a:rPr>
              <a:t>cs323625.userapi.com/v323625486/5cbc/dbWWQGCGp38.jpg</a:t>
            </a:r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Book Antiqua" pitchFamily="18" charset="0"/>
                <a:hlinkClick r:id="rId8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hlinkClick r:id="rId8"/>
              </a:rPr>
              <a:t>frenchblossomblog.co.uk/wp-content/uploads/2011/12/St-Nicholas-day.jpg</a:t>
            </a:r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Book Antiqua" pitchFamily="18" charset="0"/>
                <a:hlinkClick r:id="rId9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hlinkClick r:id="rId9"/>
              </a:rPr>
              <a:t>carrievantastic.files.wordpress.com/2014/12/tempx_weihnachtsb_rupr_g.jpg</a:t>
            </a:r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Book Antiqua" pitchFamily="18" charset="0"/>
                <a:hlinkClick r:id="rId10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hlinkClick r:id="rId10"/>
              </a:rPr>
              <a:t>www.fewo-gastgeber.de/uploads/images/2012/12/01/contentquelle_20661_35487_Bild1.jpg</a:t>
            </a:r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Book Antiqua" pitchFamily="18" charset="0"/>
                <a:hlinkClick r:id="rId11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hlinkClick r:id="rId11"/>
              </a:rPr>
              <a:t>www.ndr.de/fernsehen/media/importbild9839_v-contentgross.jpg</a:t>
            </a:r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Book Antiqua" pitchFamily="18" charset="0"/>
                <a:hlinkClick r:id="rId12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hlinkClick r:id="rId12"/>
              </a:rPr>
              <a:t>mosmonitor.ru/media/mt/2013_12/7915.jpg</a:t>
            </a:r>
            <a:endParaRPr lang="ru-RU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Book Antiqua" pitchFamily="18" charset="0"/>
                <a:hlinkClick r:id="rId13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hlinkClick r:id="rId13"/>
              </a:rPr>
              <a:t>d3thflcq1yqzn0.cloudfront.net/016441486_prevstill.jpeg</a:t>
            </a:r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Book Antiqua" pitchFamily="18" charset="0"/>
                <a:hlinkClick r:id="rId14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Book Antiqua" pitchFamily="18" charset="0"/>
                <a:hlinkClick r:id="rId14"/>
              </a:rPr>
              <a:t>www.torange-de.com/photo/7/13/Kerze-Geschenk-Schu%C3%9F-1291885574_99.jpg</a:t>
            </a:r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endParaRPr lang="en-US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endParaRPr lang="ru-RU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0"/>
            <a:endParaRPr lang="ru-RU" dirty="0" smtClean="0">
              <a:solidFill>
                <a:srgbClr val="000000"/>
              </a:solidFill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143900" y="5929330"/>
            <a:ext cx="785818" cy="714380"/>
          </a:xfrm>
          <a:prstGeom prst="actionButtonForwardNext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16632"/>
            <a:ext cx="878684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Book Antiqua" pitchFamily="18" charset="0"/>
                <a:hlinkClick r:id="rId3"/>
              </a:rPr>
              <a:t>http://www.uwesu.org/asset/Event/6410/christmans-dinner.jpg</a:t>
            </a:r>
            <a:r>
              <a:rPr lang="ru-RU" dirty="0" smtClean="0">
                <a:latin typeface="Book Antiqua" pitchFamily="18" charset="0"/>
              </a:rPr>
              <a:t> </a:t>
            </a:r>
          </a:p>
          <a:p>
            <a:r>
              <a:rPr lang="en-US" u="sng" dirty="0">
                <a:latin typeface="Book Antiqua" pitchFamily="18" charset="0"/>
                <a:hlinkClick r:id="rId4"/>
              </a:rPr>
              <a:t>http://</a:t>
            </a:r>
            <a:r>
              <a:rPr lang="ru-RU" u="sng" dirty="0">
                <a:latin typeface="Book Antiqua" pitchFamily="18" charset="0"/>
                <a:hlinkClick r:id="rId4"/>
              </a:rPr>
              <a:t>историческая-</a:t>
            </a:r>
            <a:r>
              <a:rPr lang="ru-RU" u="sng" dirty="0" err="1">
                <a:latin typeface="Book Antiqua" pitchFamily="18" charset="0"/>
                <a:hlinkClick r:id="rId4"/>
              </a:rPr>
              <a:t>самара.рф</a:t>
            </a:r>
            <a:r>
              <a:rPr lang="ru-RU" u="sng" dirty="0">
                <a:latin typeface="Book Antiqua" pitchFamily="18" charset="0"/>
                <a:hlinkClick r:id="rId4"/>
              </a:rPr>
              <a:t>/</a:t>
            </a:r>
            <a:r>
              <a:rPr lang="en-US" u="sng" dirty="0" err="1" smtClean="0">
                <a:latin typeface="Book Antiqua" pitchFamily="18" charset="0"/>
                <a:hlinkClick r:id="rId4"/>
              </a:rPr>
              <a:t>i</a:t>
            </a:r>
            <a:r>
              <a:rPr lang="en-US" u="sng" dirty="0" smtClean="0">
                <a:latin typeface="Book Antiqua" pitchFamily="18" charset="0"/>
                <a:hlinkClick r:id="rId4"/>
              </a:rPr>
              <a:t>/</a:t>
            </a:r>
            <a:r>
              <a:rPr lang="en-US" u="sng" dirty="0" err="1" smtClean="0">
                <a:latin typeface="Book Antiqua" pitchFamily="18" charset="0"/>
                <a:hlinkClick r:id="rId4"/>
              </a:rPr>
              <a:t>kulture</a:t>
            </a:r>
            <a:r>
              <a:rPr lang="en-US" u="sng" dirty="0" smtClean="0">
                <a:latin typeface="Book Antiqua" pitchFamily="18" charset="0"/>
                <a:hlinkClick r:id="rId4"/>
              </a:rPr>
              <a:t>/</a:t>
            </a:r>
            <a:r>
              <a:rPr lang="en-US" u="sng" dirty="0" err="1" smtClean="0">
                <a:latin typeface="Book Antiqua" pitchFamily="18" charset="0"/>
                <a:hlinkClick r:id="rId4"/>
              </a:rPr>
              <a:t>novgod</a:t>
            </a:r>
            <a:r>
              <a:rPr lang="en-US" u="sng" dirty="0" smtClean="0">
                <a:latin typeface="Book Antiqua" pitchFamily="18" charset="0"/>
                <a:hlinkClick r:id="rId4"/>
              </a:rPr>
              <a:t>/4.jpg</a:t>
            </a:r>
            <a:endParaRPr lang="ru-RU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5"/>
              </a:rPr>
              <a:t>http://</a:t>
            </a:r>
            <a:r>
              <a:rPr lang="en-US" u="sng" dirty="0" smtClean="0">
                <a:latin typeface="Book Antiqua" pitchFamily="18" charset="0"/>
                <a:hlinkClick r:id="rId5"/>
              </a:rPr>
              <a:t>www.nastol.com.ua/pic/201312/1600x900/nastol.com.ua-72781.jpg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6"/>
              </a:rPr>
              <a:t>http://</a:t>
            </a:r>
            <a:r>
              <a:rPr lang="en-US" u="sng" dirty="0" smtClean="0">
                <a:latin typeface="Book Antiqua" pitchFamily="18" charset="0"/>
                <a:hlinkClick r:id="rId6"/>
              </a:rPr>
              <a:t>www.sweetvenice.ru/upload/medialibrary/fec/fec72711a4116774605e2f7918c310b0.jpg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7"/>
              </a:rPr>
              <a:t>http://</a:t>
            </a:r>
            <a:r>
              <a:rPr lang="en-US" u="sng" dirty="0" smtClean="0">
                <a:latin typeface="Book Antiqua" pitchFamily="18" charset="0"/>
                <a:hlinkClick r:id="rId7"/>
              </a:rPr>
              <a:t>makeitbetter.net/wp-content/uploads/2014/11/recipe-cookie-of-the-year-contest.jpg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8"/>
              </a:rPr>
              <a:t>http://</a:t>
            </a:r>
            <a:r>
              <a:rPr lang="en-US" u="sng" dirty="0" smtClean="0">
                <a:latin typeface="Book Antiqua" pitchFamily="18" charset="0"/>
                <a:hlinkClick r:id="rId8"/>
              </a:rPr>
              <a:t>www.gesund-durch.de/media/2012/10/gd_Ernaehrung_Backen_12KW43_Bilderbox_921019201.jpg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9"/>
              </a:rPr>
              <a:t>http://</a:t>
            </a:r>
            <a:r>
              <a:rPr lang="en-US" u="sng" dirty="0" smtClean="0">
                <a:latin typeface="Book Antiqua" pitchFamily="18" charset="0"/>
                <a:hlinkClick r:id="rId9"/>
              </a:rPr>
              <a:t>kotikit.ru/wp-content/uploads/2011/12/bolezni_pulpit.jpg</a:t>
            </a:r>
            <a:endParaRPr lang="ru-RU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10"/>
              </a:rPr>
              <a:t>http://</a:t>
            </a:r>
            <a:r>
              <a:rPr lang="en-US" u="sng" dirty="0" smtClean="0">
                <a:latin typeface="Book Antiqua" pitchFamily="18" charset="0"/>
                <a:hlinkClick r:id="rId10"/>
              </a:rPr>
              <a:t>file1.npage.de/001896/27/bilder/weihnachtsmann_1.gif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11"/>
              </a:rPr>
              <a:t>http://www.pra3dnuk.ru/_</a:t>
            </a:r>
            <a:r>
              <a:rPr lang="en-US" u="sng" dirty="0" smtClean="0">
                <a:latin typeface="Book Antiqua" pitchFamily="18" charset="0"/>
                <a:hlinkClick r:id="rId11"/>
              </a:rPr>
              <a:t>ph/9/381253313.jpg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12"/>
              </a:rPr>
              <a:t>http://www.medimops.de/out/pictures/generated/product/1/600_600_90/51gdfqn3atl._sl500_.</a:t>
            </a:r>
            <a:r>
              <a:rPr lang="en-US" u="sng" dirty="0" smtClean="0">
                <a:latin typeface="Book Antiqua" pitchFamily="18" charset="0"/>
                <a:hlinkClick r:id="rId12"/>
              </a:rPr>
              <a:t>jpg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13"/>
              </a:rPr>
              <a:t>http://</a:t>
            </a:r>
            <a:r>
              <a:rPr lang="en-US" u="sng" dirty="0" smtClean="0">
                <a:latin typeface="Book Antiqua" pitchFamily="18" charset="0"/>
                <a:hlinkClick r:id="rId13"/>
              </a:rPr>
              <a:t>www.desertinthecity.com/wp-content/uploads/2015/12/mary-joseph-1024x1024.jpg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14"/>
              </a:rPr>
              <a:t>http://</a:t>
            </a:r>
            <a:r>
              <a:rPr lang="en-US" u="sng" dirty="0" smtClean="0">
                <a:latin typeface="Book Antiqua" pitchFamily="18" charset="0"/>
                <a:hlinkClick r:id="rId14"/>
              </a:rPr>
              <a:t>s30.postimg.org/kvutxg8n5/image.jpg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15"/>
              </a:rPr>
              <a:t>http://</a:t>
            </a:r>
            <a:r>
              <a:rPr lang="en-US" u="sng" dirty="0" smtClean="0">
                <a:latin typeface="Book Antiqua" pitchFamily="18" charset="0"/>
                <a:hlinkClick r:id="rId15"/>
              </a:rPr>
              <a:t>www.wdr3.de/kunst/komet118_v-ARDFotogalerie.jpg</a:t>
            </a:r>
            <a:endParaRPr lang="en-US" u="sng" dirty="0" smtClean="0">
              <a:latin typeface="Book Antiqua" pitchFamily="18" charset="0"/>
            </a:endParaRPr>
          </a:p>
          <a:p>
            <a:r>
              <a:rPr lang="en-US" u="sng" dirty="0">
                <a:latin typeface="Book Antiqua" pitchFamily="18" charset="0"/>
                <a:hlinkClick r:id="rId16"/>
              </a:rPr>
              <a:t>http://images.traum-ferienwohnungen.de/20226/575937/19/Christmette%201.%</a:t>
            </a:r>
            <a:r>
              <a:rPr lang="en-US" u="sng" dirty="0" smtClean="0">
                <a:latin typeface="Book Antiqua" pitchFamily="18" charset="0"/>
                <a:hlinkClick r:id="rId16"/>
              </a:rPr>
              <a:t>20Feiertag.jpg</a:t>
            </a:r>
            <a:endParaRPr lang="en-US" u="sng" dirty="0" smtClean="0">
              <a:latin typeface="Book Antiqua" pitchFamily="18" charset="0"/>
            </a:endParaRPr>
          </a:p>
          <a:p>
            <a:endParaRPr lang="en-US" u="sng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pPr lvl="0"/>
            <a:endParaRPr lang="ru-RU" dirty="0" smtClean="0">
              <a:solidFill>
                <a:srgbClr val="000000"/>
              </a:solidFill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63888" y="404664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Nicolaus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357158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" t="12330" r="8872" b="9065"/>
          <a:stretch/>
        </p:blipFill>
        <p:spPr>
          <a:xfrm>
            <a:off x="2900186" y="1700808"/>
            <a:ext cx="3384376" cy="442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3042" y="2643182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Der </a:t>
            </a:r>
            <a:r>
              <a:rPr lang="en-US" sz="3200" dirty="0" err="1">
                <a:solidFill>
                  <a:srgbClr val="003399"/>
                </a:solidFill>
                <a:latin typeface="Book Antiqua" pitchFamily="18" charset="0"/>
              </a:rPr>
              <a:t>Gehilfe</a:t>
            </a:r>
            <a:r>
              <a:rPr lang="en-US" sz="3200" dirty="0">
                <a:solidFill>
                  <a:srgbClr val="003399"/>
                </a:solidFill>
                <a:latin typeface="Book Antiqua" pitchFamily="18" charset="0"/>
              </a:rPr>
              <a:t> des </a:t>
            </a:r>
            <a:r>
              <a:rPr lang="en-US" sz="3200" dirty="0" err="1" smtClean="0">
                <a:solidFill>
                  <a:srgbClr val="003399"/>
                </a:solidFill>
                <a:latin typeface="Book Antiqua" pitchFamily="18" charset="0"/>
              </a:rPr>
              <a:t>Nikolaus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.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правка 7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lonna MT" pitchFamily="82" charset="0"/>
              </a:rPr>
              <a:t>   </a:t>
            </a:r>
            <a:r>
              <a:rPr lang="en-US" sz="3600" b="1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Vorbereitung</a:t>
            </a:r>
            <a:r>
              <a:rPr lang="ru-RU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- 30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04664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Ruprecht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08" y="1844824"/>
            <a:ext cx="5607661" cy="320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85720" y="5929330"/>
            <a:ext cx="857256" cy="756664"/>
          </a:xfrm>
          <a:prstGeom prst="actionButtonHom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правка 6">
            <a:hlinkClick r:id="" action="ppaction://hlinkshowjump?jump=nextslide" highlightClick="1"/>
          </p:cNvPr>
          <p:cNvSpPr/>
          <p:nvPr/>
        </p:nvSpPr>
        <p:spPr>
          <a:xfrm>
            <a:off x="8072462" y="6000768"/>
            <a:ext cx="828102" cy="685226"/>
          </a:xfrm>
          <a:prstGeom prst="actionButtonHelp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643182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Das Gefühl, das </a:t>
            </a:r>
            <a:r>
              <a:rPr lang="de-DE" sz="3200" dirty="0">
                <a:solidFill>
                  <a:srgbClr val="003399"/>
                </a:solidFill>
                <a:latin typeface="Book Antiqua" pitchFamily="18" charset="0"/>
              </a:rPr>
              <a:t>sich über die gesamte </a:t>
            </a:r>
            <a:r>
              <a:rPr lang="de-DE" sz="3200" dirty="0" smtClean="0">
                <a:solidFill>
                  <a:srgbClr val="003399"/>
                </a:solidFill>
                <a:latin typeface="Book Antiqua" pitchFamily="18" charset="0"/>
              </a:rPr>
              <a:t>Adventszeit erstreckt. </a:t>
            </a:r>
            <a:endParaRPr lang="ru-RU" sz="3200" dirty="0">
              <a:solidFill>
                <a:srgbClr val="003399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857232"/>
            <a:ext cx="4572000" cy="1034129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0"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</a:t>
            </a:r>
            <a:r>
              <a:rPr lang="en-US" sz="3600" b="1" dirty="0" err="1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Vorbereitung</a:t>
            </a:r>
            <a:r>
              <a:rPr lang="ru-RU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en-US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ru-RU" sz="3600" b="1" dirty="0" smtClean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0</a:t>
            </a:r>
            <a:endParaRPr lang="ru-RU" sz="3600" b="1" dirty="0">
              <a:ln>
                <a:solidFill>
                  <a:srgbClr val="CC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advClick="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Другая 24">
      <a:dk1>
        <a:srgbClr val="3A7400"/>
      </a:dk1>
      <a:lt1>
        <a:srgbClr val="FFFFFF"/>
      </a:lt1>
      <a:dk2>
        <a:srgbClr val="2E5C00"/>
      </a:dk2>
      <a:lt2>
        <a:srgbClr val="FFFFFF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0042C7"/>
      </a:hlink>
      <a:folHlink>
        <a:srgbClr val="00206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2678</TotalTime>
  <Words>869</Words>
  <Application>Microsoft Office PowerPoint</Application>
  <PresentationFormat>Экран (4:3)</PresentationFormat>
  <Paragraphs>218</Paragraphs>
  <Slides>54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Arial</vt:lpstr>
      <vt:lpstr>Book Antiqua</vt:lpstr>
      <vt:lpstr>Calibri</vt:lpstr>
      <vt:lpstr>Colonna MT</vt:lpstr>
      <vt:lpstr>Tahoma</vt:lpstr>
      <vt:lpstr>Times New Roman</vt:lpstr>
      <vt:lpstr>Wingdings</vt:lpstr>
      <vt:lpstr>Разрез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1</dc:creator>
  <cp:lastModifiedBy>Наталья</cp:lastModifiedBy>
  <cp:revision>193</cp:revision>
  <dcterms:created xsi:type="dcterms:W3CDTF">2008-02-18T09:29:22Z</dcterms:created>
  <dcterms:modified xsi:type="dcterms:W3CDTF">2016-02-09T15:49:48Z</dcterms:modified>
</cp:coreProperties>
</file>