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70" r:id="rId5"/>
    <p:sldId id="266" r:id="rId6"/>
    <p:sldId id="269" r:id="rId7"/>
    <p:sldId id="268" r:id="rId8"/>
    <p:sldId id="259" r:id="rId9"/>
    <p:sldId id="258" r:id="rId10"/>
    <p:sldId id="271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8" autoAdjust="0"/>
    <p:restoredTop sz="94660"/>
  </p:normalViewPr>
  <p:slideViewPr>
    <p:cSldViewPr>
      <p:cViewPr>
        <p:scale>
          <a:sx n="102" d="100"/>
          <a:sy n="102" d="100"/>
        </p:scale>
        <p:origin x="-1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6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65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79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8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7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1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4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5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5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0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55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84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37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30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550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&#1086;&#1090;&#1074;&#1077;&#1090;&#1099;.pptx#-1,5,&#1055;&#1088;&#1077;&#1079;&#1077;&#1085;&#1090;&#1072;&#1094;&#1080;&#1103; PowerPoint" TargetMode="External"/><Relationship Id="rId18" Type="http://schemas.openxmlformats.org/officeDocument/2006/relationships/image" Target="../media/image15.tiff"/><Relationship Id="rId3" Type="http://schemas.openxmlformats.org/officeDocument/2006/relationships/image" Target="../media/image7.jpg"/><Relationship Id="rId7" Type="http://schemas.openxmlformats.org/officeDocument/2006/relationships/hyperlink" Target="&#1086;&#1090;&#1074;&#1077;&#1090;&#1099;.pptx#-1,2,&#1055;&#1088;&#1077;&#1079;&#1077;&#1085;&#1090;&#1072;&#1094;&#1080;&#1103; PowerPoint" TargetMode="External"/><Relationship Id="rId12" Type="http://schemas.openxmlformats.org/officeDocument/2006/relationships/image" Target="../media/image12.jpeg"/><Relationship Id="rId17" Type="http://schemas.openxmlformats.org/officeDocument/2006/relationships/hyperlink" Target="&#1086;&#1090;&#1074;&#1077;&#1090;&#1099;.pptx#-1,7,&#1055;&#1088;&#1077;&#1079;&#1077;&#1085;&#1090;&#1072;&#1094;&#1080;&#1103; PowerPoint" TargetMode="External"/><Relationship Id="rId2" Type="http://schemas.openxmlformats.org/officeDocument/2006/relationships/image" Target="../media/image6.jp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hyperlink" Target="&#1086;&#1090;&#1074;&#1077;&#1090;&#1099;.pptx#-1,4,&#1055;&#1088;&#1077;&#1079;&#1077;&#1085;&#1090;&#1072;&#1094;&#1080;&#1103; PowerPoint" TargetMode="External"/><Relationship Id="rId5" Type="http://schemas.openxmlformats.org/officeDocument/2006/relationships/hyperlink" Target="&#1086;&#1090;&#1074;&#1077;&#1090;&#1099;.pptx#-1,1,&#1055;&#1088;&#1077;&#1079;&#1077;&#1085;&#1090;&#1072;&#1094;&#1080;&#1103; PowerPoint" TargetMode="External"/><Relationship Id="rId15" Type="http://schemas.openxmlformats.org/officeDocument/2006/relationships/hyperlink" Target="&#1086;&#1090;&#1074;&#1077;&#1090;&#1099;.pptx#-1,6,&#1055;&#1088;&#1077;&#1079;&#1077;&#1085;&#1090;&#1072;&#1094;&#1080;&#1103; PowerPoint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8.png"/><Relationship Id="rId9" Type="http://schemas.openxmlformats.org/officeDocument/2006/relationships/hyperlink" Target="&#1086;&#1090;&#1074;&#1077;&#1090;&#1099;.pptx#-1,3,&#1055;&#1088;&#1077;&#1079;&#1077;&#1085;&#1090;&#1072;&#1094;&#1080;&#1103; PowerPoint" TargetMode="External"/><Relationship Id="rId1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6;&#1090;&#1074;&#1077;&#1090;&#1099;.pptx#-1,9,&#1055;&#1088;&#1077;&#1079;&#1077;&#1085;&#1090;&#1072;&#1094;&#1080;&#1103; PowerPoint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hyperlink" Target="&#1086;&#1090;&#1074;&#1077;&#1090;&#1099;.pptx#-1,8,&#1055;&#1088;&#1077;&#1079;&#1077;&#1085;&#1090;&#1072;&#1094;&#1080;&#1103; PowerPoin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990656" cy="273630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Дифференциация 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u-RU" sz="4000" b="1" smtClean="0">
                <a:solidFill>
                  <a:schemeClr val="accent2">
                    <a:lumMod val="50000"/>
                  </a:schemeClr>
                </a:solidFill>
              </a:rPr>
              <a:t> —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Ш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в предложениях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и текстах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28792" cy="2351112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</a:pPr>
            <a:r>
              <a:rPr lang="ru-RU" sz="2400" i="1" dirty="0">
                <a:solidFill>
                  <a:schemeClr val="tx1"/>
                </a:solidFill>
                <a:latin typeface="Calibri" pitchFamily="34" charset="0"/>
              </a:rPr>
              <a:t>Разработчик:</a:t>
            </a: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algn="r">
              <a:lnSpc>
                <a:spcPct val="120000"/>
              </a:lnSpc>
            </a:pP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учитель – логопед 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МБОУ СОШ № 182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г. Новосибирска</a:t>
            </a:r>
            <a:br>
              <a:rPr lang="ru-RU" sz="24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Горшкова Марина 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</a:rPr>
              <a:t>Николаевна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6347713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Список литературы 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из которой взяты картинки: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184576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Азнабаева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 Ф.Ф. и др. Русский язык. </a:t>
            </a:r>
            <a:r>
              <a:rPr lang="en-US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I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часть. – Уфа, 2009. – 144 с.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Горецкий В.Г.  И др. Азбука. – М, 1988. – 192 с.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Давлетбаева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Р.Г. и др. Русский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язык.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– Уфа,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2008.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152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с. </a:t>
            </a:r>
            <a:endParaRPr lang="ru-RU" sz="2400" dirty="0" smtClean="0">
              <a:solidFill>
                <a:schemeClr val="tx1"/>
              </a:solidFill>
              <a:latin typeface="Century" panose="02040604050505020304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Давлетбаева Р.Г. и др. Русский язык. Обучение грамоте. – Уфа, 2006. – 88 с. </a:t>
            </a:r>
            <a:endParaRPr lang="ru-RU" sz="2400" dirty="0" smtClean="0">
              <a:solidFill>
                <a:schemeClr val="tx1"/>
              </a:solidFill>
              <a:latin typeface="Century" panose="02040604050505020304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</a:rPr>
              <a:t>Денисова Д., </a:t>
            </a:r>
            <a:r>
              <a:rPr lang="ru-RU" sz="2400" dirty="0" err="1">
                <a:solidFill>
                  <a:schemeClr val="tx1"/>
                </a:solidFill>
                <a:latin typeface="Century" panose="02040604050505020304" pitchFamily="18" charset="0"/>
              </a:rPr>
              <a:t>Дорожин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</a:rPr>
              <a:t> Ю Развитие речи у малышей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 . –  М., 2009 . – 16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</a:rPr>
              <a:t>Жукова О.С. Букварь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 –  СПб., 2005. – 144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</a:rPr>
              <a:t>Жукова Н.С. Уроки логопедии. Исправление нарушений речи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 . –  М., 2007. – 120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Матвеева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Н.Б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 и др.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Живой мир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–  М., 2012. – 96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err="1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Сынбулатова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 Ф.Ш. и др. Букварь . –  Уфа, 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2010. </a:t>
            </a:r>
            <a:r>
              <a:rPr lang="ru-RU" sz="2400" dirty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– 152 с</a:t>
            </a:r>
            <a:r>
              <a:rPr lang="ru-RU" sz="2400" dirty="0" smtClean="0">
                <a:solidFill>
                  <a:schemeClr val="tx1"/>
                </a:solidFill>
                <a:latin typeface="Century" panose="02040604050505020304" pitchFamily="18" charset="0"/>
                <a:cs typeface="Times New Roman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35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1962012" y="800708"/>
            <a:ext cx="5219976" cy="5256584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Circl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55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Добрый день!</a:t>
            </a:r>
            <a:endParaRPr lang="ru-RU" sz="555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5096" y="3482168"/>
            <a:ext cx="5141334" cy="1944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Down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Здравствуйте!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5" name="Picture 2" descr="E:\мои документы\Логопедов\Горшкова М.Н\Статьи 2\Мои публикации\1 сентября\Статьи за 2013г\Картинки\Сканирован. картинки\Шерлок Холмс здороваетс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628800"/>
            <a:ext cx="2908354" cy="3240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E:\мои документы\Логопедов\Горшкова М.Н\Конспекты занятий\Презентации к конспектам занятий\Картинки из книг сканированные\gggggg124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2276872"/>
            <a:ext cx="2696458" cy="4047107"/>
          </a:xfrm>
          <a:prstGeom prst="rect">
            <a:avLst/>
          </a:prstGeom>
          <a:noFill/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375" y="1964175"/>
            <a:ext cx="3719661" cy="4514955"/>
          </a:xfrm>
        </p:spPr>
      </p:pic>
    </p:spTree>
    <p:extLst>
      <p:ext uri="{BB962C8B-B14F-4D97-AF65-F5344CB8AC3E}">
        <p14:creationId xmlns:p14="http://schemas.microsoft.com/office/powerpoint/2010/main" val="1313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414" y="404664"/>
            <a:ext cx="6347713" cy="2991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73154"/>
            <a:ext cx="4176464" cy="147339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 </a:t>
            </a:r>
            <a:r>
              <a:rPr lang="ru-RU" dirty="0">
                <a:solidFill>
                  <a:srgbClr val="002060"/>
                </a:solidFill>
              </a:rPr>
              <a:t>– </a:t>
            </a:r>
            <a:r>
              <a:rPr lang="ru-RU" dirty="0" smtClean="0">
                <a:solidFill>
                  <a:srgbClr val="002060"/>
                </a:solidFill>
              </a:rPr>
              <a:t>согласный, глухой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твердый, произносится только при помощи шума без голоса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908720"/>
            <a:ext cx="4248472" cy="1437827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Ш –согласный,  глухой, твердый, шипящий, произносится только при </a:t>
            </a:r>
            <a:r>
              <a:rPr lang="ru-RU" dirty="0" smtClean="0">
                <a:solidFill>
                  <a:srgbClr val="002060"/>
                </a:solidFill>
              </a:rPr>
              <a:t>помощи шума </a:t>
            </a:r>
            <a:r>
              <a:rPr lang="ru-RU" dirty="0">
                <a:solidFill>
                  <a:srgbClr val="002060"/>
                </a:solidFill>
              </a:rPr>
              <a:t>без голоса</a:t>
            </a:r>
          </a:p>
        </p:txBody>
      </p:sp>
      <p:pic>
        <p:nvPicPr>
          <p:cNvPr id="7" name="Picture 2" descr="E:\мои документы\Логопедов\Горшкова М.Н\Конспекты занятий\Презентации к конспектам занятий\Картинки к уроку\gggggg13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6112" y="2346547"/>
            <a:ext cx="3579248" cy="3885533"/>
          </a:xfrm>
          <a:prstGeom prst="rect">
            <a:avLst/>
          </a:prstGeom>
          <a:noFill/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646" y="2515917"/>
            <a:ext cx="4387834" cy="3855975"/>
          </a:xfrm>
        </p:spPr>
      </p:pic>
    </p:spTree>
    <p:extLst>
      <p:ext uri="{BB962C8B-B14F-4D97-AF65-F5344CB8AC3E}">
        <p14:creationId xmlns:p14="http://schemas.microsoft.com/office/powerpoint/2010/main" val="212148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5" y="4232964"/>
            <a:ext cx="2783333" cy="231944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2771800" y="116632"/>
            <a:ext cx="5753645" cy="5924134"/>
            <a:chOff x="2483768" y="85248"/>
            <a:chExt cx="5753645" cy="5924134"/>
          </a:xfrm>
        </p:grpSpPr>
        <p:pic>
          <p:nvPicPr>
            <p:cNvPr id="12" name="Объект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768" y="85248"/>
              <a:ext cx="5753645" cy="5753645"/>
            </a:xfrm>
            <a:prstGeom prst="rect">
              <a:avLst/>
            </a:prstGeom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4713" y="3717032"/>
              <a:ext cx="2030413" cy="2292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Рисунок 13">
            <a:hlinkClick r:id="rId5" action="ppaction://hlinkpres?slideindex=1&amp;slidetitle=Презентация PowerPoint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4528">
            <a:off x="6193879" y="4277964"/>
            <a:ext cx="434431" cy="367595"/>
          </a:xfrm>
          <a:prstGeom prst="rect">
            <a:avLst/>
          </a:prstGeom>
        </p:spPr>
      </p:pic>
      <p:pic>
        <p:nvPicPr>
          <p:cNvPr id="15" name="Рисунок 14">
            <a:hlinkClick r:id="rId7" action="ppaction://hlinkpres?slideindex=2&amp;slidetitle=Презентация PowerPoint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7557">
            <a:off x="6788643" y="4142919"/>
            <a:ext cx="361601" cy="361601"/>
          </a:xfrm>
          <a:prstGeom prst="rect">
            <a:avLst/>
          </a:prstGeom>
        </p:spPr>
      </p:pic>
      <p:pic>
        <p:nvPicPr>
          <p:cNvPr id="16" name="Рисунок 15">
            <a:hlinkClick r:id="rId9" action="ppaction://hlinkpres?slideindex=3&amp;slidetitle=Презентация PowerPoint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6044">
            <a:off x="6230486" y="4628322"/>
            <a:ext cx="479885" cy="239943"/>
          </a:xfrm>
          <a:prstGeom prst="rect">
            <a:avLst/>
          </a:prstGeom>
        </p:spPr>
      </p:pic>
      <p:pic>
        <p:nvPicPr>
          <p:cNvPr id="17" name="Рисунок 16">
            <a:hlinkClick r:id="rId11" action="ppaction://hlinkpres?slideindex=4&amp;slidetitle=Презентация PowerPoint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5857">
            <a:off x="6851488" y="4512949"/>
            <a:ext cx="511628" cy="409454"/>
          </a:xfrm>
          <a:prstGeom prst="rect">
            <a:avLst/>
          </a:prstGeom>
        </p:spPr>
      </p:pic>
      <p:pic>
        <p:nvPicPr>
          <p:cNvPr id="18" name="Рисунок 17">
            <a:hlinkClick r:id="rId13" action="ppaction://hlinkpres?slideindex=5&amp;slidetitle=Презентация PowerPoint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3764">
            <a:off x="6348607" y="4914506"/>
            <a:ext cx="576064" cy="521201"/>
          </a:xfrm>
          <a:prstGeom prst="rect">
            <a:avLst/>
          </a:prstGeom>
        </p:spPr>
      </p:pic>
      <p:pic>
        <p:nvPicPr>
          <p:cNvPr id="19" name="Рисунок 18">
            <a:hlinkClick r:id="rId15" action="ppaction://hlinkpres?slideindex=6&amp;slidetitle=Презентация PowerPoint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535" y="5024475"/>
            <a:ext cx="378739" cy="338872"/>
          </a:xfrm>
          <a:prstGeom prst="rect">
            <a:avLst/>
          </a:prstGeom>
        </p:spPr>
      </p:pic>
      <p:pic>
        <p:nvPicPr>
          <p:cNvPr id="2" name="Рисунок 1">
            <a:hlinkClick r:id="rId17" action="ppaction://hlinkpres?slideindex=7&amp;slidetitle=Презентация PowerPoint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2446">
            <a:off x="6368811" y="5415069"/>
            <a:ext cx="720080" cy="40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7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347714" cy="803176"/>
          </a:xfrm>
        </p:spPr>
        <p:txBody>
          <a:bodyPr/>
          <a:lstStyle/>
          <a:p>
            <a:pPr algn="ctr"/>
            <a:r>
              <a:rPr lang="ru-RU">
                <a:solidFill>
                  <a:srgbClr val="002060"/>
                </a:solidFill>
              </a:rPr>
              <a:t>Физкультурная минутка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98" y="1412776"/>
            <a:ext cx="704665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0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Игра в «Кошки мышки»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4057"/>
            <a:ext cx="7018449" cy="16196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1920" y="338387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9&amp;slidetitle=Презентация PowerPoint"/>
              </a:rPr>
              <a:t>верно</a:t>
            </a:r>
            <a:endParaRPr lang="ru-RU" dirty="0" smtClean="0"/>
          </a:p>
          <a:p>
            <a:r>
              <a:rPr lang="ru-RU" dirty="0">
                <a:hlinkClick r:id="rId4" action="ppaction://hlinkpres?slideindex=8&amp;slidetitle=Презентация PowerPoint"/>
              </a:rPr>
              <a:t>н</a:t>
            </a:r>
            <a:r>
              <a:rPr lang="ru-RU" dirty="0" smtClean="0">
                <a:hlinkClick r:id="rId4" action="ppaction://hlinkpres?slideindex=8&amp;slidetitle=Презентация PowerPoint"/>
              </a:rPr>
              <a:t>еверно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28184" y="3654579"/>
            <a:ext cx="998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Муся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676260"/>
            <a:ext cx="1656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мышонок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196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Рефлексия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2800311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132856"/>
            <a:ext cx="2520280" cy="2520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338" y="1083810"/>
            <a:ext cx="4908716" cy="3240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 свидания!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1190" y="2174190"/>
            <a:ext cx="5981620" cy="36000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Schoolbook" pitchFamily="18" charset="0"/>
              </a:rPr>
              <a:t>До новых встреч!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813" y="1844824"/>
            <a:ext cx="3366375" cy="3168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222</TotalTime>
  <Words>229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Дифференциация  C — Ш  в предложениях  и текстах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Физкультурная минутка</vt:lpstr>
      <vt:lpstr>Игра в «Кошки мышки»</vt:lpstr>
      <vt:lpstr>Рефлексия</vt:lpstr>
      <vt:lpstr>Презентация PowerPoint</vt:lpstr>
      <vt:lpstr>Список литературы  из которой взяты картинки: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Надежда Пронская</cp:lastModifiedBy>
  <cp:revision>138</cp:revision>
  <cp:lastPrinted>2016-01-20T10:32:23Z</cp:lastPrinted>
  <dcterms:modified xsi:type="dcterms:W3CDTF">2016-02-18T13:42:35Z</dcterms:modified>
</cp:coreProperties>
</file>