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70" r:id="rId5"/>
    <p:sldId id="260" r:id="rId6"/>
    <p:sldId id="272" r:id="rId7"/>
    <p:sldId id="267" r:id="rId8"/>
    <p:sldId id="264" r:id="rId9"/>
    <p:sldId id="263" r:id="rId10"/>
    <p:sldId id="259" r:id="rId11"/>
    <p:sldId id="258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61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04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269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05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804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64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0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65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69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25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05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52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07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29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03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57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043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images/search;images;;&amp;text=&amp;etext=939.km7u7Z-6SzLOzFxiXIUoeGQR18tpWF1HqhIoRFntXL9p4N1P1T7DMCvZF2NAVA_e9NseNv4Ma1JSoBNTlOOsIx2ZxTXuXYGW5Ob0VwsxzqA.2afb62e7cc43a58357df5a8e3784bb5e27b9b42f&amp;uuid=&amp;state=tid_Wvm4RM28ca_MiO4Ne9osTPtpHS9wicjEF5X7fRziVPIHCd9FyQ&amp;data=UlNrNmk5WktYejR0eWJFYk1LdmtxbDEtaHlGRFJjM2RJOTFRd0pPQ2NUSTJrWHlRemNhdkF1UFJjaG5DZVBkMEdhc3l1SFBjbzVLRnlVdzJxcVY5QllveUNMRG5GXzRJb3c5Mi1ScmVieDZWU3RpQjZhM0pmdGdFOEpEZUVpSHpTSkNwSlNUbG5TZw&amp;b64e=2&amp;sign=35a90f66cb0f3909a82e4395f64913ac&amp;keyno=0&amp;l10n=ru" TargetMode="External"/><Relationship Id="rId2" Type="http://schemas.openxmlformats.org/officeDocument/2006/relationships/hyperlink" Target="https://www.google.ru/url?sa=i&amp;rct=j&amp;q=&amp;esrc=s&amp;source=images&amp;cd=&amp;cad=rja&amp;uact=8&amp;ved=0ahUKEwiZ6LHLpsXKAhUil3IKHWTSCPIQjB0IBg&amp;url=https://instagy.com/user/petromaster.shina&amp;bvm=bv.112454388,d.bGQ&amp;psig=AFQjCNFinay8FmKHyxjpd7FIMAn6xde68w&amp;ust=145382291209226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&#1086;&#1090;&#1074;&#1077;&#1090;&#1099;.pptx#-1,5,&#1055;&#1088;&#1077;&#1079;&#1077;&#1085;&#1090;&#1072;&#1094;&#1080;&#1103; PowerPoint" TargetMode="External"/><Relationship Id="rId13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9.jpg"/><Relationship Id="rId12" Type="http://schemas.openxmlformats.org/officeDocument/2006/relationships/hyperlink" Target="&#1086;&#1090;&#1074;&#1077;&#1090;&#1099;.pptx#-1,4,&#1055;&#1088;&#1077;&#1079;&#1077;&#1085;&#1090;&#1072;&#1094;&#1080;&#1103; PowerPoint" TargetMode="External"/><Relationship Id="rId2" Type="http://schemas.openxmlformats.org/officeDocument/2006/relationships/hyperlink" Target="&#1086;&#1090;&#1074;&#1077;&#1090;&#1099;.pptx#-1,1,&#1055;&#1088;&#1077;&#1079;&#1077;&#1085;&#1090;&#1072;&#1094;&#1080;&#1103; PowerPoin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86;&#1090;&#1074;&#1077;&#1090;&#1099;.pptx#-1,3,&#1055;&#1088;&#1077;&#1079;&#1077;&#1085;&#1090;&#1072;&#1094;&#1080;&#1103; PowerPoint" TargetMode="External"/><Relationship Id="rId11" Type="http://schemas.openxmlformats.org/officeDocument/2006/relationships/image" Target="../media/image11.jpg"/><Relationship Id="rId5" Type="http://schemas.openxmlformats.org/officeDocument/2006/relationships/image" Target="../media/image8.jpg"/><Relationship Id="rId10" Type="http://schemas.openxmlformats.org/officeDocument/2006/relationships/hyperlink" Target="&#1086;&#1090;&#1074;&#1077;&#1090;&#1099;.pptx#-1,6,&#1055;&#1088;&#1077;&#1079;&#1077;&#1085;&#1090;&#1072;&#1094;&#1080;&#1103; PowerPoint" TargetMode="External"/><Relationship Id="rId4" Type="http://schemas.openxmlformats.org/officeDocument/2006/relationships/hyperlink" Target="&#1086;&#1090;&#1074;&#1077;&#1090;&#1099;.pptx#-1,2,&#1055;&#1088;&#1077;&#1079;&#1077;&#1085;&#1090;&#1072;&#1094;&#1080;&#1103; PowerPoint" TargetMode="External"/><Relationship Id="rId9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10" Type="http://schemas.openxmlformats.org/officeDocument/2006/relationships/image" Target="../media/image24.jpeg"/><Relationship Id="rId4" Type="http://schemas.openxmlformats.org/officeDocument/2006/relationships/image" Target="../media/image18.jpg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52027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Дифференциация 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ru-RU" sz="4000" b="1" smtClean="0">
                <a:solidFill>
                  <a:schemeClr val="accent2">
                    <a:lumMod val="50000"/>
                  </a:schemeClr>
                </a:solidFill>
              </a:rPr>
              <a:t> —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Ш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в предложениях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 и текстах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40760" cy="2423120"/>
          </a:xfrm>
        </p:spPr>
        <p:txBody>
          <a:bodyPr>
            <a:noAutofit/>
          </a:bodyPr>
          <a:lstStyle/>
          <a:p>
            <a:pPr algn="r"/>
            <a:r>
              <a:rPr lang="ru-RU" sz="2400" i="1" dirty="0">
                <a:solidFill>
                  <a:schemeClr val="tx1"/>
                </a:solidFill>
                <a:latin typeface="Calibri" pitchFamily="34" charset="0"/>
              </a:rPr>
              <a:t>Разработчик:</a:t>
            </a:r>
            <a:r>
              <a:rPr lang="ru-RU" sz="2400" dirty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algn="r"/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учитель – логопед </a:t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МБОУ СОШ № 182</a:t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г. Новосибирска</a:t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Горшкова Марина Николаевна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Рефлексия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202" y="2420888"/>
            <a:ext cx="2800311" cy="2520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420888"/>
            <a:ext cx="2520280" cy="2520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9338" y="1083810"/>
            <a:ext cx="4908716" cy="3240000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 Schoolbook" pitchFamily="18" charset="0"/>
              </a:rPr>
              <a:t>До свидания!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81190" y="2174190"/>
            <a:ext cx="5981620" cy="3600000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Dow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 Schoolbook" pitchFamily="18" charset="0"/>
              </a:rPr>
              <a:t>До новых встреч!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829" y="1988840"/>
            <a:ext cx="3366375" cy="31683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08000"/>
            <a:ext cx="6347713" cy="10327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Список литературы из которой взяты картинки: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/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813995"/>
          </a:xfrm>
        </p:spPr>
        <p:txBody>
          <a:bodyPr>
            <a:normAutofit fontScale="92500" lnSpcReduction="20000"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dirty="0" err="1" smtClean="0">
                <a:solidFill>
                  <a:schemeClr val="tx1"/>
                </a:solidFill>
                <a:latin typeface="Century" panose="02040604050505020304" pitchFamily="18" charset="0"/>
              </a:rPr>
              <a:t>Габышева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</a:rPr>
              <a:t> Ф.В., Дмитриева С.Н. Веселая грамматика. – Якутск, 2010. – 144 с.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</a:rPr>
              <a:t>Жукова </a:t>
            </a:r>
            <a:r>
              <a:rPr lang="ru-RU" sz="2400" dirty="0" err="1" smtClean="0">
                <a:solidFill>
                  <a:schemeClr val="tx1"/>
                </a:solidFill>
                <a:latin typeface="Century" panose="02040604050505020304" pitchFamily="18" charset="0"/>
              </a:rPr>
              <a:t>О.С.Букварь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</a:rPr>
              <a:t>. – СПб, 2005. – с.144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</a:rPr>
              <a:t>Калмыкова И.Р. Мы читаем и играем. – М, 2008. – 72 с.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</a:rPr>
              <a:t>Логопедия: практическое пособие для логопедов, студентов и родителей/ авт.-сост. В.И. Руденко. – Ростов н/Дону. – 2009. – 287 с.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Мезенцева М. М. Логопедия в картинках . –  М., 2011. – 192 с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.</a:t>
            </a:r>
            <a:endParaRPr lang="ru-RU" sz="2400" dirty="0" smtClean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Сынбулатова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Ф.Ш. и др. Букварь . –  Уфа, 2010. – 152 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с.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</a:rPr>
              <a:t>Информационные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</a:rPr>
              <a:t>ресурсы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</a:rPr>
              <a:t>:</a:t>
            </a:r>
            <a:endParaRPr lang="ru-RU" sz="2400" dirty="0" smtClean="0">
              <a:solidFill>
                <a:schemeClr val="tx1"/>
              </a:solidFill>
              <a:latin typeface="Century" panose="02040604050505020304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US" sz="2400" u="sng" dirty="0" smtClean="0">
                <a:latin typeface="Century" panose="02040604050505020304" pitchFamily="18" charset="0"/>
                <a:hlinkClick r:id="rId2"/>
              </a:rPr>
              <a:t>instagy.com</a:t>
            </a:r>
            <a:r>
              <a:rPr lang="ru-RU" sz="2400" dirty="0" smtClean="0">
                <a:latin typeface="Century" panose="02040604050505020304" pitchFamily="18" charset="0"/>
              </a:rPr>
              <a:t>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  <a:hlinkClick r:id="rId3"/>
              </a:rPr>
              <a:t>montessoriself.ru</a:t>
            </a:r>
            <a:endParaRPr lang="ru-RU" sz="2400" dirty="0" smtClean="0">
              <a:latin typeface="Century" panose="02040604050505020304" pitchFamily="18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Century Schoolbook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endParaRPr lang="ru-RU" sz="2000" dirty="0" smtClean="0">
              <a:latin typeface="Century Schoolbook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8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1962012" y="800708"/>
            <a:ext cx="5219976" cy="5256584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Circl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55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 Schoolbook" pitchFamily="18" charset="0"/>
              </a:rPr>
              <a:t>Добрый день!</a:t>
            </a:r>
            <a:endParaRPr lang="ru-RU" sz="555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5096" y="3482168"/>
            <a:ext cx="5141334" cy="1944000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Down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 Schoolbook" pitchFamily="18" charset="0"/>
              </a:rPr>
              <a:t>Здравствуйте!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5" name="Picture 2" descr="E:\мои документы\Логопедов\Горшкова М.Н\Статьи 2\Мои публикации\1 сентября\Статьи за 2013г\Картинки\Сканирован. картинки\Шерлок Холмс здороваетс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628800"/>
            <a:ext cx="2908354" cy="32403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32656"/>
            <a:ext cx="6347714" cy="126754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Артикуляция и звучание 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звуков Ш – С</a:t>
            </a:r>
          </a:p>
        </p:txBody>
      </p:sp>
      <p:pic>
        <p:nvPicPr>
          <p:cNvPr id="5" name="Picture 2" descr="E:\мои документы\Логопедов\Горшкова М.Н\Конспекты занятий\Презентации к конспектам занятий\Картинки из книг сканированные\gggggg124.t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322" y="1772816"/>
            <a:ext cx="2993585" cy="4493063"/>
          </a:xfrm>
          <a:prstGeom prst="rect">
            <a:avLst/>
          </a:prstGeom>
          <a:noFill/>
        </p:spPr>
      </p:pic>
      <p:pic>
        <p:nvPicPr>
          <p:cNvPr id="6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783" y="1624042"/>
            <a:ext cx="3824194" cy="4641837"/>
          </a:xfrm>
        </p:spPr>
      </p:pic>
    </p:spTree>
    <p:extLst>
      <p:ext uri="{BB962C8B-B14F-4D97-AF65-F5344CB8AC3E}">
        <p14:creationId xmlns:p14="http://schemas.microsoft.com/office/powerpoint/2010/main" val="352913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67457"/>
            <a:ext cx="4040188" cy="1266155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С –согласный,  глухой, твердый, произносится только при помощи </a:t>
            </a:r>
            <a:r>
              <a:rPr lang="ru-RU" smtClean="0">
                <a:solidFill>
                  <a:srgbClr val="002060"/>
                </a:solidFill>
              </a:rPr>
              <a:t>шума без </a:t>
            </a:r>
            <a:r>
              <a:rPr lang="ru-RU" dirty="0">
                <a:solidFill>
                  <a:srgbClr val="002060"/>
                </a:solidFill>
              </a:rPr>
              <a:t>голоса</a:t>
            </a:r>
          </a:p>
        </p:txBody>
      </p:sp>
      <p:pic>
        <p:nvPicPr>
          <p:cNvPr id="7" name="Picture 2" descr="E:\мои документы\Логопедов\Горшкова М.Н\Конспекты занятий\Презентации к конспектам занятий\Картинки к уроку\gggggg13.t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32712" y="2736850"/>
            <a:ext cx="3044638" cy="3305175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08720"/>
            <a:ext cx="4041775" cy="138363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25000" lnSpcReduction="20000"/>
          </a:bodyPr>
          <a:lstStyle/>
          <a:p>
            <a:endParaRPr lang="ru-RU" sz="4400" dirty="0" smtClean="0">
              <a:solidFill>
                <a:srgbClr val="002060"/>
              </a:solidFill>
            </a:endParaRPr>
          </a:p>
          <a:p>
            <a:r>
              <a:rPr lang="ru-RU" sz="9600" dirty="0" smtClean="0">
                <a:solidFill>
                  <a:srgbClr val="002060"/>
                </a:solidFill>
              </a:rPr>
              <a:t>Ш –согласный,  глухой, твердый, шипящий, произносится только при помощи шума </a:t>
            </a:r>
            <a:r>
              <a:rPr lang="ru-RU" sz="9600" dirty="0">
                <a:solidFill>
                  <a:srgbClr val="002060"/>
                </a:solidFill>
              </a:rPr>
              <a:t>без голоса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945" y="2292350"/>
            <a:ext cx="4493067" cy="3948453"/>
          </a:xfrm>
        </p:spPr>
      </p:pic>
    </p:spTree>
    <p:extLst>
      <p:ext uri="{BB962C8B-B14F-4D97-AF65-F5344CB8AC3E}">
        <p14:creationId xmlns:p14="http://schemas.microsoft.com/office/powerpoint/2010/main" val="421990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203" y="2132856"/>
            <a:ext cx="4536504" cy="4269652"/>
          </a:xfrm>
        </p:spPr>
      </p:pic>
    </p:spTree>
    <p:extLst>
      <p:ext uri="{BB962C8B-B14F-4D97-AF65-F5344CB8AC3E}">
        <p14:creationId xmlns:p14="http://schemas.microsoft.com/office/powerpoint/2010/main" val="388626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78223"/>
            <a:ext cx="8424936" cy="667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«Добрый день, дорогой друг!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Прош●у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помочь мне! Жду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го●ти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По●пе●ите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Мой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адре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найдете,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●●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ифровав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мое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по●лание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Как ко мне добраться Вам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под●кажет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Возьмите                       он лежит в                           .       ●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адите●ь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 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 никто не заметил и не узнал оденьте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Будьте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внимательны и правильно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●●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ифруйте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мое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пи●ьмо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иначе вы не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●можете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 мне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добрать●я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удьба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ыграет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Вами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злую                   .                            </a:t>
            </a: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Надеюсь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в●е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получит●я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мы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Вами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коро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в●третим●я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Удачи, доктор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Ват●он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уважением,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●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ерлок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Холм●».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pres?slideindex=1&amp;slidetitle=Презентация PowerPoint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55" y="1352600"/>
            <a:ext cx="678932" cy="648072"/>
          </a:xfrm>
          <a:prstGeom prst="rect">
            <a:avLst/>
          </a:prstGeom>
        </p:spPr>
      </p:pic>
      <p:pic>
        <p:nvPicPr>
          <p:cNvPr id="4" name="Объект 3">
            <a:hlinkClick r:id="rId4" action="ppaction://hlinkpres?slideindex=2&amp;slidetitle=Презентация PowerPoint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157" y="1898934"/>
            <a:ext cx="1311336" cy="702180"/>
          </a:xfrm>
          <a:prstGeom prst="rect">
            <a:avLst/>
          </a:prstGeom>
        </p:spPr>
      </p:pic>
      <p:pic>
        <p:nvPicPr>
          <p:cNvPr id="5" name="Рисунок 4">
            <a:hlinkClick r:id="rId6" action="ppaction://hlinkpres?slideindex=3&amp;slidetitle=Презентация PowerPoint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831162"/>
            <a:ext cx="2798902" cy="715998"/>
          </a:xfrm>
          <a:prstGeom prst="rect">
            <a:avLst/>
          </a:prstGeom>
        </p:spPr>
      </p:pic>
      <p:pic>
        <p:nvPicPr>
          <p:cNvPr id="6" name="Рисунок 5">
            <a:hlinkClick r:id="rId8" action="ppaction://hlinkpres?slideindex=5&amp;slidetitle=Презентация PowerPoint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425" y="2581957"/>
            <a:ext cx="1375437" cy="851460"/>
          </a:xfrm>
          <a:prstGeom prst="rect">
            <a:avLst/>
          </a:prstGeom>
        </p:spPr>
      </p:pic>
      <p:pic>
        <p:nvPicPr>
          <p:cNvPr id="7" name="Рисунок 6">
            <a:hlinkClick r:id="rId10" action="ppaction://hlinkpres?slideindex=6&amp;slidetitle=Презентация PowerPoint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331" y="4365104"/>
            <a:ext cx="793626" cy="726198"/>
          </a:xfrm>
          <a:prstGeom prst="rect">
            <a:avLst/>
          </a:prstGeom>
        </p:spPr>
      </p:pic>
      <p:pic>
        <p:nvPicPr>
          <p:cNvPr id="1026" name="Picture 2">
            <a:hlinkClick r:id="rId12" action="ppaction://hlinkpres?slideindex=4&amp;slidetitle=Презентация PowerPoint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581" y="2491004"/>
            <a:ext cx="1364555" cy="623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739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Физкультурная </a:t>
            </a:r>
            <a:r>
              <a:rPr lang="ru-RU" dirty="0" smtClean="0">
                <a:solidFill>
                  <a:srgbClr val="002060"/>
                </a:solidFill>
              </a:rPr>
              <a:t>минутка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«Мы играем на гармошке»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71" y="2060848"/>
            <a:ext cx="3328370" cy="46085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750" y="188640"/>
            <a:ext cx="1728192" cy="262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7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949" y="260648"/>
            <a:ext cx="6347713" cy="7920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557" y="1207840"/>
            <a:ext cx="4464496" cy="5411511"/>
          </a:xfrm>
        </p:spPr>
      </p:pic>
    </p:spTree>
    <p:extLst>
      <p:ext uri="{BB962C8B-B14F-4D97-AF65-F5344CB8AC3E}">
        <p14:creationId xmlns:p14="http://schemas.microsoft.com/office/powerpoint/2010/main" val="106829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839" y="1330493"/>
            <a:ext cx="5663755" cy="54063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552" y="4895325"/>
            <a:ext cx="2136448" cy="18159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191" y="3360576"/>
            <a:ext cx="1941903" cy="15171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" y="1448145"/>
            <a:ext cx="2167120" cy="16572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4" y="28036"/>
            <a:ext cx="1706967" cy="1405737"/>
          </a:xfrm>
          <a:prstGeom prst="rect">
            <a:avLst/>
          </a:prstGeom>
        </p:spPr>
      </p:pic>
      <p:pic>
        <p:nvPicPr>
          <p:cNvPr id="1026" name="Picture 2" descr="http://montessoriself.ru/wp-content/uploads/2014/09/STR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29" y="4666556"/>
            <a:ext cx="1375719" cy="21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учитель\Мои документы\Мои рисунки\Носорог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396" y="71976"/>
            <a:ext cx="2180604" cy="149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E:\мои документы\Логопедов\Горшкова М.Н\Статьи 2\Мои публикации\1 сентября\Статьи за 2013г\Картинки\Сканирован. картинки\Шакал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42755" y="1607916"/>
            <a:ext cx="1901245" cy="1733256"/>
          </a:xfrm>
          <a:prstGeom prst="rect">
            <a:avLst/>
          </a:prstGeom>
          <a:noFill/>
        </p:spPr>
      </p:pic>
      <p:pic>
        <p:nvPicPr>
          <p:cNvPr id="12" name="Picture 3" descr="E:\мои документы\Логопедов\Горшкова М.Н\Статьи 2\Мои публикации\1 сентября\Статьи за 2013г\Картинки\Сканирован. картинки\Цапля 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3029" y="2761554"/>
            <a:ext cx="1510169" cy="1800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479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361</TotalTime>
  <Words>324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Грань</vt:lpstr>
      <vt:lpstr>Дифференциация  C — Ш  в предложениях  и текстах</vt:lpstr>
      <vt:lpstr>Презентация PowerPoint</vt:lpstr>
      <vt:lpstr>Артикуляция и звучание  звуков Ш – С</vt:lpstr>
      <vt:lpstr>Презентация PowerPoint</vt:lpstr>
      <vt:lpstr>Презентация PowerPoint</vt:lpstr>
      <vt:lpstr>Презентация PowerPoint</vt:lpstr>
      <vt:lpstr>Физкультурная минутка «Мы играем на гармошке»</vt:lpstr>
      <vt:lpstr>Презентация PowerPoint</vt:lpstr>
      <vt:lpstr>Презентация PowerPoint</vt:lpstr>
      <vt:lpstr>Рефлексия</vt:lpstr>
      <vt:lpstr>Презентация PowerPoint</vt:lpstr>
      <vt:lpstr>Список литературы из которой взяты картинки: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Надежда Пронская</cp:lastModifiedBy>
  <cp:revision>147</cp:revision>
  <dcterms:modified xsi:type="dcterms:W3CDTF">2016-02-18T13:41:33Z</dcterms:modified>
</cp:coreProperties>
</file>