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77" r:id="rId5"/>
    <p:sldId id="273" r:id="rId6"/>
    <p:sldId id="284" r:id="rId7"/>
    <p:sldId id="264" r:id="rId8"/>
    <p:sldId id="283" r:id="rId9"/>
    <p:sldId id="280" r:id="rId10"/>
    <p:sldId id="274" r:id="rId11"/>
    <p:sldId id="281" r:id="rId12"/>
    <p:sldId id="259" r:id="rId13"/>
    <p:sldId id="258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54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52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50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23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99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415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35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35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11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66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61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9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32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6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85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0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25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59228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Дифференциация </a:t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– Ш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в слогах и словах</a:t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6465741" cy="2114470"/>
          </a:xfrm>
        </p:spPr>
        <p:txBody>
          <a:bodyPr>
            <a:noAutofit/>
          </a:bodyPr>
          <a:lstStyle/>
          <a:p>
            <a:pPr algn="r">
              <a:lnSpc>
                <a:spcPct val="110000"/>
              </a:lnSpc>
            </a:pPr>
            <a:r>
              <a:rPr lang="ru-RU" sz="2400" i="1" dirty="0">
                <a:solidFill>
                  <a:schemeClr val="tx1"/>
                </a:solidFill>
                <a:latin typeface="Calibri" pitchFamily="34" charset="0"/>
              </a:rPr>
              <a:t>Разработчик: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algn="r">
              <a:lnSpc>
                <a:spcPct val="110000"/>
              </a:lnSpc>
            </a:pPr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учитель – логопед </a:t>
            </a:r>
            <a:br>
              <a:rPr lang="ru-RU" sz="24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МБОУ СОШ № 182</a:t>
            </a:r>
            <a:br>
              <a:rPr lang="ru-RU" sz="24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г. Новосибирска</a:t>
            </a:r>
            <a:br>
              <a:rPr lang="ru-RU" sz="24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Горшкова Марина Николаевна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111646" cy="79208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«Осенний лес»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530" y="1270648"/>
            <a:ext cx="5527470" cy="52762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0286" y="1700808"/>
            <a:ext cx="373163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b="1" dirty="0"/>
              <a:t>Что в лесу на букву Ш</a:t>
            </a:r>
            <a:r>
              <a:rPr lang="ru-RU" sz="2000" b="1" dirty="0" smtClean="0"/>
              <a:t>?</a:t>
            </a:r>
          </a:p>
          <a:p>
            <a:endParaRPr lang="ru-RU" sz="2000" b="1" dirty="0"/>
          </a:p>
          <a:p>
            <a:r>
              <a:rPr lang="ru-RU" sz="2000" dirty="0"/>
              <a:t>Что у нас в лесу на букву Ш?</a:t>
            </a:r>
            <a:br>
              <a:rPr lang="ru-RU" sz="2000" dirty="0"/>
            </a:br>
            <a:r>
              <a:rPr lang="ru-RU" sz="2000" dirty="0"/>
              <a:t>Это шишка шлёпнулась, шурша.</a:t>
            </a:r>
            <a:br>
              <a:rPr lang="ru-RU" sz="2000" dirty="0"/>
            </a:br>
            <a:r>
              <a:rPr lang="ru-RU" sz="2000" dirty="0"/>
              <a:t>Шмель и шершень шумно шарят в кашке.</a:t>
            </a:r>
            <a:br>
              <a:rPr lang="ru-RU" sz="2000" dirty="0"/>
            </a:br>
            <a:r>
              <a:rPr lang="ru-RU" sz="2000" dirty="0" err="1"/>
              <a:t>Шебуршат</a:t>
            </a:r>
            <a:r>
              <a:rPr lang="ru-RU" sz="2000" dirty="0"/>
              <a:t> в шиповнике букашки.</a:t>
            </a:r>
            <a:br>
              <a:rPr lang="ru-RU" sz="2000" dirty="0"/>
            </a:br>
            <a:r>
              <a:rPr lang="ru-RU" sz="2000" dirty="0"/>
              <a:t>Что ещё в лесу на букву Ш?</a:t>
            </a:r>
            <a:br>
              <a:rPr lang="ru-RU" sz="2000" dirty="0"/>
            </a:br>
            <a:r>
              <a:rPr lang="ru-RU" sz="2000" dirty="0"/>
              <a:t>Шум и шорох возле шалаша.</a:t>
            </a:r>
            <a:br>
              <a:rPr lang="ru-RU" sz="2000" dirty="0"/>
            </a:br>
            <a:r>
              <a:rPr lang="ru-RU" sz="2000" dirty="0"/>
              <a:t>Ну а если полон рот морошки –</a:t>
            </a:r>
            <a:br>
              <a:rPr lang="ru-RU" sz="2000" dirty="0"/>
            </a:br>
            <a:r>
              <a:rPr lang="ru-RU" sz="2000" dirty="0" err="1"/>
              <a:t>Широежки</a:t>
            </a:r>
            <a:r>
              <a:rPr lang="ru-RU" sz="2000" dirty="0"/>
              <a:t> и </a:t>
            </a:r>
            <a:r>
              <a:rPr lang="ru-RU" sz="2000" dirty="0" err="1"/>
              <a:t>шороконожки</a:t>
            </a:r>
            <a:r>
              <a:rPr lang="ru-RU" sz="2000" dirty="0"/>
              <a:t>! </a:t>
            </a:r>
            <a:r>
              <a:rPr lang="ru-RU" sz="2000" dirty="0" smtClean="0"/>
              <a:t>   Михаил </a:t>
            </a:r>
            <a:r>
              <a:rPr lang="ru-RU" sz="2000" dirty="0" err="1"/>
              <a:t>Яснов</a:t>
            </a:r>
            <a:r>
              <a:rPr lang="ru-RU" sz="2000" dirty="0"/>
              <a:t> </a:t>
            </a:r>
          </a:p>
          <a:p>
            <a:r>
              <a:rPr lang="ru-RU" dirty="0"/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22118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6347714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Физкультурная </a:t>
            </a:r>
            <a:r>
              <a:rPr lang="ru-RU" dirty="0" smtClean="0">
                <a:solidFill>
                  <a:srgbClr val="002060"/>
                </a:solidFill>
              </a:rPr>
              <a:t>минутка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«Матрёшки»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03222"/>
            <a:ext cx="3127204" cy="46085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1" y="926227"/>
            <a:ext cx="2312257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3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Рефлексия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2" y="2420888"/>
            <a:ext cx="2800311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447673"/>
            <a:ext cx="2520280" cy="2520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9338" y="1083810"/>
            <a:ext cx="4908716" cy="324000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Schoolbook" pitchFamily="18" charset="0"/>
              </a:rPr>
              <a:t>До свидания!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1190" y="2174190"/>
            <a:ext cx="5981620" cy="360000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Schoolbook" pitchFamily="18" charset="0"/>
              </a:rPr>
              <a:t>До новых встреч!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29" y="1988840"/>
            <a:ext cx="3366375" cy="31683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6347713" cy="109120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Список литературы </a:t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из которой взяты картинки: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51856"/>
            <a:ext cx="8568951" cy="5245496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Century" panose="02040604050505020304" pitchFamily="18" charset="0"/>
                <a:cs typeface="Times New Roman" pitchFamily="18" charset="0"/>
              </a:rPr>
              <a:t>Времена года. –  М., 2010. – 64 с.</a:t>
            </a:r>
            <a:endParaRPr lang="ru-RU" sz="280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600" dirty="0" smtClean="0">
                <a:solidFill>
                  <a:schemeClr val="tx1"/>
                </a:solidFill>
                <a:latin typeface="Century" panose="02040604050505020304" pitchFamily="18" charset="0"/>
              </a:rPr>
              <a:t>Денисова Д., </a:t>
            </a:r>
            <a:r>
              <a:rPr lang="ru-RU" sz="2600" dirty="0" err="1" smtClean="0">
                <a:solidFill>
                  <a:schemeClr val="tx1"/>
                </a:solidFill>
                <a:latin typeface="Century" panose="02040604050505020304" pitchFamily="18" charset="0"/>
              </a:rPr>
              <a:t>Дорожин</a:t>
            </a:r>
            <a:r>
              <a:rPr lang="ru-RU" sz="2600" dirty="0" smtClean="0">
                <a:solidFill>
                  <a:schemeClr val="tx1"/>
                </a:solidFill>
                <a:latin typeface="Century" panose="02040604050505020304" pitchFamily="18" charset="0"/>
              </a:rPr>
              <a:t> Ю Развитие речи у малышей</a:t>
            </a:r>
            <a:r>
              <a:rPr lang="ru-RU" sz="2600" dirty="0">
                <a:solidFill>
                  <a:schemeClr val="tx1"/>
                </a:solidFill>
                <a:latin typeface="Century" panose="02040604050505020304" pitchFamily="18" charset="0"/>
                <a:cs typeface="Times New Roman" pitchFamily="18" charset="0"/>
              </a:rPr>
              <a:t> . –  М., </a:t>
            </a:r>
            <a:r>
              <a:rPr lang="ru-RU" sz="26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itchFamily="18" charset="0"/>
              </a:rPr>
              <a:t>2009</a:t>
            </a:r>
            <a:r>
              <a:rPr lang="ru-RU" sz="2600" dirty="0">
                <a:solidFill>
                  <a:schemeClr val="tx1"/>
                </a:solidFill>
                <a:latin typeface="Century" panose="02040604050505020304" pitchFamily="18" charset="0"/>
                <a:cs typeface="Times New Roman" pitchFamily="18" charset="0"/>
              </a:rPr>
              <a:t> . – </a:t>
            </a:r>
            <a:r>
              <a:rPr lang="ru-RU" sz="26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itchFamily="18" charset="0"/>
              </a:rPr>
              <a:t>16 с.</a:t>
            </a:r>
            <a:endParaRPr lang="ru-RU" sz="2600" dirty="0" smtClean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600" dirty="0" smtClean="0">
                <a:solidFill>
                  <a:schemeClr val="tx1"/>
                </a:solidFill>
                <a:latin typeface="Century" panose="02040604050505020304" pitchFamily="18" charset="0"/>
              </a:rPr>
              <a:t>Жукова О.С. Букварь</a:t>
            </a:r>
            <a:r>
              <a:rPr lang="ru-RU" sz="26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itchFamily="18" charset="0"/>
              </a:rPr>
              <a:t>. –  СПб., 2005. – 144 с.</a:t>
            </a:r>
            <a:endParaRPr lang="ru-RU" sz="2600" dirty="0" smtClean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600" dirty="0" smtClean="0">
                <a:solidFill>
                  <a:schemeClr val="tx1"/>
                </a:solidFill>
                <a:latin typeface="Century" panose="02040604050505020304" pitchFamily="18" charset="0"/>
              </a:rPr>
              <a:t>Жукова Н.С. Уроки логопедии. Исправление нарушений речи</a:t>
            </a:r>
            <a:r>
              <a:rPr lang="ru-RU" sz="26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itchFamily="18" charset="0"/>
              </a:rPr>
              <a:t> . –  М., 2007. – 120 с.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6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itchFamily="18" charset="0"/>
              </a:rPr>
              <a:t>Косинова</a:t>
            </a:r>
            <a:r>
              <a:rPr lang="ru-RU" sz="26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itchFamily="18" charset="0"/>
              </a:rPr>
              <a:t> Е.М. Учимся правильно говорить. – М., 2008. – 120с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6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itchFamily="18" charset="0"/>
              </a:rPr>
              <a:t>Лебедева И.Л. Трудный звук, ты наш друг! Звуки Р, </a:t>
            </a:r>
            <a:r>
              <a:rPr lang="ru-RU" sz="26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itchFamily="18" charset="0"/>
              </a:rPr>
              <a:t>Рь</a:t>
            </a:r>
            <a:r>
              <a:rPr lang="ru-RU" sz="26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itchFamily="18" charset="0"/>
              </a:rPr>
              <a:t>. – М, 2008. – 30 с.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6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itchFamily="18" charset="0"/>
              </a:rPr>
              <a:t>Лебедева </a:t>
            </a:r>
            <a:r>
              <a:rPr lang="ru-RU" sz="2600" dirty="0">
                <a:solidFill>
                  <a:schemeClr val="tx1"/>
                </a:solidFill>
                <a:latin typeface="Century" panose="02040604050505020304" pitchFamily="18" charset="0"/>
                <a:cs typeface="Times New Roman" pitchFamily="18" charset="0"/>
              </a:rPr>
              <a:t>И.Л. Трудный звук, ты наш друг! Звуки </a:t>
            </a:r>
            <a:r>
              <a:rPr lang="ru-RU" sz="26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itchFamily="18" charset="0"/>
              </a:rPr>
              <a:t>С, </a:t>
            </a:r>
            <a:r>
              <a:rPr lang="ru-RU" sz="26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itchFamily="18" charset="0"/>
              </a:rPr>
              <a:t>Сь</a:t>
            </a:r>
            <a:r>
              <a:rPr lang="ru-RU" sz="26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itchFamily="18" charset="0"/>
              </a:rPr>
              <a:t> – З, </a:t>
            </a:r>
            <a:r>
              <a:rPr lang="ru-RU" sz="2600" dirty="0" err="1" smtClean="0">
                <a:solidFill>
                  <a:schemeClr val="tx1"/>
                </a:solidFill>
                <a:latin typeface="Century" panose="02040604050505020304" pitchFamily="18" charset="0"/>
                <a:cs typeface="Times New Roman" pitchFamily="18" charset="0"/>
              </a:rPr>
              <a:t>Зь</a:t>
            </a:r>
            <a:r>
              <a:rPr lang="ru-RU" sz="26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itchFamily="18" charset="0"/>
              </a:rPr>
              <a:t>. </a:t>
            </a:r>
            <a:r>
              <a:rPr lang="ru-RU" sz="2600" dirty="0">
                <a:solidFill>
                  <a:schemeClr val="tx1"/>
                </a:solidFill>
                <a:latin typeface="Century" panose="02040604050505020304" pitchFamily="18" charset="0"/>
                <a:cs typeface="Times New Roman" pitchFamily="18" charset="0"/>
              </a:rPr>
              <a:t>– М, </a:t>
            </a:r>
            <a:r>
              <a:rPr lang="ru-RU" sz="26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itchFamily="18" charset="0"/>
              </a:rPr>
              <a:t>2010. </a:t>
            </a:r>
            <a:r>
              <a:rPr lang="ru-RU" sz="2600" dirty="0">
                <a:solidFill>
                  <a:schemeClr val="tx1"/>
                </a:solidFill>
                <a:latin typeface="Century" panose="02040604050505020304" pitchFamily="18" charset="0"/>
                <a:cs typeface="Times New Roman" pitchFamily="18" charset="0"/>
              </a:rPr>
              <a:t>– 30 с</a:t>
            </a:r>
            <a:r>
              <a:rPr lang="ru-RU" sz="26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600" dirty="0">
                <a:solidFill>
                  <a:schemeClr val="tx1"/>
                </a:solidFill>
                <a:latin typeface="Century" panose="02040604050505020304" pitchFamily="18" charset="0"/>
                <a:cs typeface="Times New Roman" pitchFamily="18" charset="0"/>
              </a:rPr>
              <a:t>Матвеева Н.Б. и др. Живой мир. –  М., 2012. – 96 с</a:t>
            </a:r>
            <a:endParaRPr lang="ru-RU" sz="260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600" dirty="0">
                <a:solidFill>
                  <a:schemeClr val="tx1"/>
                </a:solidFill>
                <a:latin typeface="Century" panose="02040604050505020304" pitchFamily="18" charset="0"/>
                <a:cs typeface="Times New Roman" pitchFamily="18" charset="0"/>
              </a:rPr>
              <a:t>Мезенцева М. М. Логопедия в картинках . –  М., 2011. – 192 с</a:t>
            </a:r>
            <a:r>
              <a:rPr lang="ru-RU" sz="26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600" dirty="0">
                <a:solidFill>
                  <a:schemeClr val="tx1"/>
                </a:solidFill>
                <a:latin typeface="Century" panose="02040604050505020304" pitchFamily="18" charset="0"/>
                <a:cs typeface="Times New Roman" pitchFamily="18" charset="0"/>
              </a:rPr>
              <a:t>Сынбулатова Ф.Ш. и др. Букварь . –  Уфа, 2010. – 152 с</a:t>
            </a:r>
            <a:r>
              <a:rPr lang="ru-RU" sz="2600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schemeClr val="tx1"/>
              </a:solidFill>
              <a:latin typeface="Century" panose="020406040505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1962012" y="800708"/>
            <a:ext cx="5219976" cy="5256584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55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Schoolbook" pitchFamily="18" charset="0"/>
              </a:rPr>
              <a:t>Добрый день!</a:t>
            </a:r>
            <a:endParaRPr lang="ru-RU" sz="555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35096" y="3482168"/>
            <a:ext cx="5141334" cy="194400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Schoolbook" pitchFamily="18" charset="0"/>
              </a:rPr>
              <a:t>Здравствуйте!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1026" name="Picture 2" descr="E:\мои документы\Логопедов\Горшкова М.Н\Статьи 2\Мои публикации\1 сентября\Статьи за 2013г\Картинки\Сканирован. картинки\Шерлок Холмс здороваетс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628800"/>
            <a:ext cx="2908354" cy="32403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6394310" cy="5328592"/>
          </a:xfrm>
        </p:spPr>
      </p:pic>
    </p:spTree>
    <p:extLst>
      <p:ext uri="{BB962C8B-B14F-4D97-AF65-F5344CB8AC3E}">
        <p14:creationId xmlns:p14="http://schemas.microsoft.com/office/powerpoint/2010/main" val="55314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43510"/>
            <a:ext cx="3927348" cy="3381883"/>
          </a:xfrm>
          <a:prstGeom prst="rect">
            <a:avLst/>
          </a:prstGeom>
        </p:spPr>
      </p:pic>
      <p:pic>
        <p:nvPicPr>
          <p:cNvPr id="7" name="Объект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888" y="250074"/>
            <a:ext cx="2702886" cy="2252405"/>
          </a:xfrm>
        </p:spPr>
      </p:pic>
      <p:pic>
        <p:nvPicPr>
          <p:cNvPr id="6" name="Объект 3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81" y="2685243"/>
            <a:ext cx="4337050" cy="3740150"/>
          </a:xfrm>
        </p:spPr>
      </p:pic>
    </p:spTree>
    <p:extLst>
      <p:ext uri="{BB962C8B-B14F-4D97-AF65-F5344CB8AC3E}">
        <p14:creationId xmlns:p14="http://schemas.microsoft.com/office/powerpoint/2010/main" val="350465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Вас приветствуют наши </a:t>
            </a:r>
            <a:r>
              <a:rPr lang="ru-RU" dirty="0">
                <a:solidFill>
                  <a:srgbClr val="0070C0"/>
                </a:solidFill>
              </a:rPr>
              <a:t>новые друзья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Шерлок</a:t>
            </a:r>
            <a:r>
              <a:rPr lang="ru-RU" sz="3200" dirty="0">
                <a:solidFill>
                  <a:srgbClr val="002060"/>
                </a:solidFill>
              </a:rPr>
              <a:t> Холмс</a:t>
            </a:r>
          </a:p>
        </p:txBody>
      </p:sp>
      <p:pic>
        <p:nvPicPr>
          <p:cNvPr id="7" name="Picture 2" descr="E:\мои документы\Логопедов\Горшкова М.Н\Статьи 2\Мои публикации\1 сентября\Статьи за 2013г\Картинки\Сканирован. картинки\Шерлок Холмс здороваетс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2923732"/>
            <a:ext cx="2720250" cy="3030454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доктор Ватсон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156" y="2971622"/>
            <a:ext cx="3409801" cy="320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6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33" y="1220198"/>
            <a:ext cx="2592288" cy="2736304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081947" y="4051957"/>
            <a:ext cx="2517775" cy="2633663"/>
            <a:chOff x="3313113" y="2114550"/>
            <a:chExt cx="2517775" cy="263366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113" y="2114550"/>
              <a:ext cx="2517775" cy="2633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 descr="G:\ссобака1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683" y="2674340"/>
              <a:ext cx="1809750" cy="125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921" y="1581096"/>
            <a:ext cx="3456384" cy="2439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298" y="4180117"/>
            <a:ext cx="2385630" cy="21205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9592" y="376517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«Зашумленные картинки»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50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Артикуляция и звучание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звуков </a:t>
            </a:r>
            <a:r>
              <a:rPr lang="ru-RU" dirty="0" smtClean="0">
                <a:solidFill>
                  <a:srgbClr val="0070C0"/>
                </a:solidFill>
              </a:rPr>
              <a:t>Ш – С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Picture 2" descr="E:\мои документы\Логопедов\Горшкова М.Н\Конспекты занятий\Презентации к конспектам занятий\Картинки из книг сканированные\gggggg124.t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95896" y="2363946"/>
            <a:ext cx="2315095" cy="3474720"/>
          </a:xfrm>
          <a:prstGeom prst="rect">
            <a:avLst/>
          </a:prstGeom>
          <a:noFill/>
        </p:spPr>
      </p:pic>
      <p:pic>
        <p:nvPicPr>
          <p:cNvPr id="6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2226413"/>
            <a:ext cx="3089275" cy="3749787"/>
          </a:xfrm>
        </p:spPr>
      </p:pic>
    </p:spTree>
    <p:extLst>
      <p:ext uri="{BB962C8B-B14F-4D97-AF65-F5344CB8AC3E}">
        <p14:creationId xmlns:p14="http://schemas.microsoft.com/office/powerpoint/2010/main" val="81468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19" y="404664"/>
            <a:ext cx="3960439" cy="146809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 –</a:t>
            </a:r>
            <a:r>
              <a:rPr lang="ru-RU" dirty="0">
                <a:solidFill>
                  <a:srgbClr val="002060"/>
                </a:solidFill>
              </a:rPr>
              <a:t>согласный,  глухой, твердый, произносится только при помощи </a:t>
            </a:r>
            <a:r>
              <a:rPr lang="ru-RU" dirty="0" smtClean="0">
                <a:solidFill>
                  <a:srgbClr val="002060"/>
                </a:solidFill>
              </a:rPr>
              <a:t>шума без голоса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55976" y="404664"/>
            <a:ext cx="4297367" cy="151600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Ш –согласный,  глухой, </a:t>
            </a:r>
            <a:r>
              <a:rPr lang="ru-RU" dirty="0" smtClean="0">
                <a:solidFill>
                  <a:srgbClr val="002060"/>
                </a:solidFill>
              </a:rPr>
              <a:t>всегда твердый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smtClean="0">
                <a:solidFill>
                  <a:srgbClr val="002060"/>
                </a:solidFill>
              </a:rPr>
              <a:t>шипящий, произносится только при помощи шума без голоса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Picture 2" descr="E:\мои документы\Логопедов\Горшкова М.Н\Конспекты занятий\Презентации к конспектам занятий\Картинки к уроку\gggggg13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0477" y="2442844"/>
            <a:ext cx="3622522" cy="3932510"/>
          </a:xfrm>
          <a:prstGeom prst="rect">
            <a:avLst/>
          </a:prstGeom>
          <a:noFill/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744" y="2442844"/>
            <a:ext cx="4260888" cy="3744416"/>
          </a:xfrm>
        </p:spPr>
      </p:pic>
    </p:spTree>
    <p:extLst>
      <p:ext uri="{BB962C8B-B14F-4D97-AF65-F5344CB8AC3E}">
        <p14:creationId xmlns:p14="http://schemas.microsoft.com/office/powerpoint/2010/main" val="154253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887001"/>
            <a:ext cx="2499012" cy="481952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88268" y="1372117"/>
            <a:ext cx="3152075" cy="384929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err="1">
                <a:solidFill>
                  <a:srgbClr val="002060"/>
                </a:solidFill>
              </a:rPr>
              <a:t>Ша</a:t>
            </a:r>
            <a:r>
              <a:rPr lang="ru-RU" sz="2400" dirty="0">
                <a:solidFill>
                  <a:srgbClr val="002060"/>
                </a:solidFill>
              </a:rPr>
              <a:t> – </a:t>
            </a:r>
            <a:r>
              <a:rPr lang="ru-RU" sz="2400" dirty="0" err="1">
                <a:solidFill>
                  <a:srgbClr val="002060"/>
                </a:solidFill>
              </a:rPr>
              <a:t>ша</a:t>
            </a:r>
            <a:r>
              <a:rPr lang="ru-RU" sz="2400" dirty="0">
                <a:solidFill>
                  <a:srgbClr val="002060"/>
                </a:solidFill>
              </a:rPr>
              <a:t> – </a:t>
            </a:r>
            <a:r>
              <a:rPr lang="ru-RU" sz="2400" dirty="0" err="1">
                <a:solidFill>
                  <a:srgbClr val="002060"/>
                </a:solidFill>
              </a:rPr>
              <a:t>ша</a:t>
            </a:r>
            <a:r>
              <a:rPr lang="ru-RU" sz="2400" dirty="0">
                <a:solidFill>
                  <a:srgbClr val="002060"/>
                </a:solidFill>
              </a:rPr>
              <a:t> как </a:t>
            </a:r>
            <a:r>
              <a:rPr lang="ru-RU" sz="2400" dirty="0" err="1">
                <a:solidFill>
                  <a:srgbClr val="002060"/>
                </a:solidFill>
              </a:rPr>
              <a:t>Пеппи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хороша.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 err="1">
                <a:solidFill>
                  <a:srgbClr val="002060"/>
                </a:solidFill>
              </a:rPr>
              <a:t>Шо</a:t>
            </a:r>
            <a:r>
              <a:rPr lang="ru-RU" sz="2400" dirty="0">
                <a:solidFill>
                  <a:srgbClr val="002060"/>
                </a:solidFill>
              </a:rPr>
              <a:t> – </a:t>
            </a:r>
            <a:r>
              <a:rPr lang="ru-RU" sz="2400" dirty="0" err="1">
                <a:solidFill>
                  <a:srgbClr val="002060"/>
                </a:solidFill>
              </a:rPr>
              <a:t>шо</a:t>
            </a:r>
            <a:r>
              <a:rPr lang="ru-RU" sz="2400" dirty="0">
                <a:solidFill>
                  <a:srgbClr val="002060"/>
                </a:solidFill>
              </a:rPr>
              <a:t> – </a:t>
            </a:r>
            <a:r>
              <a:rPr lang="ru-RU" sz="2400" dirty="0" err="1">
                <a:solidFill>
                  <a:srgbClr val="002060"/>
                </a:solidFill>
              </a:rPr>
              <a:t>шо</a:t>
            </a:r>
            <a:r>
              <a:rPr lang="ru-RU" sz="2400" dirty="0">
                <a:solidFill>
                  <a:srgbClr val="002060"/>
                </a:solidFill>
              </a:rPr>
              <a:t> пою я </a:t>
            </a:r>
            <a:r>
              <a:rPr lang="ru-RU" sz="2400" dirty="0" smtClean="0">
                <a:solidFill>
                  <a:srgbClr val="002060"/>
                </a:solidFill>
              </a:rPr>
              <a:t>хорошо.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Шу – шу – шу </a:t>
            </a:r>
            <a:r>
              <a:rPr lang="ru-RU" sz="2400" dirty="0" smtClean="0">
                <a:solidFill>
                  <a:srgbClr val="002060"/>
                </a:solidFill>
              </a:rPr>
              <a:t>день </a:t>
            </a:r>
            <a:r>
              <a:rPr lang="ru-RU" sz="2400" dirty="0">
                <a:solidFill>
                  <a:srgbClr val="002060"/>
                </a:solidFill>
              </a:rPr>
              <a:t>пляшу.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Шу – шу – шу чулочки и </a:t>
            </a:r>
            <a:r>
              <a:rPr lang="ru-RU" sz="2400" dirty="0" smtClean="0">
                <a:solidFill>
                  <a:srgbClr val="002060"/>
                </a:solidFill>
              </a:rPr>
              <a:t>носочки </a:t>
            </a:r>
            <a:r>
              <a:rPr lang="ru-RU" sz="2400" dirty="0">
                <a:solidFill>
                  <a:srgbClr val="002060"/>
                </a:solidFill>
              </a:rPr>
              <a:t>ношу.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455080"/>
            <a:ext cx="2808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002060"/>
                </a:solidFill>
              </a:rPr>
              <a:t>Са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– </a:t>
            </a:r>
            <a:r>
              <a:rPr lang="ru-RU" sz="2400" dirty="0" err="1" smtClean="0">
                <a:solidFill>
                  <a:srgbClr val="002060"/>
                </a:solidFill>
              </a:rPr>
              <a:t>са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– </a:t>
            </a:r>
            <a:r>
              <a:rPr lang="ru-RU" sz="2400" dirty="0" err="1" smtClean="0">
                <a:solidFill>
                  <a:srgbClr val="002060"/>
                </a:solidFill>
              </a:rPr>
              <a:t>са</a:t>
            </a:r>
            <a:r>
              <a:rPr lang="ru-RU" sz="2400" dirty="0" smtClean="0">
                <a:solidFill>
                  <a:srgbClr val="002060"/>
                </a:solidFill>
              </a:rPr>
              <a:t> я скачу три часа.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 err="1">
                <a:solidFill>
                  <a:srgbClr val="002060"/>
                </a:solidFill>
              </a:rPr>
              <a:t>Сы</a:t>
            </a:r>
            <a:r>
              <a:rPr lang="ru-RU" sz="2400" dirty="0">
                <a:solidFill>
                  <a:srgbClr val="002060"/>
                </a:solidFill>
              </a:rPr>
              <a:t> – </a:t>
            </a:r>
            <a:r>
              <a:rPr lang="ru-RU" sz="2400" dirty="0" err="1">
                <a:solidFill>
                  <a:srgbClr val="002060"/>
                </a:solidFill>
              </a:rPr>
              <a:t>сы</a:t>
            </a:r>
            <a:r>
              <a:rPr lang="ru-RU" sz="2400" dirty="0">
                <a:solidFill>
                  <a:srgbClr val="002060"/>
                </a:solidFill>
              </a:rPr>
              <a:t> – </a:t>
            </a:r>
            <a:r>
              <a:rPr lang="ru-RU" sz="2400" dirty="0" err="1">
                <a:solidFill>
                  <a:srgbClr val="002060"/>
                </a:solidFill>
              </a:rPr>
              <a:t>сы</a:t>
            </a:r>
            <a:r>
              <a:rPr lang="ru-RU" sz="2400" dirty="0">
                <a:solidFill>
                  <a:srgbClr val="002060"/>
                </a:solidFill>
              </a:rPr>
              <a:t>  </a:t>
            </a:r>
            <a:r>
              <a:rPr lang="ru-RU" sz="2400" dirty="0" smtClean="0">
                <a:solidFill>
                  <a:srgbClr val="002060"/>
                </a:solidFill>
              </a:rPr>
              <a:t>у Холмса </a:t>
            </a:r>
            <a:r>
              <a:rPr lang="ru-RU" sz="2400" dirty="0" smtClean="0">
                <a:solidFill>
                  <a:srgbClr val="002060"/>
                </a:solidFill>
              </a:rPr>
              <a:t>усы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Со – со – со у машины шуршит колесо.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Су – су – су заплету косу.</a:t>
            </a:r>
          </a:p>
        </p:txBody>
      </p:sp>
    </p:spTree>
    <p:extLst>
      <p:ext uri="{BB962C8B-B14F-4D97-AF65-F5344CB8AC3E}">
        <p14:creationId xmlns:p14="http://schemas.microsoft.com/office/powerpoint/2010/main" val="312590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441</TotalTime>
  <Words>347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</vt:lpstr>
      <vt:lpstr>Century Schoolbook</vt:lpstr>
      <vt:lpstr>Times New Roman</vt:lpstr>
      <vt:lpstr>Trebuchet MS</vt:lpstr>
      <vt:lpstr>Wingdings 3</vt:lpstr>
      <vt:lpstr>Грань</vt:lpstr>
      <vt:lpstr>Дифференциация  С – Ш  в слогах и словах </vt:lpstr>
      <vt:lpstr>Презентация PowerPoint</vt:lpstr>
      <vt:lpstr>Презентация PowerPoint</vt:lpstr>
      <vt:lpstr>Презентация PowerPoint</vt:lpstr>
      <vt:lpstr>Вас приветствуют наши новые друзья</vt:lpstr>
      <vt:lpstr>Презентация PowerPoint</vt:lpstr>
      <vt:lpstr>Артикуляция и звучание  звуков Ш – С</vt:lpstr>
      <vt:lpstr>Презентация PowerPoint</vt:lpstr>
      <vt:lpstr>Презентация PowerPoint</vt:lpstr>
      <vt:lpstr>«Осенний лес»</vt:lpstr>
      <vt:lpstr>Физкультурная минутка «Матрёшки» </vt:lpstr>
      <vt:lpstr>Рефлексия</vt:lpstr>
      <vt:lpstr>Презентация PowerPoint</vt:lpstr>
      <vt:lpstr>Список литературы  из которой взяты картинки: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Марина</cp:lastModifiedBy>
  <cp:revision>218</cp:revision>
  <dcterms:modified xsi:type="dcterms:W3CDTF">2016-01-29T17:55:09Z</dcterms:modified>
</cp:coreProperties>
</file>