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0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000" dirty="0" smtClean="0"/>
              <a:t>Глобальная сеть Интернет</a:t>
            </a:r>
            <a:endParaRPr lang="ru-RU" sz="5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3240360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/>
              <a:t>Цель: познакомиться с базовыми принципами организации и функционирования компьютерных сетей и адресацией сети;</a:t>
            </a:r>
          </a:p>
          <a:p>
            <a:r>
              <a:rPr lang="ru-RU" sz="2800" b="1" dirty="0"/>
              <a:t>н</a:t>
            </a:r>
            <a:r>
              <a:rPr lang="ru-RU" sz="2800" b="1" dirty="0" smtClean="0"/>
              <a:t>аучиться вычислять адрес (номер) компьютера в сети, адрес сети и определять число компьютеров в сети по </a:t>
            </a:r>
            <a:r>
              <a:rPr lang="en-US" sz="2800" b="1" dirty="0" smtClean="0"/>
              <a:t>IP</a:t>
            </a:r>
            <a:r>
              <a:rPr lang="ru-RU" sz="2800" b="1" dirty="0" smtClean="0"/>
              <a:t>-адресу и маске.</a:t>
            </a:r>
          </a:p>
          <a:p>
            <a:endParaRPr lang="ru-RU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771800" y="573322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Железногорск, МБОУ Школа №98</a:t>
            </a: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читель информатики Любушкина М.А.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-адрес: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192.168.100.148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Маска: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255.255.255.0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11000000.10101000.01100100.10010100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000" b="1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11111111 . 11111111 . 11111111 .00000000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11000000.10101000.01100100.00000000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Адрес сети: 192.168.100.0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619672" y="4221088"/>
            <a:ext cx="727280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определения числа компьютеров в сети: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240848" cy="4800600"/>
          </a:xfrm>
        </p:spPr>
        <p:txBody>
          <a:bodyPr/>
          <a:lstStyle/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Перевести в двоичную систему десятичные числа, не равные 0 и 255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(т.к. 255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11111111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Отсчитать в маске количество нулевых бит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компьютеров в сети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К=2</a:t>
            </a:r>
            <a:r>
              <a:rPr lang="en-US" sz="4000" b="1" baseline="300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Маска сети: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255.255.255.0</a:t>
            </a:r>
          </a:p>
          <a:p>
            <a:pPr marL="596646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нулевых бит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96646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Число компьютеров: 2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2 = 216 – 2 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214</a:t>
            </a:r>
          </a:p>
          <a:p>
            <a:pPr marL="596646" indent="-51435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Маска сети: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255.255.254.0</a:t>
            </a:r>
          </a:p>
          <a:p>
            <a:pPr marL="596646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254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11111110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96646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Общее количество нулевых бит 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96646" indent="-51435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Число компьютеров: 2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2 = 512 – 2 =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510</a:t>
            </a:r>
          </a:p>
          <a:p>
            <a:pPr marL="596646" indent="-51435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Доменная система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DNS – Domain Name System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имеет иерархическую структуру:</a:t>
            </a:r>
          </a:p>
          <a:p>
            <a:pPr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Sch98.atomlink.ru</a:t>
            </a:r>
          </a:p>
          <a:p>
            <a:pPr algn="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верхнего</a:t>
            </a:r>
          </a:p>
          <a:p>
            <a:pPr algn="r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уровня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уровня       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уровня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Домены верхнего уровня: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Географические –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.it, 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jp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Административные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.com, .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.net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 rot="-5400000">
            <a:off x="6624229" y="2888940"/>
            <a:ext cx="360042" cy="86409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фигурная скобка 4"/>
          <p:cNvSpPr/>
          <p:nvPr/>
        </p:nvSpPr>
        <p:spPr>
          <a:xfrm rot="-5400000">
            <a:off x="5328083" y="2528901"/>
            <a:ext cx="360042" cy="158417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Левая фигурная скобка 5"/>
          <p:cNvSpPr/>
          <p:nvPr/>
        </p:nvSpPr>
        <p:spPr>
          <a:xfrm rot="-5400000">
            <a:off x="3851920" y="2708920"/>
            <a:ext cx="360040" cy="12241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Протокол передачи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TCP/IP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TCP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Transmission Control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Protokol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транспортный протокол – разбивает файлы на пакеты и собирает их при получении.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IP (Internet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Protokol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протокол маршрутизации – обеспечивает передачу информации компьютерами сети.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Определение номера компьютера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За­да­ние 12 № 2232.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Мас­кой под­се­ти на­зы­ва­ет­ся 32-раз­ряд­ное дво­ич­ное число, ко­то­рое опре­де­ля­ет, какая часть IP-ад­ре­са ком­пью­те­ра от­но­сит­ся к ад­ре­су сети, а какая часть IP-ад­ре­са опре­де­ля­ет адрес ком­пью­те­ра в под­се­ти. В маске под­се­ти стар­шие биты, от­ве­ден­ные в IP-ад­ре­се ком­пью­те­ра для ад­ре­са сети, имеют зна­че­ние 1; млад­шие биты, от­ве­ден­ные в IP-ад­ре­се ком­пью­те­ра для ад­ре­са ком­пью­те­ра в под­се­ти, имеют зна­че­ние 0.Если маска под­се­ти 255.255.255.192 и IP-адрес ком­пью­те­ра в сети 10.18.134.220, то номер ком­пью­те­ра в сети равен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_____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16216" y="6093296"/>
            <a:ext cx="2186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http://inf.reshuege.ru/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890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292696"/>
            <a:ext cx="7498080" cy="48006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Так как пер­вые три ок­те­та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октет – число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маски, со­дер­жит 8 бит) все равны 255, то в дво­ич­ном виде они за­пи­сы­ва­ют­ся как 24 еди­ни­цы, а зна­чит, пер­вые три ок­те­та опре­де­ля­ют адрес сети. 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За­пи­шем число 192 в дво­ич­ном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виде: 192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=11000000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За­пи­шем по­след­ний октет IP-ад­ре­са ком­пью­те­ра в сети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220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=11011100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4. Со­по­ста­вим по­след­ний октет маски и ад­ре­са ком­пью­те­ра в сети: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000000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011100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Красным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вы­де­ле­на нуж­ная нам часть. Пе­ре­ве­дем её в де­ся­тич­ную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си­сте­му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счис­ле­ния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011100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= 28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Номер компьютера в сети: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16216" y="6093296"/>
            <a:ext cx="2186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http://inf.reshuege.ru/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99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адреса сети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268760"/>
            <a:ext cx="7498080" cy="4800600"/>
          </a:xfrm>
        </p:spPr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За­да­ние 12 № 3545.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тер­ми­но­ло­гии сетей TCP/IP мас­кой сети на­зы­ва­ет­ся дво­ич­ное число, опре­де­ля­ю­щее, какая часть IP-ад­ре­са узла сети от­но­сит­ся к ад­ре­су сети, а какая — к ад­ре­су са­мо­го узла в этой сети. Обыч­но маска за­пи­сы­ва­ет­ся по тем же пра­ви­лам, что и IP-адрес. Адрес сети по­лу­ча­ет­ся в ре­зуль­та­те при­ме­не­ния по­раз­ряд­ной конъ­юнк­ции к за­дан­но­му IP-ад­ре­су узла и маске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за­дан­ным IP-ад­ре­су узла и маске опре­де­ли­те адрес сети.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IP –адрес узла: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142.9.199.145   Маска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255.255.192.0</a:t>
            </a:r>
          </a:p>
          <a:p>
            <a:pPr marL="82296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 за­пи­си от­ве­та вы­бе­ри­те из при­ве­ден­ных в таб­ли­це чисел че­ты­ре эле­мен­та IP-ад­ре­са и за­пи­ши­те в нуж­ном по­ряд­ке со­от­вет­ству­ю­щие им буквы, без ис­поль­зо­ва­ния точек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2296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2113980"/>
              </p:ext>
            </p:extLst>
          </p:nvPr>
        </p:nvGraphicFramePr>
        <p:xfrm>
          <a:off x="2339752" y="5733256"/>
          <a:ext cx="5400600" cy="731520"/>
        </p:xfrm>
        <a:graphic>
          <a:graphicData uri="http://schemas.openxmlformats.org/drawingml/2006/table">
            <a:tbl>
              <a:tblPr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675075"/>
                <a:gridCol w="675075"/>
                <a:gridCol w="675075"/>
                <a:gridCol w="675075"/>
                <a:gridCol w="675075"/>
                <a:gridCol w="675075"/>
                <a:gridCol w="675075"/>
                <a:gridCol w="67507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503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96752"/>
            <a:ext cx="7498080" cy="4800600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За­пи­шем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числа маски сети в дво­ич­ной системе 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счисления: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255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=11111111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; 192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=11000000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=00000000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100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. Адрес сети по­лу­ча­ет­ся в ре­зуль­та­те по­раз­ряд­ной конъ­юнк­ции чисел маски и чисел ад­ре­са узла (в дво­ич­ном коде). Так как конъ­юнк­ция 0 с чем-либо все­гда равна 0, то на тех ме­стах, где числа маски равны 0, в ад­ре­се узла стоит 0. Ана­ло­гич­но, там, где числа маски равны 255, стоит само число, так как конъ­юнк­ция 1 с любым чис­лом все­гда равна этому числу. </a:t>
            </a:r>
          </a:p>
          <a:p>
            <a:pPr marL="82296" indent="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3. Рассмотрим конъюнкцию числа 192 с числом 199:</a:t>
            </a:r>
          </a:p>
          <a:p>
            <a:pPr marL="82296" indent="0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192</a:t>
            </a:r>
            <a:r>
              <a:rPr lang="ru-RU" sz="2100" baseline="-25000" dirty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=11000000</a:t>
            </a:r>
            <a:r>
              <a:rPr lang="ru-RU" sz="21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199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=11000111</a:t>
            </a:r>
            <a:r>
              <a:rPr lang="ru-RU" sz="21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2296" indent="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Результатом конъюнкции является число 192</a:t>
            </a:r>
          </a:p>
          <a:p>
            <a:pPr marL="82296" indent="0">
              <a:buNone/>
            </a:pP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4. Со­по­ста­вим ва­ри­ан­ты от­ве­та по­лу­чив­шим­ся чис­лам: </a:t>
            </a:r>
            <a:endParaRPr lang="ru-RU" sz="21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142</a:t>
            </a:r>
            <a:r>
              <a:rPr lang="ru-RU" sz="2100" dirty="0">
                <a:latin typeface="Times New Roman" pitchFamily="18" charset="0"/>
                <a:cs typeface="Times New Roman" pitchFamily="18" charset="0"/>
              </a:rPr>
              <a:t>, 9, 192, </a:t>
            </a:r>
            <a:r>
              <a:rPr lang="ru-RU" sz="2100" dirty="0" smtClean="0">
                <a:latin typeface="Times New Roman" pitchFamily="18" charset="0"/>
                <a:cs typeface="Times New Roman" pitchFamily="18" charset="0"/>
              </a:rPr>
              <a:t>0 – </a:t>
            </a:r>
            <a:r>
              <a:rPr lang="en-US" sz="2100" b="1" dirty="0" smtClean="0">
                <a:latin typeface="Times New Roman" pitchFamily="18" charset="0"/>
                <a:cs typeface="Times New Roman" pitchFamily="18" charset="0"/>
              </a:rPr>
              <a:t>FBGA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516216" y="6093296"/>
            <a:ext cx="2186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http://inf.reshuege.ru/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709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П. 2.2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Решить задания на карточке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Управляющая кнопка: назад 3">
            <a:hlinkClick r:id="" action="ppaction://hlinkshowjump?jump=firstslide" highlightClick="1"/>
          </p:cNvPr>
          <p:cNvSpPr/>
          <p:nvPr/>
        </p:nvSpPr>
        <p:spPr>
          <a:xfrm>
            <a:off x="1619672" y="6093296"/>
            <a:ext cx="648072" cy="360040"/>
          </a:xfrm>
          <a:prstGeom prst="actionButtonBackPrevio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сети Интернет</a:t>
            </a:r>
            <a:endParaRPr lang="ru-RU" dirty="0"/>
          </a:p>
        </p:txBody>
      </p:sp>
      <p:pic>
        <p:nvPicPr>
          <p:cNvPr id="4" name="Содержимое 3" descr="dopb24162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628800"/>
            <a:ext cx="5838096" cy="4190476"/>
          </a:xfrm>
        </p:spPr>
      </p:pic>
      <p:sp>
        <p:nvSpPr>
          <p:cNvPr id="5" name="Прямоугольник 4"/>
          <p:cNvSpPr/>
          <p:nvPr/>
        </p:nvSpPr>
        <p:spPr>
          <a:xfrm>
            <a:off x="4860032" y="6237312"/>
            <a:ext cx="40634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http://en.coolreferat.com/dopb241620.zip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сети Интернет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47800"/>
            <a:ext cx="6911594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283968" y="60212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http://u.5klass.net:10/datas/informatika/Struktura-Interneta/0007-007-Kair.jpg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</a:t>
            </a:r>
            <a:r>
              <a:rPr lang="ru-RU" dirty="0" smtClean="0"/>
              <a:t>-адрес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Уникальный цифровой номер компьютера в сети:</a:t>
            </a:r>
          </a:p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192.168.100.148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11000000.10101000.01100100.10010100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Адрес сети                      Адрес  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компьютера в сети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 rot="-5400000">
            <a:off x="3203847" y="2276873"/>
            <a:ext cx="648075" cy="367240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ln w="76200">
                <a:solidFill>
                  <a:schemeClr val="tx1">
                    <a:lumMod val="85000"/>
                    <a:lumOff val="15000"/>
                  </a:schemeClr>
                </a:solidFill>
              </a:ln>
            </a:endParaRPr>
          </a:p>
        </p:txBody>
      </p:sp>
      <p:sp>
        <p:nvSpPr>
          <p:cNvPr id="5" name="Левая фигурная скобка 4"/>
          <p:cNvSpPr/>
          <p:nvPr/>
        </p:nvSpPr>
        <p:spPr>
          <a:xfrm rot="-5400000">
            <a:off x="6624227" y="2600909"/>
            <a:ext cx="648075" cy="30243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 w="76200">
                <a:solidFill>
                  <a:schemeClr val="tx1">
                    <a:lumMod val="85000"/>
                    <a:lumOff val="15000"/>
                  </a:schemeClr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Маска сети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48006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255.255.255.0</a:t>
            </a: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11111111.11111111.11111111.00000000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маске сети:</a:t>
            </a:r>
          </a:p>
          <a:p>
            <a:pPr algn="just">
              <a:buFont typeface="Wingdings" pitchFamily="2" charset="2"/>
              <a:buChar char="§"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Всегда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впереди  стоят «1», а в конце «0»;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Старшие биты (слева), имеющие значение «1», отведены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адресе компьютера для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адреса сети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Младшие биты (справа), имеющие значение «0», отведены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-адресе компьютера для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адреса компьютера в сети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количества «0» в маске зависит сколько компьютеров можно подключить к данной сети.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Autofit/>
          </a:bodyPr>
          <a:lstStyle/>
          <a:p>
            <a:pPr algn="ctr"/>
            <a:r>
              <a:rPr lang="ru-RU" sz="3400" dirty="0" smtClean="0"/>
              <a:t>Восстановление </a:t>
            </a:r>
            <a:r>
              <a:rPr lang="en-US" sz="3400" dirty="0" smtClean="0"/>
              <a:t>IP</a:t>
            </a:r>
            <a:r>
              <a:rPr lang="ru-RU" sz="3400" dirty="0" smtClean="0"/>
              <a:t>-адресов в Интернете</a:t>
            </a:r>
            <a:endParaRPr lang="ru-RU" sz="3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457348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Задание 12 № 2203.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Петя записал IP-адрес школьного сервера на листке бумаги и положил его в карман куртки. Петина мама случайно постирала куртку вместе с запиской. После стирки Петя обнаружил в кармане четыре обрывка с фрагментами IP-адреса. Эти фрагменты обозначены буквами А, Б, В и Г. Восстановите IP-адрес. В ответе укажите последовательность букв, обозначающих фрагменты, в порядке, соответствующем IP-адресу. 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get_fi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4941168"/>
            <a:ext cx="6696744" cy="1205414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869160"/>
            <a:ext cx="7128792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516216" y="6093296"/>
            <a:ext cx="2186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http://inf.reshuege.ru/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вычисления адреса (номера) компьютера в сети: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240848" cy="4800600"/>
          </a:xfrm>
        </p:spPr>
        <p:txBody>
          <a:bodyPr/>
          <a:lstStyle/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Перевести каждое из чисел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-адресе и маске в двоичную систему (кроме 255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11111111</a:t>
            </a:r>
            <a:r>
              <a:rPr 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Отсчитать в маске количество нулевых бит.</a:t>
            </a:r>
          </a:p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Отсчитать такое же количество последних бит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-адресе  и перевести это число в десятичную систему.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-адрес: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192.168.100.148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11000000.10101000.01100100.10010100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Маска: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255.255.255.0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11111111.11111111.11111111.00000000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стоят «1» –                   Где стоят «0» –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адрес сети                      адрес компьютера         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сети</a:t>
            </a:r>
          </a:p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10010100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=148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dirty="0"/>
          </a:p>
        </p:txBody>
      </p:sp>
      <p:sp>
        <p:nvSpPr>
          <p:cNvPr id="4" name="Левая фигурная скобка 3"/>
          <p:cNvSpPr/>
          <p:nvPr/>
        </p:nvSpPr>
        <p:spPr>
          <a:xfrm rot="-5400000">
            <a:off x="3455876" y="1664805"/>
            <a:ext cx="648075" cy="446449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Левая фигурная скобка 4"/>
          <p:cNvSpPr/>
          <p:nvPr/>
        </p:nvSpPr>
        <p:spPr>
          <a:xfrm rot="-5400000">
            <a:off x="6620201" y="2998661"/>
            <a:ext cx="648075" cy="1800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44208" y="1907704"/>
            <a:ext cx="1800200" cy="720080"/>
          </a:xfrm>
          <a:prstGeom prst="roundRect">
            <a:avLst/>
          </a:prstGeom>
          <a:noFill/>
          <a:ln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гнутая вправо стрелка 6"/>
          <p:cNvSpPr/>
          <p:nvPr/>
        </p:nvSpPr>
        <p:spPr>
          <a:xfrm rot="456822" flipV="1">
            <a:off x="8295784" y="2458027"/>
            <a:ext cx="432048" cy="11521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вычисления адреса сети: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240848" cy="4800600"/>
          </a:xfrm>
        </p:spPr>
        <p:txBody>
          <a:bodyPr/>
          <a:lstStyle/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Перевести каждое из чисел в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-адресе и маске в двоичную систему.</a:t>
            </a:r>
          </a:p>
          <a:p>
            <a:pPr marL="596646" indent="-514350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Выполнить поразрядную конъюнкцию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-адреса компьютера в сети и его маски.</a:t>
            </a:r>
          </a:p>
          <a:p>
            <a:pPr marL="596646" indent="-514350" algn="just"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Перевести каждый октет в десятичную систему.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325</TotalTime>
  <Words>771</Words>
  <Application>Microsoft Office PowerPoint</Application>
  <PresentationFormat>Экран (4:3)</PresentationFormat>
  <Paragraphs>129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Глобальная сеть Интернет</vt:lpstr>
      <vt:lpstr>Структура сети Интернет</vt:lpstr>
      <vt:lpstr>Структура сети Интернет</vt:lpstr>
      <vt:lpstr>IP-адрес</vt:lpstr>
      <vt:lpstr>Маска сети</vt:lpstr>
      <vt:lpstr>Восстановление IP-адресов в Интернете</vt:lpstr>
      <vt:lpstr>Алгоритм вычисления адреса (номера) компьютера в сети:</vt:lpstr>
      <vt:lpstr>Пример:</vt:lpstr>
      <vt:lpstr>Алгоритм вычисления адреса сети:</vt:lpstr>
      <vt:lpstr>Пример:</vt:lpstr>
      <vt:lpstr>Алгоритм определения числа компьютеров в сети:</vt:lpstr>
      <vt:lpstr>Пример:</vt:lpstr>
      <vt:lpstr>Доменная система имен</vt:lpstr>
      <vt:lpstr>Протокол передачи данных</vt:lpstr>
      <vt:lpstr>Определение номера компьютера</vt:lpstr>
      <vt:lpstr>Решение:</vt:lpstr>
      <vt:lpstr>Определение адреса сети</vt:lpstr>
      <vt:lpstr>Решение: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Глобальная сеть Интернет</dc:title>
  <dc:creator>саша</dc:creator>
  <cp:lastModifiedBy>user</cp:lastModifiedBy>
  <cp:revision>29</cp:revision>
  <dcterms:created xsi:type="dcterms:W3CDTF">2016-01-21T19:58:23Z</dcterms:created>
  <dcterms:modified xsi:type="dcterms:W3CDTF">2016-01-29T03:53:53Z</dcterms:modified>
</cp:coreProperties>
</file>