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7"/>
  </p:notesMasterIdLst>
  <p:sldIdLst>
    <p:sldId id="256" r:id="rId2"/>
    <p:sldId id="277" r:id="rId3"/>
    <p:sldId id="262" r:id="rId4"/>
    <p:sldId id="261" r:id="rId5"/>
    <p:sldId id="257" r:id="rId6"/>
    <p:sldId id="258" r:id="rId7"/>
    <p:sldId id="272" r:id="rId8"/>
    <p:sldId id="259" r:id="rId9"/>
    <p:sldId id="260" r:id="rId10"/>
    <p:sldId id="263" r:id="rId11"/>
    <p:sldId id="271" r:id="rId12"/>
    <p:sldId id="265" r:id="rId13"/>
    <p:sldId id="269" r:id="rId14"/>
    <p:sldId id="274" r:id="rId15"/>
    <p:sldId id="27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45" autoAdjust="0"/>
    <p:restoredTop sz="94660"/>
  </p:normalViewPr>
  <p:slideViewPr>
    <p:cSldViewPr>
      <p:cViewPr varScale="1">
        <p:scale>
          <a:sx n="85" d="100"/>
          <a:sy n="85" d="100"/>
        </p:scale>
        <p:origin x="-118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853D67-854B-48CF-888B-17E9E3717D8A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E2F88C-86BB-4A86-BDB0-AF4497B4D4D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567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E2F88C-86BB-4A86-BDB0-AF4497B4D4D9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22.01.2016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Microsoft_Word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ocuments%20and%20Settings\User\&#1056;&#1072;&#1073;&#1086;&#1095;&#1080;&#1081;%20&#1089;&#1090;&#1086;&#1083;\&#1047;&#1072;&#1074;&#1090;&#1088;&#1072;%20&#1073;&#1099;&#1083;&#1072;%20&#1074;&#1086;&#1081;&#1085;&#1072;.wmv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57159" y="285728"/>
            <a:ext cx="8429684" cy="87100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35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Тема урока:</a:t>
            </a:r>
            <a:br>
              <a:rPr lang="ru-RU" sz="35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ru-RU" sz="35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«Встань и иди», или «На пути к истине»</a:t>
            </a:r>
            <a:r>
              <a:rPr lang="ru-RU" sz="3500" b="1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… </a:t>
            </a:r>
            <a:r>
              <a:rPr lang="ru-RU" sz="2000" dirty="0" smtClean="0"/>
              <a:t>(урок аналитического чтения повести Ю. М. Нагибина «Встань и иди»)</a:t>
            </a:r>
          </a:p>
          <a:p>
            <a:pPr algn="ctr"/>
            <a:endParaRPr lang="ru-RU" sz="3500" b="1" dirty="0" smtClean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3500" b="1" dirty="0" smtClean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3000" b="1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Баталова Татьяна Николаевна</a:t>
            </a:r>
          </a:p>
          <a:p>
            <a:pPr algn="ctr"/>
            <a:r>
              <a:rPr lang="ru-RU" sz="2500" b="1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Учитель русского языка и литературы</a:t>
            </a:r>
          </a:p>
          <a:p>
            <a:pPr algn="ctr"/>
            <a:endParaRPr lang="ru-RU" sz="3000" b="1" cap="none" spc="0" dirty="0" smtClean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r>
              <a:rPr lang="ru-RU" sz="2500" b="1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Урок проведен в 10 классе</a:t>
            </a:r>
          </a:p>
          <a:p>
            <a:pPr algn="ctr"/>
            <a:endParaRPr lang="ru-RU" sz="3500" b="1" cap="none" spc="0" dirty="0" smtClean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3500" b="1" dirty="0" smtClean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3500" b="1" cap="none" spc="0" dirty="0" smtClean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3500" b="1" dirty="0" smtClean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3500" b="1" cap="none" spc="0" dirty="0" smtClean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3500" b="1" dirty="0" smtClean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  <a:p>
            <a:pPr algn="ctr"/>
            <a:endParaRPr lang="ru-RU" sz="35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5686436" cy="1143000"/>
          </a:xfrm>
        </p:spPr>
        <p:txBody>
          <a:bodyPr/>
          <a:lstStyle/>
          <a:p>
            <a:r>
              <a:rPr lang="ru-RU" dirty="0" smtClean="0"/>
              <a:t>Проблема: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К кому обращен призыв «встань и иди» - к отцу, сыну? к нам?</a:t>
            </a:r>
          </a:p>
          <a:p>
            <a:pPr>
              <a:buNone/>
            </a:pPr>
            <a:r>
              <a:rPr lang="ru-RU" sz="4000" dirty="0" smtClean="0"/>
              <a:t>                Зачем же дорога?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Противостояние нравственных категорий в повести.</a:t>
            </a:r>
            <a:endParaRPr lang="ru-RU" dirty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428595" y="1646238"/>
          <a:ext cx="8470929" cy="5075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Документ" r:id="rId3" imgW="6367853" imgH="3614890" progId="Word.Document.12">
                  <p:embed/>
                </p:oleObj>
              </mc:Choice>
              <mc:Fallback>
                <p:oleObj name="Документ" r:id="rId3" imgW="6367853" imgH="3614890" progId="Word.Document.12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595" y="1646238"/>
                        <a:ext cx="8470929" cy="5075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 - Отец умирает, брошенный и одинокий. Предательство совершилось.</a:t>
            </a:r>
          </a:p>
          <a:p>
            <a:pPr>
              <a:buNone/>
            </a:pPr>
            <a:r>
              <a:rPr lang="ru-RU" dirty="0" smtClean="0"/>
              <a:t>                                                     Л. Еремина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- Все же это не преступление, а несчастье.</a:t>
            </a:r>
          </a:p>
          <a:p>
            <a:pPr>
              <a:buNone/>
            </a:pPr>
            <a:r>
              <a:rPr lang="ru-RU" dirty="0" smtClean="0"/>
              <a:t>                                                     Ю. Щеглов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</a:t>
            </a:r>
            <a:r>
              <a:rPr lang="ru-RU" sz="3500" dirty="0" smtClean="0">
                <a:solidFill>
                  <a:schemeClr val="accent5">
                    <a:lumMod val="40000"/>
                    <a:lumOff val="60000"/>
                  </a:schemeClr>
                </a:solidFill>
              </a:rPr>
              <a:t>Можно ли считать поступок Сергея преступлением, предательством? Или это несчастье?</a:t>
            </a:r>
            <a:endParaRPr lang="ru-RU" sz="3500" dirty="0">
              <a:solidFill>
                <a:schemeClr val="accent5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Завтра была война.wmv">
            <a:hlinkClick r:id="" action="ppaction://media"/>
          </p:cNvPr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143000" y="1165225"/>
            <a:ext cx="6858000" cy="5486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5043494" cy="1143000"/>
          </a:xfrm>
        </p:spPr>
        <p:txBody>
          <a:bodyPr/>
          <a:lstStyle/>
          <a:p>
            <a:r>
              <a:rPr lang="ru-RU" dirty="0" smtClean="0"/>
              <a:t>Итог:             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4000" dirty="0" smtClean="0"/>
              <a:t>   Дорога отца – это путь к Храму.</a:t>
            </a:r>
            <a:endParaRPr lang="ru-RU" sz="4000" dirty="0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5114932" cy="1143000"/>
          </a:xfrm>
        </p:spPr>
        <p:txBody>
          <a:bodyPr/>
          <a:lstStyle/>
          <a:p>
            <a:r>
              <a:rPr lang="ru-RU" dirty="0" smtClean="0"/>
              <a:t>Итог: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Дорога сына – путь компромисса, сделок с                            совестью, гибельный путь…                 Предательство. </a:t>
            </a:r>
          </a:p>
          <a:p>
            <a:pPr>
              <a:buNone/>
            </a:pPr>
            <a:r>
              <a:rPr lang="ru-RU" dirty="0" smtClean="0"/>
              <a:t>                               Покаяние.</a:t>
            </a:r>
            <a:endParaRPr lang="ru-RU" dirty="0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00570"/>
            <a:ext cx="6400800" cy="1857388"/>
          </a:xfrm>
        </p:spPr>
        <p:txBody>
          <a:bodyPr/>
          <a:lstStyle/>
          <a:p>
            <a:r>
              <a:rPr lang="ru-RU" sz="2400" dirty="0" smtClean="0"/>
              <a:t>(урок аналитического чтения повести Ю. М. Нагибина</a:t>
            </a:r>
          </a:p>
          <a:p>
            <a:r>
              <a:rPr lang="ru-RU" sz="2400" dirty="0" smtClean="0"/>
              <a:t>«Встань и иди»)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46511" y="285728"/>
            <a:ext cx="8340331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>
                <a:rot lat="0" lon="0" rev="0"/>
              </a:camera>
              <a:lightRig rig="glow" dir="t">
                <a:rot lat="0" lon="0" rev="3600000"/>
              </a:lightRig>
            </a:scene3d>
            <a:sp3d prstMaterial="softEdge">
              <a:bevelT w="29210" h="16510"/>
              <a:contourClr>
                <a:schemeClr val="accent4">
                  <a:alpha val="95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Тема урока:</a:t>
            </a:r>
            <a:br>
              <a:rPr lang="ru-RU" sz="54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</a:br>
            <a:r>
              <a:rPr lang="ru-RU" sz="54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«Встань и иди», </a:t>
            </a:r>
            <a:r>
              <a:rPr lang="ru-RU" sz="5400" b="1" cap="none" spc="0" dirty="0" smtClean="0">
                <a:ln>
                  <a:prstDash val="solid"/>
                </a:ln>
                <a:effectLst>
                  <a:outerShdw blurRad="88000" dist="50800" dir="5040000" algn="tl">
                    <a:schemeClr val="accent4">
                      <a:tint val="80000"/>
                      <a:satMod val="250000"/>
                      <a:alpha val="45000"/>
                    </a:schemeClr>
                  </a:outerShdw>
                </a:effectLst>
              </a:rPr>
              <a:t>или </a:t>
            </a:r>
            <a:r>
              <a:rPr lang="ru-RU" sz="5400" b="1" dirty="0" smtClean="0"/>
              <a:t>На </a:t>
            </a:r>
            <a:r>
              <a:rPr lang="ru-RU" sz="5400" b="1" dirty="0"/>
              <a:t>пути к </a:t>
            </a:r>
            <a:r>
              <a:rPr lang="ru-RU" sz="5400" b="1" dirty="0" smtClean="0"/>
              <a:t>истине»</a:t>
            </a:r>
            <a:endParaRPr lang="ru-RU" sz="5400" b="1" cap="none" spc="0" dirty="0">
              <a:ln>
                <a:prstDash val="solid"/>
              </a:ln>
              <a:effectLst>
                <a:outerShdw blurRad="88000" dist="50800" dir="5040000" algn="tl">
                  <a:schemeClr val="accent4">
                    <a:tint val="80000"/>
                    <a:satMod val="250000"/>
                    <a:alpha val="45000"/>
                  </a:schemeClr>
                </a:outerShdw>
              </a:effectLst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00232" y="152400"/>
            <a:ext cx="5214974" cy="1219200"/>
          </a:xfrm>
        </p:spPr>
        <p:txBody>
          <a:bodyPr>
            <a:normAutofit/>
          </a:bodyPr>
          <a:lstStyle/>
          <a:p>
            <a:r>
              <a:rPr lang="ru-RU" sz="4400" dirty="0" smtClean="0"/>
              <a:t>Словарь к уроку.</a:t>
            </a:r>
            <a:endParaRPr lang="ru-RU" sz="4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1"/>
            <a:ext cx="8229600" cy="3786214"/>
          </a:xfrm>
        </p:spPr>
        <p:txBody>
          <a:bodyPr>
            <a:noAutofit/>
          </a:bodyPr>
          <a:lstStyle/>
          <a:p>
            <a:r>
              <a:rPr lang="ru-RU" sz="2600" dirty="0" smtClean="0"/>
              <a:t>«Враг народа»-термин, использовавшийся для обозначения противников режима и для обоснования массового террора.</a:t>
            </a:r>
          </a:p>
          <a:p>
            <a:r>
              <a:rPr lang="ru-RU" sz="2600" dirty="0" smtClean="0"/>
              <a:t>Гулаг-Главное управление исправительно-трудовых лагерей, трудовых поселений, тюрем и колоний.</a:t>
            </a:r>
          </a:p>
          <a:p>
            <a:r>
              <a:rPr lang="ru-RU" sz="2600" dirty="0" smtClean="0"/>
              <a:t>Конформизм-приспособленчество, бездумное следование общим мнениям, модным тенденциям.</a:t>
            </a:r>
          </a:p>
          <a:p>
            <a:r>
              <a:rPr lang="ru-RU" sz="2600" dirty="0" smtClean="0"/>
              <a:t>Репрессии-меры политического контроля, предпринимаемые против реальных или возможных политических противников для их подавления и нейтрализации.</a:t>
            </a:r>
            <a:endParaRPr lang="ru-RU" sz="2600" dirty="0"/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381644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3200" dirty="0" smtClean="0"/>
              <a:t>«В сущности, когда мы читаем или созерцаем художественное произведение нового автора, основной вопрос, возникающий в нашей душе, всегда такой: «Ну-ка, что ты за человек? И чем отличаешься от всех людей, которых я знаю, и что можешь сказать нового о том, как надо смотреть на нашу жизнь?»</a:t>
            </a:r>
          </a:p>
          <a:p>
            <a:pPr>
              <a:buNone/>
            </a:pPr>
            <a:endParaRPr lang="ru-RU" sz="3200" dirty="0" smtClean="0"/>
          </a:p>
          <a:p>
            <a:pPr>
              <a:buNone/>
            </a:pPr>
            <a:r>
              <a:rPr lang="ru-RU" sz="3200" dirty="0" smtClean="0"/>
              <a:t>                                                    Л.Н. Толстой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5554683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                           </a:t>
            </a:r>
            <a:r>
              <a:rPr lang="ru-RU" sz="3200" dirty="0" smtClean="0">
                <a:effectLst>
                  <a:glow rad="139700">
                    <a:schemeClr val="accent6">
                      <a:satMod val="175000"/>
                      <a:alpha val="40000"/>
                    </a:schemeClr>
                  </a:glow>
                </a:effectLst>
              </a:rPr>
              <a:t>Цели урока:</a:t>
            </a:r>
          </a:p>
          <a:p>
            <a:pPr>
              <a:buNone/>
            </a:pPr>
            <a:endParaRPr lang="ru-RU" sz="3200" dirty="0" smtClean="0"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a:endParaRPr>
          </a:p>
          <a:p>
            <a:pPr>
              <a:buFontTx/>
              <a:buChar char="-"/>
            </a:pPr>
            <a:r>
              <a:rPr lang="ru-RU" sz="3200" dirty="0" smtClean="0"/>
              <a:t>исследование идейно-тематического содержания произведения, отражающего конкретное историческое время;</a:t>
            </a:r>
          </a:p>
          <a:p>
            <a:pPr>
              <a:buFontTx/>
              <a:buChar char="-"/>
            </a:pPr>
            <a:r>
              <a:rPr lang="ru-RU" sz="3200" dirty="0" smtClean="0"/>
              <a:t>погружение в его проблематику;</a:t>
            </a:r>
          </a:p>
          <a:p>
            <a:pPr>
              <a:buFontTx/>
              <a:buChar char="-"/>
            </a:pPr>
            <a:r>
              <a:rPr lang="ru-RU" sz="3200" dirty="0" smtClean="0"/>
              <a:t>определение вопросов, формирующих представление о вечных нравственных ценностях.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6400816" cy="1143000"/>
          </a:xfrm>
        </p:spPr>
        <p:txBody>
          <a:bodyPr/>
          <a:lstStyle/>
          <a:p>
            <a:r>
              <a:rPr lang="ru-RU" dirty="0" smtClean="0"/>
              <a:t>Темы повести: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dirty="0" smtClean="0"/>
              <a:t>историческая тема – </a:t>
            </a:r>
            <a:r>
              <a:rPr lang="ru-RU" sz="3600" dirty="0" err="1" smtClean="0"/>
              <a:t>тема</a:t>
            </a:r>
            <a:r>
              <a:rPr lang="ru-RU" sz="3600" dirty="0" smtClean="0"/>
              <a:t> политических репрессий, свободы-несвободы;</a:t>
            </a:r>
          </a:p>
          <a:p>
            <a:endParaRPr lang="ru-RU" sz="3600" dirty="0" smtClean="0"/>
          </a:p>
          <a:p>
            <a:r>
              <a:rPr lang="ru-RU" sz="3600" dirty="0" smtClean="0"/>
              <a:t>долга, чести, достоинства, совести, памяти и покаяния.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Изображение 00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4414" y="0"/>
            <a:ext cx="7143800" cy="6858000"/>
          </a:xfrm>
          <a:prstGeom prst="rect">
            <a:avLst/>
          </a:prstGeom>
        </p:spPr>
      </p:pic>
    </p:spTree>
  </p:cSld>
  <p:clrMapOvr>
    <a:masterClrMapping/>
  </p:clrMapOvr>
  <p:transition spd="slow"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С 1921 по 1954 год. по политическим обвинениям было приговорено:</a:t>
            </a:r>
          </a:p>
          <a:p>
            <a:pPr>
              <a:buNone/>
            </a:pPr>
            <a:r>
              <a:rPr lang="ru-RU" dirty="0" smtClean="0"/>
              <a:t> - к смертной казни –       </a:t>
            </a:r>
            <a:r>
              <a:rPr lang="ru-RU" sz="4000" dirty="0" smtClean="0"/>
              <a:t>642 980 </a:t>
            </a:r>
            <a:r>
              <a:rPr lang="ru-RU" dirty="0" smtClean="0"/>
              <a:t>человек;</a:t>
            </a:r>
          </a:p>
          <a:p>
            <a:pPr>
              <a:buNone/>
            </a:pPr>
            <a:r>
              <a:rPr lang="ru-RU" dirty="0" smtClean="0"/>
              <a:t> - к лишению свободы – </a:t>
            </a:r>
            <a:r>
              <a:rPr lang="ru-RU" sz="4000" dirty="0" smtClean="0"/>
              <a:t>2 369 220 </a:t>
            </a:r>
            <a:r>
              <a:rPr lang="ru-RU" dirty="0" smtClean="0"/>
              <a:t>человек;</a:t>
            </a:r>
          </a:p>
          <a:p>
            <a:pPr>
              <a:buNone/>
            </a:pPr>
            <a:r>
              <a:rPr lang="ru-RU" dirty="0" smtClean="0"/>
              <a:t> - к ссылке –                         </a:t>
            </a:r>
            <a:r>
              <a:rPr lang="ru-RU" sz="4000" dirty="0" smtClean="0"/>
              <a:t>765 180 </a:t>
            </a:r>
            <a:r>
              <a:rPr lang="ru-RU" dirty="0" smtClean="0"/>
              <a:t>человек.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>
                <a:solidFill>
                  <a:schemeClr val="accent5">
                    <a:lumMod val="20000"/>
                    <a:lumOff val="80000"/>
                  </a:schemeClr>
                </a:solidFill>
              </a:rPr>
              <a:t>               (Из служебной записки Генерального             прокурора СССР Руденко Секретарю  ЦК   КПСС                 Н.С. Хрущеву от 1 февраля 1954 года).</a:t>
            </a:r>
            <a:endParaRPr lang="ru-RU" dirty="0">
              <a:solidFill>
                <a:schemeClr val="accent5">
                  <a:lumMod val="20000"/>
                  <a:lumOff val="8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Символы в повести Ю. Нагибина «Встань и иди»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7" y="1357297"/>
          <a:ext cx="8429685" cy="5339837"/>
        </p:xfrm>
        <a:graphic>
          <a:graphicData uri="http://schemas.openxmlformats.org/drawingml/2006/table">
            <a:tbl>
              <a:tblPr/>
              <a:tblGrid>
                <a:gridCol w="2415957"/>
                <a:gridCol w="5794552"/>
                <a:gridCol w="219176"/>
              </a:tblGrid>
              <a:tr h="39132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       </a:t>
                      </a:r>
                      <a:r>
                        <a:rPr lang="ru-RU" sz="2400" b="1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Символ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200" b="1" dirty="0">
                          <a:latin typeface="Times New Roman"/>
                          <a:ea typeface="Times New Roman"/>
                          <a:cs typeface="Times New Roman"/>
                        </a:rPr>
                        <a:t>                              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  <a:cs typeface="Times New Roman"/>
                        </a:rPr>
                        <a:t>Значение символа в повести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0002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Бич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насилие </a:t>
                      </a: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          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96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Клетка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 неволя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5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Колокольчик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сигнал бедствия и страха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5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«Обвисшие паруса»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предательство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5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«</a:t>
                      </a:r>
                      <a:r>
                        <a:rPr lang="ru-RU" sz="2200" dirty="0" err="1">
                          <a:latin typeface="Times New Roman"/>
                          <a:ea typeface="Times New Roman"/>
                          <a:cs typeface="Times New Roman"/>
                        </a:rPr>
                        <a:t>Голубое</a:t>
                      </a: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 дерево»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недосягаемая мечта, несбывшаяся надежда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96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Каланча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бездуховность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5511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«Загадочный столб»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выносливость, 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несломленность</a:t>
                      </a: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683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chemeClr val="accent5">
                              <a:lumMod val="40000"/>
                              <a:lumOff val="60000"/>
                            </a:schemeClr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Символика имен: </a:t>
                      </a:r>
                      <a:endParaRPr lang="ru-RU" sz="2000" dirty="0">
                        <a:solidFill>
                          <a:schemeClr val="accent5">
                            <a:lumMod val="40000"/>
                            <a:lumOff val="60000"/>
                          </a:schemeClr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2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1713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Дмитрий (греч)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/>
                          <a:ea typeface="Times New Roman"/>
                          <a:cs typeface="Times New Roman"/>
                        </a:rPr>
                        <a:t>относящийся к Деметре, богине плодородия и земледелия.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9685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Сергей (</a:t>
                      </a:r>
                      <a:r>
                        <a:rPr lang="ru-RU" sz="2400" dirty="0" err="1">
                          <a:latin typeface="Times New Roman"/>
                          <a:ea typeface="Times New Roman"/>
                          <a:cs typeface="Times New Roman"/>
                        </a:rPr>
                        <a:t>римск</a:t>
                      </a: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)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высокий, высокочтимый</a:t>
                      </a:r>
                    </a:p>
                  </a:txBody>
                  <a:tcPr marL="66559" marR="6655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>
    <p:strips dir="r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226</TotalTime>
  <Words>442</Words>
  <Application>Microsoft Office PowerPoint</Application>
  <PresentationFormat>Экран (4:3)</PresentationFormat>
  <Paragraphs>78</Paragraphs>
  <Slides>15</Slides>
  <Notes>1</Notes>
  <HiddenSlides>0</HiddenSlides>
  <MMClips>1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7" baseType="lpstr">
      <vt:lpstr>Литейная</vt:lpstr>
      <vt:lpstr>Документ</vt:lpstr>
      <vt:lpstr>Презентация PowerPoint</vt:lpstr>
      <vt:lpstr>Презентация PowerPoint</vt:lpstr>
      <vt:lpstr>Словарь к уроку.</vt:lpstr>
      <vt:lpstr>Презентация PowerPoint</vt:lpstr>
      <vt:lpstr>Презентация PowerPoint</vt:lpstr>
      <vt:lpstr>Темы повести:</vt:lpstr>
      <vt:lpstr>Презентация PowerPoint</vt:lpstr>
      <vt:lpstr>Презентация PowerPoint</vt:lpstr>
      <vt:lpstr>Символы в повести Ю. Нагибина «Встань и иди»</vt:lpstr>
      <vt:lpstr>Проблема:</vt:lpstr>
      <vt:lpstr>Противостояние нравственных категорий в повести.</vt:lpstr>
      <vt:lpstr>Презентация PowerPoint</vt:lpstr>
      <vt:lpstr>Презентация PowerPoint</vt:lpstr>
      <vt:lpstr>Итог:              </vt:lpstr>
      <vt:lpstr>Итог: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урока: «Зачем же дорога, если…» </dc:title>
  <cp:lastModifiedBy>Пользователь</cp:lastModifiedBy>
  <cp:revision>36</cp:revision>
  <dcterms:modified xsi:type="dcterms:W3CDTF">2016-01-22T10:59:03Z</dcterms:modified>
</cp:coreProperties>
</file>