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70" r:id="rId5"/>
    <p:sldId id="259" r:id="rId6"/>
    <p:sldId id="260" r:id="rId7"/>
    <p:sldId id="261" r:id="rId8"/>
    <p:sldId id="263" r:id="rId9"/>
    <p:sldId id="264" r:id="rId10"/>
    <p:sldId id="266" r:id="rId11"/>
    <p:sldId id="267" r:id="rId12"/>
    <p:sldId id="265" r:id="rId13"/>
    <p:sldId id="268" r:id="rId14"/>
    <p:sldId id="271" r:id="rId15"/>
    <p:sldId id="272" r:id="rId16"/>
    <p:sldId id="275" r:id="rId17"/>
    <p:sldId id="281" r:id="rId18"/>
    <p:sldId id="277" r:id="rId19"/>
    <p:sldId id="278" r:id="rId20"/>
    <p:sldId id="280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99"/>
    <a:srgbClr val="009999"/>
    <a:srgbClr val="E60000"/>
    <a:srgbClr val="FFCC99"/>
    <a:srgbClr val="33CCCC"/>
    <a:srgbClr val="CCFFFF"/>
    <a:srgbClr val="00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F3F11-604A-45C7-850D-B622869FF644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BBAB1-242B-436B-BAA1-FFCBC018B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2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4.gif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J:\&#1087;&#1088;&#1086;&#1077;&#1082;&#1090;%20&#1087;&#1077;&#1088;&#1074;&#1086;&#1075;&#1086;%20&#1089;&#1077;&#1085;&#1090;&#1103;&#1073;&#1088;&#1103;\&#1087;&#1088;&#1077;&#1079;&#1077;&#1085;&#1090;&#1072;&#1094;&#1080;&#1103;\&#1063;&#1072;&#1081;&#1085;&#1080;&#1082;%20&#1089;%20&#1087;&#1086;&#1076;&#1089;&#1074;&#1077;&#1090;&#1082;&#1086;&#1081;%20(convert-video-online.com).avi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1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1087;&#1088;&#1086;&#1077;&#1082;&#1090;%20&#1087;&#1077;&#1088;&#1074;&#1086;&#1075;&#1086;%20&#1089;&#1077;&#1085;&#1090;&#1103;&#1073;&#1088;&#1103;\&#1087;&#1088;&#1077;&#1079;&#1077;&#1085;&#1090;&#1072;&#1094;&#1080;&#1103;\&#1060;&#1080;&#1083;&#1100;&#1084;_0002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J:\&#1087;&#1088;&#1086;&#1077;&#1082;&#1090;%20&#1087;&#1077;&#1088;&#1074;&#1086;&#1075;&#1086;%20&#1089;&#1077;&#1085;&#1090;&#1103;&#1073;&#1088;&#1103;\&#1087;&#1088;&#1077;&#1079;&#1077;&#1085;&#1090;&#1072;&#1094;&#1080;&#1103;\&#1060;&#1080;&#1082;&#1089;&#1080;&#1082;&#1080;%20-%20&#1060;&#1080;&#1082;&#1089;&#1080;&#1092;&#1086;&#1085;%2000_00_01.38-00_00_33.20.avi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1087;&#1088;&#1086;&#1077;&#1082;&#1090;%20&#1087;&#1077;&#1088;&#1074;&#1086;&#1075;&#1086;%20&#1089;&#1077;&#1085;&#1090;&#1103;&#1073;&#1088;&#1103;\&#1087;&#1088;&#1077;&#1079;&#1077;&#1085;&#1090;&#1072;&#1094;&#1080;&#1103;\&#1060;&#1080;&#1083;&#1100;&#1084;003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gif"/><Relationship Id="rId7" Type="http://schemas.openxmlformats.org/officeDocument/2006/relationships/image" Target="../media/image2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4750c_f9aa22f2_XL.jpg"/>
          <p:cNvPicPr>
            <a:picLocks noChangeAspect="1"/>
          </p:cNvPicPr>
          <p:nvPr/>
        </p:nvPicPr>
        <p:blipFill>
          <a:blip r:embed="rId2" cstate="print"/>
          <a:srcRect b="6512"/>
          <a:stretch>
            <a:fillRect/>
          </a:stretch>
        </p:blipFill>
        <p:spPr>
          <a:xfrm>
            <a:off x="136559" y="2708920"/>
            <a:ext cx="2759055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now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620688"/>
            <a:ext cx="2627784" cy="1972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009999"/>
                </a:solidFill>
                <a:latin typeface="Georgia" pitchFamily="18" charset="0"/>
              </a:rPr>
              <a:t>Мир тепловых явлений</a:t>
            </a:r>
            <a:endParaRPr lang="ru-RU" b="1" dirty="0">
              <a:solidFill>
                <a:srgbClr val="009999"/>
              </a:solidFill>
              <a:latin typeface="Georgia" pitchFamily="18" charset="0"/>
            </a:endParaRPr>
          </a:p>
        </p:txBody>
      </p:sp>
      <p:pic>
        <p:nvPicPr>
          <p:cNvPr id="4" name="Рисунок 3" descr="24186cv9.jpg"/>
          <p:cNvPicPr>
            <a:picLocks noChangeAspect="1"/>
          </p:cNvPicPr>
          <p:nvPr/>
        </p:nvPicPr>
        <p:blipFill>
          <a:blip r:embed="rId4" cstate="print"/>
          <a:srcRect b="6119"/>
          <a:stretch>
            <a:fillRect/>
          </a:stretch>
        </p:blipFill>
        <p:spPr>
          <a:xfrm>
            <a:off x="3059832" y="1196752"/>
            <a:ext cx="3100167" cy="218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4730173_35666683_5436601.jpg"/>
          <p:cNvPicPr>
            <a:picLocks noChangeAspect="1"/>
          </p:cNvPicPr>
          <p:nvPr/>
        </p:nvPicPr>
        <p:blipFill>
          <a:blip r:embed="rId5" cstate="print"/>
          <a:srcRect l="3732" t="3846" r="6268"/>
          <a:stretch>
            <a:fillRect/>
          </a:stretch>
        </p:blipFill>
        <p:spPr>
          <a:xfrm>
            <a:off x="6372200" y="764704"/>
            <a:ext cx="259228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6047906_d2841821.jpg"/>
          <p:cNvPicPr>
            <a:picLocks noChangeAspect="1"/>
          </p:cNvPicPr>
          <p:nvPr/>
        </p:nvPicPr>
        <p:blipFill>
          <a:blip r:embed="rId6" cstate="print"/>
          <a:srcRect r="9910" b="7608"/>
          <a:stretch>
            <a:fillRect/>
          </a:stretch>
        </p:blipFill>
        <p:spPr>
          <a:xfrm>
            <a:off x="2843808" y="3861048"/>
            <a:ext cx="3397827" cy="225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-files-2011-11-boiling-water-on-campfir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92770" y="4365104"/>
            <a:ext cx="2951230" cy="239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reWalls.com-41295.jpg"/>
          <p:cNvPicPr>
            <a:picLocks noChangeAspect="1"/>
          </p:cNvPicPr>
          <p:nvPr/>
        </p:nvPicPr>
        <p:blipFill>
          <a:blip r:embed="rId8" cstate="print"/>
          <a:srcRect r="8263"/>
          <a:stretch>
            <a:fillRect/>
          </a:stretch>
        </p:blipFill>
        <p:spPr>
          <a:xfrm>
            <a:off x="0" y="4797152"/>
            <a:ext cx="2818471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44208" y="2708920"/>
            <a:ext cx="2304256" cy="1536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atk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620688"/>
            <a:ext cx="3750146" cy="3456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450912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Галилео Галилей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437714_1215247344_Termomet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3024336" cy="4528696"/>
          </a:xfrm>
          <a:prstGeom prst="rect">
            <a:avLst/>
          </a:prstGeom>
        </p:spPr>
      </p:pic>
      <p:pic>
        <p:nvPicPr>
          <p:cNvPr id="3" name="Рисунок 2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844824"/>
            <a:ext cx="1143000" cy="1143000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1979712" y="1772816"/>
            <a:ext cx="72008" cy="3600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8407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999"/>
                </a:solidFill>
                <a:latin typeface="Georgia" pitchFamily="18" charset="0"/>
              </a:rPr>
              <a:t>Термоскоп Галилея</a:t>
            </a:r>
            <a:endParaRPr lang="ru-RU" b="1" dirty="0">
              <a:solidFill>
                <a:srgbClr val="009999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1772816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Воздух в стеклянном шаре посредством горелки или растиранием ладонями нагревался, в результате чего начинал вытеснять жидкость в стеклянной трубке, чем выше становилась температура воздуха в стеклянном шарике, тем ниже опускался уровень воды в трубке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0382 0.2467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512" y="1844824"/>
            <a:ext cx="6984776" cy="50405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539552" y="1412776"/>
            <a:ext cx="936104" cy="1440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86544959_large_37795fff61c411bea432baa6fcce526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717032"/>
            <a:ext cx="2071614" cy="2448272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39552" y="4581128"/>
            <a:ext cx="1800200" cy="18002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99747072_v17u7Z5ZuXg_shari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3284984"/>
            <a:ext cx="2232248" cy="305737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6516216" y="4365104"/>
            <a:ext cx="1800200" cy="180020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95536" y="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99"/>
                </a:solidFill>
                <a:latin typeface="Georgia" pitchFamily="18" charset="0"/>
              </a:rPr>
              <a:t>Процесс теплопроводности </a:t>
            </a:r>
            <a:r>
              <a:rPr lang="ru-RU" dirty="0" smtClean="0"/>
              <a:t>– </a:t>
            </a:r>
            <a:r>
              <a:rPr lang="ru-RU" sz="2400" dirty="0" smtClean="0">
                <a:latin typeface="Georgia" pitchFamily="18" charset="0"/>
              </a:rPr>
              <a:t>это процесс передачи энергии от одной частицы к другой, расположенной в непосредственной близости друг от друга.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512" y="1844824"/>
            <a:ext cx="6984776" cy="50405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84747133_svecha68 (1)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204864"/>
            <a:ext cx="1143000" cy="1143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644008" y="1484784"/>
            <a:ext cx="1656184" cy="1656184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70469 -3.33333E-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6" grpId="1" animBg="1"/>
      <p:bldP spid="10" grpId="0" animBg="1"/>
      <p:bldP spid="12" grpId="1" animBg="1"/>
      <p:bldP spid="1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9999"/>
                </a:solidFill>
                <a:latin typeface="Georgia" pitchFamily="18" charset="0"/>
              </a:rPr>
              <a:t>Лаборатория</a:t>
            </a:r>
            <a:endParaRPr lang="ru-RU" sz="6000" b="1" dirty="0">
              <a:solidFill>
                <a:srgbClr val="009999"/>
              </a:solidFill>
              <a:latin typeface="Georgia" pitchFamily="18" charset="0"/>
            </a:endParaRPr>
          </a:p>
        </p:txBody>
      </p:sp>
      <p:pic>
        <p:nvPicPr>
          <p:cNvPr id="4" name="Рисунок 3" descr="image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236" y="1412776"/>
            <a:ext cx="8421528" cy="5294777"/>
          </a:xfrm>
          <a:prstGeom prst="rect">
            <a:avLst/>
          </a:prstGeom>
        </p:spPr>
      </p:pic>
      <p:pic>
        <p:nvPicPr>
          <p:cNvPr id="5" name="Рисунок 4" descr="1329203984_iq-test-2.jpg"/>
          <p:cNvPicPr>
            <a:picLocks noChangeAspect="1"/>
          </p:cNvPicPr>
          <p:nvPr/>
        </p:nvPicPr>
        <p:blipFill>
          <a:blip r:embed="rId3" cstate="print"/>
          <a:srcRect b="2751"/>
          <a:stretch>
            <a:fillRect/>
          </a:stretch>
        </p:blipFill>
        <p:spPr>
          <a:xfrm>
            <a:off x="179512" y="-98038"/>
            <a:ext cx="1296144" cy="1764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tom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6336" y="188640"/>
            <a:ext cx="1296144" cy="1198933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5400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9999"/>
                </a:solidFill>
                <a:latin typeface="Georgia" pitchFamily="18" charset="0"/>
              </a:rPr>
              <a:t>Опыт № 1</a:t>
            </a:r>
            <a:endParaRPr lang="ru-RU" sz="5400" b="1" dirty="0">
              <a:solidFill>
                <a:srgbClr val="009999"/>
              </a:solidFill>
              <a:latin typeface="Georgia" pitchFamily="18" charset="0"/>
            </a:endParaRPr>
          </a:p>
        </p:txBody>
      </p:sp>
      <p:pic>
        <p:nvPicPr>
          <p:cNvPr id="10" name="Чайник с подсветкой (convert-video-online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139952" y="3789040"/>
            <a:ext cx="4488160" cy="252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9" r="11275" b="6765"/>
          <a:stretch/>
        </p:blipFill>
        <p:spPr>
          <a:xfrm>
            <a:off x="611561" y="3284984"/>
            <a:ext cx="3192996" cy="3532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89_big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3059832" y="1196752"/>
            <a:ext cx="2448272" cy="2304255"/>
          </a:xfrm>
          <a:prstGeom prst="rect">
            <a:avLst/>
          </a:prstGeom>
        </p:spPr>
      </p:pic>
      <p:pic>
        <p:nvPicPr>
          <p:cNvPr id="4" name="Рисунок 3" descr="6ba3aea4f88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7704" y="1196752"/>
            <a:ext cx="1656184" cy="1944216"/>
          </a:xfrm>
          <a:prstGeom prst="rect">
            <a:avLst/>
          </a:prstGeom>
        </p:spPr>
      </p:pic>
      <p:pic>
        <p:nvPicPr>
          <p:cNvPr id="8" name="Рисунок 7" descr="data-kategorii-odnorazovaja-posuda-plast-pribory-plastic-vilka1-500x5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biLevel thresh="50000"/>
          </a:blip>
          <a:srcRect/>
          <a:stretch>
            <a:fillRect/>
          </a:stretch>
        </p:blipFill>
        <p:spPr>
          <a:xfrm flipV="1">
            <a:off x="251520" y="1196752"/>
            <a:ext cx="1656184" cy="1944216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03541 0.2993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1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-0.15746 0.294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1469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0.05902 0.3097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9999"/>
                </a:solidFill>
                <a:latin typeface="Georgia" pitchFamily="18" charset="0"/>
              </a:rPr>
              <a:t>Опыт № 2</a:t>
            </a:r>
            <a:endParaRPr lang="ru-RU" sz="5400" dirty="0"/>
          </a:p>
        </p:txBody>
      </p:sp>
      <p:pic>
        <p:nvPicPr>
          <p:cNvPr id="3" name="Рисунок 2" descr="1884689_html_m4fc044b8.png"/>
          <p:cNvPicPr>
            <a:picLocks noChangeAspect="1"/>
          </p:cNvPicPr>
          <p:nvPr/>
        </p:nvPicPr>
        <p:blipFill>
          <a:blip r:embed="rId2" cstate="print"/>
          <a:srcRect l="16216" t="10488" r="18919" b="1412"/>
          <a:stretch>
            <a:fillRect/>
          </a:stretch>
        </p:blipFill>
        <p:spPr>
          <a:xfrm>
            <a:off x="467544" y="1772816"/>
            <a:ext cx="2499706" cy="4374486"/>
          </a:xfrm>
          <a:prstGeom prst="rect">
            <a:avLst/>
          </a:prstGeom>
        </p:spPr>
      </p:pic>
      <p:pic>
        <p:nvPicPr>
          <p:cNvPr id="5" name="Рисунок 4" descr="turklere_has_ozellikler_2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33" b="3841"/>
          <a:stretch>
            <a:fillRect/>
          </a:stretch>
        </p:blipFill>
        <p:spPr>
          <a:xfrm>
            <a:off x="4067944" y="4653136"/>
            <a:ext cx="1656184" cy="1027976"/>
          </a:xfrm>
          <a:prstGeom prst="rect">
            <a:avLst/>
          </a:prstGeom>
        </p:spPr>
      </p:pic>
      <p:pic>
        <p:nvPicPr>
          <p:cNvPr id="6" name="Рисунок 5" descr="157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2996952"/>
            <a:ext cx="3168352" cy="920031"/>
          </a:xfrm>
          <a:prstGeom prst="rect">
            <a:avLst/>
          </a:prstGeom>
        </p:spPr>
      </p:pic>
      <p:pic>
        <p:nvPicPr>
          <p:cNvPr id="7" name="Рисунок 6" descr="загруженное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3861048"/>
            <a:ext cx="1440160" cy="695557"/>
          </a:xfrm>
          <a:prstGeom prst="rect">
            <a:avLst/>
          </a:prstGeom>
        </p:spPr>
      </p:pic>
      <p:pic>
        <p:nvPicPr>
          <p:cNvPr id="8" name="Рисунок 7" descr="84747133_svecha68 (1)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80112" y="4941168"/>
            <a:ext cx="1143000" cy="1143000"/>
          </a:xfrm>
          <a:prstGeom prst="rect">
            <a:avLst/>
          </a:prstGeom>
        </p:spPr>
      </p:pic>
      <p:pic>
        <p:nvPicPr>
          <p:cNvPr id="9" name="Рисунок 8" descr="teplpprovodnost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1556792"/>
            <a:ext cx="8496944" cy="482801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9999"/>
                </a:solidFill>
                <a:latin typeface="Georgia" pitchFamily="18" charset="0"/>
              </a:rPr>
              <a:t>Опыт № 3</a:t>
            </a:r>
            <a:endParaRPr lang="ru-RU" sz="5400" dirty="0"/>
          </a:p>
        </p:txBody>
      </p:sp>
      <p:pic>
        <p:nvPicPr>
          <p:cNvPr id="3" name="Рисунок 2" descr="f_328_457b44ae435c6e78889509ba8d5694b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4918" b="26921"/>
          <a:stretch>
            <a:fillRect/>
          </a:stretch>
        </p:blipFill>
        <p:spPr>
          <a:xfrm rot="9984272">
            <a:off x="421025" y="1832647"/>
            <a:ext cx="4967176" cy="1421637"/>
          </a:xfrm>
          <a:prstGeom prst="rect">
            <a:avLst/>
          </a:prstGeom>
        </p:spPr>
      </p:pic>
      <p:pic>
        <p:nvPicPr>
          <p:cNvPr id="4" name="Рисунок 3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852936"/>
            <a:ext cx="1440160" cy="1440160"/>
          </a:xfrm>
          <a:prstGeom prst="rect">
            <a:avLst/>
          </a:prstGeom>
        </p:spPr>
      </p:pic>
      <p:pic>
        <p:nvPicPr>
          <p:cNvPr id="6" name="Рисунок 5" descr="90792768_1345824821_1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FF3FC"/>
              </a:clrFrom>
              <a:clrTo>
                <a:srgbClr val="EFF3FC">
                  <a:alpha val="0"/>
                </a:srgbClr>
              </a:clrTo>
            </a:clrChange>
          </a:blip>
          <a:srcRect l="37388" b="11893"/>
          <a:stretch>
            <a:fillRect/>
          </a:stretch>
        </p:blipFill>
        <p:spPr>
          <a:xfrm>
            <a:off x="1763688" y="4149080"/>
            <a:ext cx="1584176" cy="1813121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4293096"/>
            <a:ext cx="2286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596" y="2060848"/>
            <a:ext cx="3959873" cy="1973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9999"/>
                </a:solidFill>
                <a:latin typeface="Georgia" pitchFamily="18" charset="0"/>
              </a:rPr>
              <a:t>Опыт № 4</a:t>
            </a:r>
            <a:endParaRPr lang="ru-RU" sz="5400" dirty="0"/>
          </a:p>
        </p:txBody>
      </p:sp>
      <p:pic>
        <p:nvPicPr>
          <p:cNvPr id="3" name="Рисунок 2" descr="f_328_457b44ae435c6e78889509ba8d5694b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4918" b="26921"/>
          <a:stretch>
            <a:fillRect/>
          </a:stretch>
        </p:blipFill>
        <p:spPr>
          <a:xfrm rot="12434942">
            <a:off x="1669511" y="1958542"/>
            <a:ext cx="4967176" cy="1421637"/>
          </a:xfrm>
          <a:prstGeom prst="rect">
            <a:avLst/>
          </a:prstGeom>
        </p:spPr>
      </p:pic>
      <p:pic>
        <p:nvPicPr>
          <p:cNvPr id="4" name="Рисунок 3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4437112"/>
            <a:ext cx="1440160" cy="1440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02" y="3789040"/>
            <a:ext cx="463355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4401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9999"/>
                </a:solidFill>
                <a:latin typeface="Georgia" pitchFamily="18" charset="0"/>
              </a:rPr>
              <a:t>Коэффициенты теплопроводности различных веществ</a:t>
            </a:r>
            <a:endParaRPr lang="ru-RU" sz="3200" b="1" dirty="0">
              <a:solidFill>
                <a:srgbClr val="009999"/>
              </a:solidFill>
              <a:latin typeface="Georg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375756" y="1700808"/>
          <a:ext cx="4392488" cy="450866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00200"/>
                <a:gridCol w="2592288"/>
              </a:tblGrid>
              <a:tr h="10034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Вещество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ym typeface="Symbol"/>
                        </a:rPr>
                        <a:t>,  ВТ/м</a:t>
                      </a:r>
                      <a:r>
                        <a:rPr lang="ru-RU" sz="2400" baseline="0" dirty="0" smtClean="0">
                          <a:sym typeface="Symbol"/>
                        </a:rPr>
                        <a:t>·</a:t>
                      </a:r>
                      <a:r>
                        <a:rPr lang="ru-RU" sz="2400" dirty="0" smtClean="0">
                          <a:sym typeface="Symbol"/>
                        </a:rPr>
                        <a:t>К</a:t>
                      </a:r>
                      <a:endParaRPr lang="ru-RU" sz="2400" dirty="0"/>
                    </a:p>
                  </a:txBody>
                  <a:tcPr/>
                </a:tc>
              </a:tr>
              <a:tr h="245291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Серебро</a:t>
                      </a:r>
                    </a:p>
                    <a:p>
                      <a:r>
                        <a:rPr lang="ru-RU" sz="2800" dirty="0" smtClean="0"/>
                        <a:t>Медь</a:t>
                      </a:r>
                    </a:p>
                    <a:p>
                      <a:r>
                        <a:rPr lang="ru-RU" sz="2800" dirty="0" smtClean="0"/>
                        <a:t>Золото</a:t>
                      </a:r>
                    </a:p>
                    <a:p>
                      <a:r>
                        <a:rPr lang="ru-RU" sz="2800" dirty="0" smtClean="0"/>
                        <a:t>Стекло</a:t>
                      </a:r>
                    </a:p>
                    <a:p>
                      <a:r>
                        <a:rPr lang="ru-RU" sz="2800" dirty="0" smtClean="0"/>
                        <a:t>Вода</a:t>
                      </a:r>
                    </a:p>
                    <a:p>
                      <a:r>
                        <a:rPr lang="ru-RU" sz="2800" dirty="0" smtClean="0"/>
                        <a:t>Дерево</a:t>
                      </a:r>
                    </a:p>
                    <a:p>
                      <a:r>
                        <a:rPr lang="ru-RU" sz="2800" dirty="0" smtClean="0"/>
                        <a:t>Воздух</a:t>
                      </a:r>
                    </a:p>
                    <a:p>
                      <a:r>
                        <a:rPr lang="ru-RU" sz="2800" dirty="0" smtClean="0"/>
                        <a:t>Вакуум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430</a:t>
                      </a:r>
                    </a:p>
                    <a:p>
                      <a:pPr algn="ctr"/>
                      <a:r>
                        <a:rPr lang="ru-RU" sz="2800" dirty="0" smtClean="0"/>
                        <a:t>384</a:t>
                      </a:r>
                    </a:p>
                    <a:p>
                      <a:pPr algn="ctr"/>
                      <a:r>
                        <a:rPr lang="ru-RU" sz="2800" dirty="0" smtClean="0"/>
                        <a:t>320</a:t>
                      </a:r>
                    </a:p>
                    <a:p>
                      <a:pPr algn="ctr"/>
                      <a:r>
                        <a:rPr lang="ru-RU" sz="2800" dirty="0" smtClean="0"/>
                        <a:t>1</a:t>
                      </a:r>
                    </a:p>
                    <a:p>
                      <a:pPr algn="ctr"/>
                      <a:r>
                        <a:rPr lang="ru-RU" sz="2800" dirty="0" smtClean="0"/>
                        <a:t>0,6</a:t>
                      </a:r>
                    </a:p>
                    <a:p>
                      <a:pPr algn="ctr"/>
                      <a:r>
                        <a:rPr lang="ru-RU" sz="2800" dirty="0" smtClean="0"/>
                        <a:t>0,15</a:t>
                      </a:r>
                    </a:p>
                    <a:p>
                      <a:pPr algn="ctr"/>
                      <a:r>
                        <a:rPr lang="ru-RU" sz="2800" dirty="0" smtClean="0"/>
                        <a:t>0,026</a:t>
                      </a:r>
                    </a:p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_000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2060848"/>
            <a:ext cx="6096000" cy="4572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5516" y="116632"/>
            <a:ext cx="83889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в окнах двойные стекла?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Фиксики - Фиксифон 00_00_01.38-00_00_33.2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43a4e_91a3709f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253336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62513.product_file_main.362680073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051"/>
          <a:stretch>
            <a:fillRect/>
          </a:stretch>
        </p:blipFill>
        <p:spPr>
          <a:xfrm>
            <a:off x="6588224" y="-243408"/>
            <a:ext cx="2656564" cy="3140968"/>
          </a:xfrm>
          <a:prstGeom prst="rect">
            <a:avLst/>
          </a:prstGeom>
        </p:spPr>
      </p:pic>
      <p:pic>
        <p:nvPicPr>
          <p:cNvPr id="6" name="Рисунок 5" descr="781_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2060848"/>
            <a:ext cx="3312368" cy="2148899"/>
          </a:xfrm>
          <a:prstGeom prst="rect">
            <a:avLst/>
          </a:prstGeom>
        </p:spPr>
      </p:pic>
      <p:pic>
        <p:nvPicPr>
          <p:cNvPr id="7" name="Рисунок 6" descr="1336304025_8.jpg"/>
          <p:cNvPicPr>
            <a:picLocks noChangeAspect="1"/>
          </p:cNvPicPr>
          <p:nvPr/>
        </p:nvPicPr>
        <p:blipFill>
          <a:blip r:embed="rId5" cstate="print"/>
          <a:srcRect b="19983"/>
          <a:stretch>
            <a:fillRect/>
          </a:stretch>
        </p:blipFill>
        <p:spPr>
          <a:xfrm>
            <a:off x="5220072" y="4221088"/>
            <a:ext cx="3521968" cy="2395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roz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581128"/>
            <a:ext cx="2880320" cy="1921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2348880"/>
            <a:ext cx="1368152" cy="173940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84882" y="138463"/>
            <a:ext cx="12961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109498b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3501008"/>
            <a:ext cx="1981200" cy="1981200"/>
          </a:xfrm>
          <a:prstGeom prst="rect">
            <a:avLst/>
          </a:prstGeom>
        </p:spPr>
      </p:pic>
      <p:pic>
        <p:nvPicPr>
          <p:cNvPr id="14" name="Рисунок 13" descr="564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01" b="4641"/>
          <a:stretch>
            <a:fillRect/>
          </a:stretch>
        </p:blipFill>
        <p:spPr>
          <a:xfrm>
            <a:off x="5940152" y="0"/>
            <a:ext cx="1152128" cy="1277701"/>
          </a:xfrm>
          <a:prstGeom prst="rect">
            <a:avLst/>
          </a:prstGeom>
        </p:spPr>
      </p:pic>
      <p:pic>
        <p:nvPicPr>
          <p:cNvPr id="15" name="Рисунок 14" descr="567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83300">
            <a:off x="5422434" y="967066"/>
            <a:ext cx="1368152" cy="13681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08777" y="1706779"/>
            <a:ext cx="2843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льм0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852936"/>
            <a:ext cx="1536171" cy="1152128"/>
          </a:xfrm>
          <a:prstGeom prst="rect">
            <a:avLst/>
          </a:prstGeom>
        </p:spPr>
      </p:pic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3861048"/>
            <a:ext cx="576064" cy="612834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reensho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518076"/>
            <a:ext cx="6840760" cy="56436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196752"/>
            <a:ext cx="6048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Georgia" pitchFamily="18" charset="0"/>
              </a:rPr>
              <a:t>  Почему в окнах   двойные стекла?</a:t>
            </a:r>
            <a:endParaRPr lang="ru-RU" sz="48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4" cy="2808312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9999"/>
                </a:solidFill>
                <a:latin typeface="Georgia" pitchFamily="18" charset="0"/>
              </a:rPr>
              <a:t>Теплообмен –</a:t>
            </a:r>
            <a:r>
              <a:rPr lang="ru-RU" sz="3600" dirty="0" smtClean="0">
                <a:latin typeface="Georgia" pitchFamily="18" charset="0"/>
              </a:rPr>
              <a:t> это физический процесс передачи тепловой энергии от более горячего тела к более холодному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63688" y="3501008"/>
            <a:ext cx="1224136" cy="12241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868144" y="3429000"/>
            <a:ext cx="1224136" cy="1224136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987824" y="4005064"/>
            <a:ext cx="1584176" cy="1440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1064 L 0.17326 -1.9222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999"/>
                </a:solidFill>
                <a:latin typeface="Georgia" pitchFamily="18" charset="0"/>
              </a:rPr>
              <a:t>Типы теплообмена</a:t>
            </a:r>
            <a:endParaRPr lang="ru-RU" b="1" dirty="0">
              <a:solidFill>
                <a:srgbClr val="009999"/>
              </a:solidFill>
              <a:latin typeface="Georgia" pitchFamily="18" charset="0"/>
            </a:endParaRPr>
          </a:p>
        </p:txBody>
      </p:sp>
      <p:pic>
        <p:nvPicPr>
          <p:cNvPr id="3" name="Рисунок 2" descr="iskusstvo-utuzhit-dlia-chainikov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171365"/>
            <a:ext cx="2304256" cy="3451375"/>
          </a:xfrm>
          <a:prstGeom prst="rect">
            <a:avLst/>
          </a:prstGeom>
        </p:spPr>
      </p:pic>
      <p:pic>
        <p:nvPicPr>
          <p:cNvPr id="4" name="Рисунок 3" descr="1320157655_4.jpg"/>
          <p:cNvPicPr>
            <a:picLocks noChangeAspect="1"/>
          </p:cNvPicPr>
          <p:nvPr/>
        </p:nvPicPr>
        <p:blipFill>
          <a:blip r:embed="rId3" cstate="print"/>
          <a:srcRect l="12078" t="2658" r="14525" b="7096"/>
          <a:stretch>
            <a:fillRect/>
          </a:stretch>
        </p:blipFill>
        <p:spPr>
          <a:xfrm>
            <a:off x="2627784" y="2140657"/>
            <a:ext cx="3384376" cy="3512790"/>
          </a:xfrm>
          <a:prstGeom prst="rect">
            <a:avLst/>
          </a:prstGeom>
        </p:spPr>
      </p:pic>
      <p:pic>
        <p:nvPicPr>
          <p:cNvPr id="5" name="Рисунок 4" descr="why5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790105" y="2498927"/>
            <a:ext cx="3528392" cy="2796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805264"/>
            <a:ext cx="2555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теплопроводность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580526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излучение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1860" y="580526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конвекция</a:t>
            </a:r>
            <a:endParaRPr lang="ru-RU" b="1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44016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Georgia" pitchFamily="18" charset="0"/>
              </a:rPr>
              <a:t>Теплопроводность свойственна всем веществам во всех трех агрегатных состояниях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395536" y="2492896"/>
            <a:ext cx="6048672" cy="432048"/>
          </a:xfrm>
          <a:prstGeom prst="flowChartTerminator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C99">
                  <a:alpha val="90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    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ТВЕРДОЕ ВЕЩЕСТВО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03648" y="3429000"/>
            <a:ext cx="6048672" cy="432048"/>
          </a:xfrm>
          <a:prstGeom prst="flowChartTerminator">
            <a:avLst/>
          </a:prstGeom>
          <a:blipFill dpi="0" rotWithShape="1">
            <a:blip r:embed="rId2" cstate="print">
              <a:alphaModFix amt="52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     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ЖИДКОЕ ВЕЩЕСТВО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339752" y="4365104"/>
            <a:ext cx="6048672" cy="43204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ГАЗООБРАЗНОЕ ВЕЩЕСТВО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4" name="Рисунок 13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636912"/>
            <a:ext cx="1143000" cy="1143000"/>
          </a:xfrm>
          <a:prstGeom prst="rect">
            <a:avLst/>
          </a:prstGeom>
        </p:spPr>
      </p:pic>
      <p:pic>
        <p:nvPicPr>
          <p:cNvPr id="15" name="Рисунок 14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573016"/>
            <a:ext cx="1143000" cy="1143000"/>
          </a:xfrm>
          <a:prstGeom prst="rect">
            <a:avLst/>
          </a:prstGeom>
        </p:spPr>
      </p:pic>
      <p:pic>
        <p:nvPicPr>
          <p:cNvPr id="16" name="Рисунок 15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4509120"/>
            <a:ext cx="1143000" cy="1143000"/>
          </a:xfrm>
          <a:prstGeom prst="rect">
            <a:avLst/>
          </a:prstGeom>
        </p:spPr>
      </p:pic>
      <p:pic>
        <p:nvPicPr>
          <p:cNvPr id="23" name="Рисунок 22" descr="tankless-water-heater-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724128" y="1412776"/>
            <a:ext cx="398851" cy="1368152"/>
          </a:xfrm>
          <a:prstGeom prst="rect">
            <a:avLst/>
          </a:prstGeom>
        </p:spPr>
      </p:pic>
      <p:pic>
        <p:nvPicPr>
          <p:cNvPr id="24" name="Рисунок 23" descr="tankless-water-heater-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2348880"/>
            <a:ext cx="368526" cy="1368152"/>
          </a:xfrm>
          <a:prstGeom prst="rect">
            <a:avLst/>
          </a:prstGeom>
        </p:spPr>
      </p:pic>
      <p:pic>
        <p:nvPicPr>
          <p:cNvPr id="25" name="Рисунок 24" descr="tankless-water-heater-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2360" y="3356992"/>
            <a:ext cx="351497" cy="1296144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395536" y="2492896"/>
            <a:ext cx="6048672" cy="432048"/>
          </a:xfrm>
          <a:prstGeom prst="flowChartTerminator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C99">
                  <a:alpha val="90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ТВЕРДОЕ ВЕЩЕСТВО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03648" y="3429000"/>
            <a:ext cx="6048672" cy="432048"/>
          </a:xfrm>
          <a:prstGeom prst="flowChartTerminator">
            <a:avLst/>
          </a:prstGeom>
          <a:blipFill dpi="0" rotWithShape="1">
            <a:blip r:embed="rId2" cstate="print">
              <a:alphaModFix amt="52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ЖИДКОЕ ВЕЩЕСТВО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339752" y="4365104"/>
            <a:ext cx="6048672" cy="43204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 ГАЗООБРАЗНОЕ ВЕЩЕСТВО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4" name="Рисунок 13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636912"/>
            <a:ext cx="1143000" cy="1143000"/>
          </a:xfrm>
          <a:prstGeom prst="rect">
            <a:avLst/>
          </a:prstGeom>
        </p:spPr>
      </p:pic>
      <p:pic>
        <p:nvPicPr>
          <p:cNvPr id="15" name="Рисунок 14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573016"/>
            <a:ext cx="1143000" cy="1143000"/>
          </a:xfrm>
          <a:prstGeom prst="rect">
            <a:avLst/>
          </a:prstGeom>
        </p:spPr>
      </p:pic>
      <p:pic>
        <p:nvPicPr>
          <p:cNvPr id="16" name="Рисунок 15" descr="84747133_svecha6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4509120"/>
            <a:ext cx="1143000" cy="1143000"/>
          </a:xfrm>
          <a:prstGeom prst="rect">
            <a:avLst/>
          </a:prstGeom>
        </p:spPr>
      </p:pic>
      <p:pic>
        <p:nvPicPr>
          <p:cNvPr id="23" name="Рисунок 22" descr="tankless-water-heater-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724128" y="1412776"/>
            <a:ext cx="398851" cy="1368152"/>
          </a:xfrm>
          <a:prstGeom prst="rect">
            <a:avLst/>
          </a:prstGeom>
        </p:spPr>
      </p:pic>
      <p:pic>
        <p:nvPicPr>
          <p:cNvPr id="24" name="Рисунок 23" descr="tankless-water-heater-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2348880"/>
            <a:ext cx="368526" cy="1368152"/>
          </a:xfrm>
          <a:prstGeom prst="rect">
            <a:avLst/>
          </a:prstGeom>
        </p:spPr>
      </p:pic>
      <p:pic>
        <p:nvPicPr>
          <p:cNvPr id="25" name="Рисунок 24" descr="tankless-water-heater-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2360" y="3356992"/>
            <a:ext cx="351497" cy="129614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668344" y="-8773"/>
            <a:ext cx="10801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12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2000" y="2060848"/>
            <a:ext cx="792088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24128" y="2996952"/>
            <a:ext cx="792088" cy="792088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876256" y="4005064"/>
            <a:ext cx="792088" cy="792088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5" y="476672"/>
            <a:ext cx="758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Что такое теплопроводность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87220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Georgia" pitchFamily="18" charset="0"/>
              </a:rPr>
              <a:t>При теплопроводности не происходит переноса вещества, а происходит передача энергии от частицы к частице или от одного тела к другому при их непосредственном контакте.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75656" y="2852936"/>
            <a:ext cx="1008112" cy="1008112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79512" y="5013176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99"/>
                </a:solidFill>
                <a:latin typeface="Georgia" pitchFamily="18" charset="0"/>
              </a:rPr>
              <a:t>Теплопроводность </a:t>
            </a:r>
            <a:r>
              <a:rPr lang="ru-RU" sz="2400" dirty="0" smtClean="0">
                <a:latin typeface="Georgia" pitchFamily="18" charset="0"/>
              </a:rPr>
              <a:t>– это явление, при котором энергия передается от одной части тела к другой посредством движения частиц или при непосредственном контакте двух тел. </a:t>
            </a:r>
            <a:endParaRPr lang="ru-RU" sz="2400" dirty="0">
              <a:latin typeface="Georgia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043608" y="2492896"/>
            <a:ext cx="648072" cy="0"/>
          </a:xfrm>
          <a:prstGeom prst="straightConnector1">
            <a:avLst/>
          </a:prstGeom>
          <a:ln w="635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699792" y="3068960"/>
            <a:ext cx="1008112" cy="1008112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779912" y="2852936"/>
            <a:ext cx="1008112" cy="1008112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932040" y="2924944"/>
            <a:ext cx="1008112" cy="1008112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012160" y="2852936"/>
            <a:ext cx="1008112" cy="1008112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339752" y="2492896"/>
            <a:ext cx="648072" cy="0"/>
          </a:xfrm>
          <a:prstGeom prst="straightConnector1">
            <a:avLst/>
          </a:prstGeom>
          <a:ln w="635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707904" y="2492896"/>
            <a:ext cx="648072" cy="0"/>
          </a:xfrm>
          <a:prstGeom prst="straightConnector1">
            <a:avLst/>
          </a:prstGeom>
          <a:ln w="635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076056" y="2492896"/>
            <a:ext cx="648072" cy="0"/>
          </a:xfrm>
          <a:prstGeom prst="straightConnector1">
            <a:avLst/>
          </a:prstGeom>
          <a:ln w="635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2195E-6 L 0.11424 -3.7219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8148E-6 C 0.00643 0.00301 0.01233 0.00394 0.01893 0.00162 C 0.01615 0.00116 0.01337 0.00069 0.01059 1.48148E-6 C 0.00625 -0.00093 0.00191 -0.00255 -0.00243 -0.00324 C -0.00364 -0.00347 -2.77778E-6 -0.00185 0.00122 -0.00162 C 0.01025 1.48148E-6 0.01945 0.00046 0.02848 0.00162 C 0.02327 0.00208 0.00782 0.00324 0.01302 0.00324 C 0.02691 0.00324 0.04566 0.00486 0.02969 -0.00162 C 0.02778 -0.00231 0.0257 -0.00278 0.02379 -0.00324 C 0.01945 -0.00602 0.01407 -0.00926 0.00955 -0.01111 C 0.00712 -0.01204 -0.00017 -0.01273 0.00226 -0.01273 C 0.01337 -0.01273 0.02448 -0.01042 0.03559 -0.00949 C 0.02657 -0.00856 0.01823 -0.00833 0.00955 -0.00486 C 0.00834 -0.0037 0.00556 -0.00347 0.00591 -0.00162 C 0.00643 0.00139 0.01493 0.00278 0.01893 0.00324 C 0.02483 0.00394 0.03091 0.0044 0.03681 0.00486 C 0.02848 0.00532 0.02014 0.00463 0.01181 0.00625 C 0.00868 0.00694 0.01823 0.00764 0.02136 0.00787 C 0.02535 0.0081 0.02934 0.00787 0.03334 0.00787 " pathEditMode="relative" ptsTypes="ffffffffffffffffff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0787 C -0.02691 -0.00486 -0.02101 -0.00393 -0.01441 -0.00625 C -0.01719 -0.00671 -0.01996 -0.00717 -0.02274 -0.00787 C -0.02708 -0.00879 -0.03142 -0.01041 -0.03576 -0.01111 C -0.03698 -0.01134 -0.03333 -0.00972 -0.03212 -0.00949 C -0.02309 -0.00787 -0.01389 -0.00741 -0.00486 -0.00625 C -0.01007 -0.00578 -0.02552 -0.00463 -0.02031 -0.00463 C -0.00642 -0.00463 0.01233 -0.00301 -0.00364 -0.00949 C -0.00555 -0.01018 -0.00764 -0.01065 -0.00955 -0.01111 C -0.01389 -0.01389 -0.01927 -0.01713 -0.02378 -0.01898 C -0.02621 -0.01991 -0.03351 -0.0206 -0.03108 -0.0206 C -0.01996 -0.0206 -0.00885 -0.01828 0.00226 -0.01736 C -0.00677 -0.01643 -0.0151 -0.0162 -0.02378 -0.01273 C -0.025 -0.01157 -0.02778 -0.01134 -0.02743 -0.00949 C -0.02691 -0.00648 -0.0184 -0.00509 -0.01441 -0.00463 C -0.00851 -0.00393 -0.00243 -0.00347 0.00347 -0.00301 C -0.00486 -0.00254 -0.01319 -0.00324 -0.02153 -0.00162 C -0.02465 -0.00092 -0.0151 -0.00023 -0.01198 -2.22222E-6 C -0.00799 0.00023 -0.00399 -2.22222E-6 -8.33333E-7 -2.22222E-6 " pathEditMode="relative" rAng="0" ptsTypes="ffffffffffffffffffA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2195E-6 L 0.11424 -3.72195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7 -0.0081 C -0.03715 -0.00509 -0.03125 -0.00416 -0.02465 -0.00648 C -0.02743 -0.00694 -0.03021 -0.00741 -0.03298 -0.0081 C -0.03732 -0.00903 -0.04167 -0.01065 -0.04601 -0.01134 C -0.04722 -0.01157 -0.04357 -0.00995 -0.04236 -0.00972 C -0.03333 -0.0081 -0.02413 -0.00764 -0.0151 -0.00648 C -0.02031 -0.00602 -0.03576 -0.00486 -0.03055 -0.00486 C -0.01667 -0.00486 0.00208 -0.00324 -0.01389 -0.00972 C -0.0158 -0.01041 -0.01788 -0.01088 -0.01979 -0.01134 C -0.02413 -0.01412 -0.02951 -0.01736 -0.03403 -0.01921 C -0.03646 -0.02014 -0.04375 -0.02083 -0.04132 -0.02083 C -0.03021 -0.02083 -0.0191 -0.01852 -0.00798 -0.01759 C -0.01701 -0.01666 -0.02535 -0.01643 -0.03403 -0.01296 C -0.03524 -0.0118 -0.03802 -0.01157 -0.03767 -0.00972 C -0.03715 -0.00671 -0.02864 -0.00532 -0.02465 -0.00486 C -0.01875 -0.00416 -0.01267 -0.0037 -0.00677 -0.00324 C -0.0151 -0.00278 -0.02344 -0.00347 -0.03177 -0.00185 C -0.03489 -0.00116 -0.02535 -0.00046 -0.02222 -0.00023 C -0.01823 -1.85185E-6 -0.01423 -0.00023 -0.01024 -0.00023 " pathEditMode="relative" rAng="0" ptsTypes="ffffffffffffffffffA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2195E-6 L 0.11424 -3.72195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0787 C -0.02691 -0.00486 -0.02101 -0.00393 -0.01441 -0.00625 C -0.01719 -0.00671 -0.01996 -0.00717 -0.02274 -0.00787 C -0.02708 -0.00879 -0.03142 -0.01041 -0.03576 -0.01111 C -0.03698 -0.01134 -0.03333 -0.00972 -0.03212 -0.00949 C -0.02309 -0.00787 -0.01389 -0.00741 -0.00486 -0.00625 C -0.01007 -0.00578 -0.02552 -0.00463 -0.02031 -0.00463 C -0.00642 -0.00463 0.01233 -0.00301 -0.00364 -0.00949 C -0.00555 -0.01018 -0.00764 -0.01065 -0.00955 -0.01111 C -0.01389 -0.01389 -0.01927 -0.01713 -0.02378 -0.01898 C -0.02621 -0.01991 -0.03351 -0.0206 -0.03108 -0.0206 C -0.01996 -0.0206 -0.00885 -0.01828 0.00226 -0.01736 C -0.00677 -0.01643 -0.0151 -0.0162 -0.02378 -0.01273 C -0.025 -0.01157 -0.02778 -0.01134 -0.02743 -0.00949 C -0.02691 -0.00648 -0.0184 -0.00509 -0.01441 -0.00463 C -0.00851 -0.00393 -0.00243 -0.00347 0.00347 -0.00301 C -0.00486 -0.00254 -0.01319 -0.00324 -0.02153 -0.00162 C -0.02465 -0.00092 -0.0151 -0.00023 -0.01198 -2.22222E-6 C -0.00799 0.00023 -0.00399 -2.22222E-6 -8.33333E-7 -2.22222E-6 " pathEditMode="relative" rAng="0" ptsTypes="ffffffffffffffffffA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2195E-6 L 0.11424 -3.72195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0787 C -0.02691 -0.00486 -0.02101 -0.00393 -0.01441 -0.00625 C -0.01719 -0.00671 -0.01996 -0.00717 -0.02274 -0.00787 C -0.02708 -0.00879 -0.03142 -0.01041 -0.03576 -0.01111 C -0.03698 -0.01134 -0.03333 -0.00972 -0.03212 -0.00949 C -0.02309 -0.00787 -0.01389 -0.00741 -0.00486 -0.00625 C -0.01007 -0.00578 -0.02552 -0.00463 -0.02031 -0.00463 C -0.00642 -0.00463 0.01233 -0.00301 -0.00364 -0.00949 C -0.00555 -0.01018 -0.00764 -0.01065 -0.00955 -0.01111 C -0.01389 -0.01389 -0.01927 -0.01713 -0.02378 -0.01898 C -0.02621 -0.01991 -0.03351 -0.0206 -0.03108 -0.0206 C -0.01996 -0.0206 -0.00885 -0.01828 0.00226 -0.01736 C -0.00677 -0.01643 -0.0151 -0.0162 -0.02378 -0.01273 C -0.025 -0.01157 -0.02778 -0.01134 -0.02743 -0.00949 C -0.02691 -0.00648 -0.0184 -0.00509 -0.01441 -0.00463 C -0.00851 -0.00393 -0.00243 -0.00347 0.00347 -0.00301 C -0.00486 -0.00254 -0.01319 -0.00324 -0.02153 -0.00162 C -0.02465 -0.00092 -0.0151 -0.00023 -0.01198 -2.22222E-6 C -0.00799 0.00023 -0.00399 -2.22222E-6 -8.33333E-7 -2.22222E-6 " pathEditMode="relative" rAng="0" ptsTypes="ffffffffffffffffffA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</TotalTime>
  <Words>218</Words>
  <Application>Microsoft Office PowerPoint</Application>
  <PresentationFormat>Экран (4:3)</PresentationFormat>
  <Paragraphs>49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Мир тепловых явлений</vt:lpstr>
      <vt:lpstr>Презентация PowerPoint</vt:lpstr>
      <vt:lpstr>Презентация PowerPoint</vt:lpstr>
      <vt:lpstr>Презентация PowerPoint</vt:lpstr>
      <vt:lpstr>Теплообмен – это физический процесс передачи тепловой энергии от более горячего тела к более холодному</vt:lpstr>
      <vt:lpstr>Типы теплообмена</vt:lpstr>
      <vt:lpstr>Теплопроводность свойственна всем веществам во всех трех агрегатных состояниях</vt:lpstr>
      <vt:lpstr>Презентация PowerPoint</vt:lpstr>
      <vt:lpstr>При теплопроводности не происходит переноса вещества, а происходит передача энергии от частицы к частице или от одного тела к другому при их непосредственном контакте.</vt:lpstr>
      <vt:lpstr>Презентация PowerPoint</vt:lpstr>
      <vt:lpstr>Термоскоп Галилея</vt:lpstr>
      <vt:lpstr>Презентация PowerPoint</vt:lpstr>
      <vt:lpstr>Лаборатория</vt:lpstr>
      <vt:lpstr>Опыт № 1</vt:lpstr>
      <vt:lpstr>Опыт № 2</vt:lpstr>
      <vt:lpstr>Опыт № 3</vt:lpstr>
      <vt:lpstr>Опыт № 4</vt:lpstr>
      <vt:lpstr>Коэффициенты теплопроводности различных веществ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242</cp:revision>
  <dcterms:created xsi:type="dcterms:W3CDTF">2015-01-24T15:46:03Z</dcterms:created>
  <dcterms:modified xsi:type="dcterms:W3CDTF">2016-01-27T18:38:54Z</dcterms:modified>
</cp:coreProperties>
</file>