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9" r:id="rId1"/>
  </p:sldMasterIdLst>
  <p:sldIdLst>
    <p:sldId id="257" r:id="rId2"/>
    <p:sldId id="258" r:id="rId3"/>
    <p:sldId id="261" r:id="rId4"/>
    <p:sldId id="260" r:id="rId5"/>
    <p:sldId id="259" r:id="rId6"/>
    <p:sldId id="268" r:id="rId7"/>
    <p:sldId id="267" r:id="rId8"/>
    <p:sldId id="262" r:id="rId9"/>
    <p:sldId id="266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265" r:id="rId19"/>
    <p:sldId id="264" r:id="rId20"/>
    <p:sldId id="272" r:id="rId21"/>
    <p:sldId id="271" r:id="rId22"/>
    <p:sldId id="270" r:id="rId23"/>
    <p:sldId id="263" r:id="rId24"/>
    <p:sldId id="269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1" r:id="rId33"/>
    <p:sldId id="280" r:id="rId34"/>
    <p:sldId id="284" r:id="rId35"/>
    <p:sldId id="283" r:id="rId36"/>
    <p:sldId id="289" r:id="rId37"/>
    <p:sldId id="288" r:id="rId38"/>
    <p:sldId id="287" r:id="rId39"/>
    <p:sldId id="286" r:id="rId40"/>
    <p:sldId id="285" r:id="rId41"/>
    <p:sldId id="282" r:id="rId42"/>
    <p:sldId id="290" r:id="rId43"/>
    <p:sldId id="301" r:id="rId44"/>
    <p:sldId id="302" r:id="rId45"/>
    <p:sldId id="303" r:id="rId46"/>
    <p:sldId id="291" r:id="rId47"/>
    <p:sldId id="292" r:id="rId48"/>
    <p:sldId id="304" r:id="rId4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41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8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5D1AF-78CD-4AE6-9627-855C4AFF5F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0734-6254-40DA-AD33-834CE58E90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FDFD2-01FE-4EFF-9925-C490340D71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AAF3-C338-4F5A-949B-D38B09A7C2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20EAC-0F88-4370-84C0-6C6F7A8344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5CEA-8250-45B4-AC88-F57C1AFE75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B99D4-FD45-4642-BC40-0E8D938E50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C3B52-302C-444E-B889-D0EC673B3E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E6CC-2511-4FBF-9F89-BE90A13353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E5AC3-4054-4A59-BFC5-34EA399F4A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D56ED55-F812-4562-8E3F-FC23FAA9625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F8C79B0-6350-4C70-A429-35E8B8BC13C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gif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8" name="Picture 26" descr="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85720" y="1142984"/>
            <a:ext cx="3857620" cy="385762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143372" y="571480"/>
            <a:ext cx="4643470" cy="442915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400" b="1" i="0" u="none" strike="noStrike" cap="none" spc="0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spc="0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ДРЕВНИЕ ОБРАЗЫ В НАРОДНОМ ИСКУССТВЕ. СИМВОЛЫ ЦВЕТА И ФОРМЫ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57356" y="500042"/>
            <a:ext cx="4929222" cy="36933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lvl="0" algn="ctr"/>
            <a:r>
              <a:rPr kumimoji="0" lang="ru-RU" b="1" i="0" u="none" strike="noStrike" cap="none" spc="0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Урок ИЗО в 8 классе</a:t>
            </a:r>
            <a:endParaRPr kumimoji="0" lang="ru-RU" b="1" i="0" u="none" strike="noStrike" cap="none" spc="0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20" y="5429264"/>
            <a:ext cx="86439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Автор: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Клац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Н. А. – учитель ИЗО </a:t>
            </a: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МКОУ «Артемовская СОШ»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357158" y="4786322"/>
            <a:ext cx="814393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  Белый цвет несет как положительное, так и отрицательное значение. Слово «белый» в древнерусском языке означало «светлый, ясный, прозрачный, непорочный».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8194" name="Picture 2" descr="C:\Users\User\Desktop\Фотографии\Июнь-сентябрь 2014\Лето 2014 589.jpg"/>
          <p:cNvPicPr>
            <a:picLocks noChangeAspect="1" noChangeArrowheads="1"/>
          </p:cNvPicPr>
          <p:nvPr/>
        </p:nvPicPr>
        <p:blipFill>
          <a:blip r:embed="rId3" cstate="print"/>
          <a:srcRect l="3943" t="5953" r="23769" b="4749"/>
          <a:stretch>
            <a:fillRect/>
          </a:stretch>
        </p:blipFill>
        <p:spPr bwMode="auto">
          <a:xfrm>
            <a:off x="3428992" y="214290"/>
            <a:ext cx="5357850" cy="438369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5" name="preview-image" descr="http://fless.ru/files/images/Image/e4d4b1a89959c6e988f0eaf3b15bfbf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143116"/>
            <a:ext cx="3071834" cy="24288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3071810"/>
            <a:ext cx="664373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Отрицательное значение белый цвет приобретает после Французской революции, которое было перенесено </a:t>
            </a:r>
          </a:p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Россию. Развитие отрицательного значения этого слова произошло в период Октябрьской революции (деление на «белых» - чужих и «красных» - своих).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review-image" descr="http://go4.imgsmail.ru/imgpreview?key=62f4534b4c95e56d&amp;mb=imgdb_preview_82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42852"/>
            <a:ext cx="6667524" cy="285752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review-image" descr="http://go1.imgsmail.ru/imgpreview?key=71a7ed94055cb47e&amp;mb=imgdb_preview_1690"/>
          <p:cNvPicPr/>
          <p:nvPr/>
        </p:nvPicPr>
        <p:blipFill>
          <a:blip r:embed="rId4" cstate="print"/>
          <a:srcRect t="6818" b="9091"/>
          <a:stretch>
            <a:fillRect/>
          </a:stretch>
        </p:blipFill>
        <p:spPr bwMode="auto">
          <a:xfrm>
            <a:off x="6572264" y="3357562"/>
            <a:ext cx="2424119" cy="314327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85720" y="4071942"/>
            <a:ext cx="521497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  Желтый - воспринимался как радостный, солнечный, весенний цвет. Свадебный наряд состоял из желтого летника и красного сарафана.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6146" name="Picture 2" descr="C:\Users\User\Desktop\Моя работа\ИРО модуль\ИРО\презентации кортинками и анимациями\Аниме_рисунки\Марина\картинки для школы\Солнце\j0319554.wmf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143094" y="2071678"/>
            <a:ext cx="1785700" cy="1787262"/>
          </a:xfrm>
          <a:prstGeom prst="rect">
            <a:avLst/>
          </a:prstGeom>
          <a:noFill/>
        </p:spPr>
      </p:pic>
      <p:pic>
        <p:nvPicPr>
          <p:cNvPr id="5" name="Picture 1" descr="C:\Documents and Settings\Администратор\Мои документы\Мои рисунки\img220.jpg"/>
          <p:cNvPicPr>
            <a:picLocks noChangeAspect="1" noChangeArrowheads="1"/>
          </p:cNvPicPr>
          <p:nvPr/>
        </p:nvPicPr>
        <p:blipFill>
          <a:blip r:embed="rId4" cstate="print"/>
          <a:srcRect l="54268" b="37703"/>
          <a:stretch>
            <a:fillRect/>
          </a:stretch>
        </p:blipFill>
        <p:spPr bwMode="auto">
          <a:xfrm rot="10800000">
            <a:off x="5715008" y="142852"/>
            <a:ext cx="3214710" cy="6307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Documents and Settings\Администратор\Мои документы\Мои рисунки\img41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142852"/>
            <a:ext cx="3357586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857356" y="3500438"/>
            <a:ext cx="3786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Винсент Ван </a:t>
            </a:r>
            <a:r>
              <a:rPr lang="ru-RU" sz="1400" b="1" dirty="0" err="1" smtClean="0">
                <a:solidFill>
                  <a:schemeClr val="bg1"/>
                </a:solidFill>
              </a:rPr>
              <a:t>Гог</a:t>
            </a:r>
            <a:r>
              <a:rPr lang="ru-RU" sz="1400" b="1" dirty="0" smtClean="0">
                <a:solidFill>
                  <a:schemeClr val="bg1"/>
                </a:solidFill>
              </a:rPr>
              <a:t>. </a:t>
            </a:r>
            <a:r>
              <a:rPr lang="ru-RU" sz="1400" b="1" i="1" dirty="0" smtClean="0">
                <a:solidFill>
                  <a:schemeClr val="bg1"/>
                </a:solidFill>
              </a:rPr>
              <a:t>Подсолнухи</a:t>
            </a:r>
            <a:endParaRPr lang="ru-RU" sz="1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14282" y="4395787"/>
            <a:ext cx="864403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  Начиная с XVIII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ека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у желтого цвета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формируется отрицательная символика, которая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связана с эпидемией лихорадки и вызываемыми ею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желтыми галлюцинациями.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Цвет становится цветом лжи, обмана.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050" name="Picture 2" descr="C:\Users\Public\Pictures\Sample Pictures\Tuli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857232"/>
            <a:ext cx="4572034" cy="3429024"/>
          </a:xfrm>
          <a:prstGeom prst="rect">
            <a:avLst/>
          </a:prstGeom>
          <a:ln w="28575">
            <a:solidFill>
              <a:srgbClr val="F4F41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review-image" descr="http://doctormironova.com/wp-content/uploads/2014/10/Screenshot_44-150x150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4143404" cy="3714776"/>
          </a:xfrm>
          <a:prstGeom prst="rect">
            <a:avLst/>
          </a:prstGeom>
          <a:ln w="28575">
            <a:solidFill>
              <a:srgbClr val="F4F41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14282" y="4357694"/>
            <a:ext cx="464347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Черный - цвет траура, печали. В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XIV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- Х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V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веках он выступает в качестве скорби в одежде.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4" name="Picture 4" descr="Сережа 306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72066" y="142852"/>
            <a:ext cx="3871913" cy="6408738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286380" y="6286520"/>
            <a:ext cx="3500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И. Н. Крамской. </a:t>
            </a:r>
            <a:r>
              <a:rPr lang="ru-RU" sz="1400" b="1" i="1" dirty="0" smtClean="0">
                <a:solidFill>
                  <a:schemeClr val="bg1"/>
                </a:solidFill>
              </a:rPr>
              <a:t>Неутешное горе</a:t>
            </a:r>
            <a:endParaRPr lang="ru-RU" sz="1400" b="1" i="1" dirty="0">
              <a:solidFill>
                <a:schemeClr val="bg1"/>
              </a:solidFill>
            </a:endParaRPr>
          </a:p>
        </p:txBody>
      </p:sp>
      <p:pic>
        <p:nvPicPr>
          <p:cNvPr id="6" name="Picture 2" descr="Сережа 3179"/>
          <p:cNvPicPr>
            <a:picLocks noChangeAspect="1" noChangeArrowheads="1"/>
          </p:cNvPicPr>
          <p:nvPr/>
        </p:nvPicPr>
        <p:blipFill>
          <a:blip r:embed="rId4" cstate="screen"/>
          <a:srcRect l="50841" t="20145" b="20816"/>
          <a:stretch>
            <a:fillRect/>
          </a:stretch>
        </p:blipFill>
        <p:spPr bwMode="auto">
          <a:xfrm>
            <a:off x="142844" y="142852"/>
            <a:ext cx="4733606" cy="364333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85786" y="3857628"/>
            <a:ext cx="3500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Волгоград. Скульптура </a:t>
            </a:r>
            <a:r>
              <a:rPr lang="ru-RU" sz="1400" b="1" i="1" dirty="0" smtClean="0">
                <a:solidFill>
                  <a:schemeClr val="bg1"/>
                </a:solidFill>
              </a:rPr>
              <a:t>Скорбь матери</a:t>
            </a:r>
            <a:endParaRPr lang="ru-RU" sz="1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928894" y="3929066"/>
            <a:ext cx="621510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Голубой - в Древней Руси воспринимался как небесный, Божественный. Купола церквей окрашивались в голубой или синий с золотыми звездами цвета.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Голубой цвет - это «мужской цвет».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</a:p>
        </p:txBody>
      </p:sp>
      <p:pic>
        <p:nvPicPr>
          <p:cNvPr id="3074" name="Picture 2" descr="C:\Users\User\Desktop\Фотографии\Июнь-сентябрь 2014\Лето 2014 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957147" y="757969"/>
            <a:ext cx="3643338" cy="241310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User\Desktop\Фотографии\на конкурс фото\DSC_03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80930" y="285728"/>
            <a:ext cx="4206463" cy="2786082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User\Desktop\Фотографии\Июнь-сентябрь 2014\Лето 2014 443.jpg"/>
          <p:cNvPicPr>
            <a:picLocks noChangeAspect="1" noChangeArrowheads="1"/>
          </p:cNvPicPr>
          <p:nvPr/>
        </p:nvPicPr>
        <p:blipFill>
          <a:blip r:embed="rId5" cstate="print"/>
          <a:srcRect r="56627"/>
          <a:stretch>
            <a:fillRect/>
          </a:stretch>
        </p:blipFill>
        <p:spPr bwMode="auto">
          <a:xfrm>
            <a:off x="142844" y="2601661"/>
            <a:ext cx="2571768" cy="3927273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28596" y="4857760"/>
            <a:ext cx="685804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  Розовый - на Руси связывался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с зарей и стал символом чего-то приятного. Розовый цвет - для новорожденных девочек.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050" name="Picture 2" descr="C:\Users\User\Desktop\Фотографии\орон\SSA52067.JPG"/>
          <p:cNvPicPr>
            <a:picLocks noChangeAspect="1" noChangeArrowheads="1"/>
          </p:cNvPicPr>
          <p:nvPr/>
        </p:nvPicPr>
        <p:blipFill>
          <a:blip r:embed="rId3" cstate="print"/>
          <a:srcRect l="4465" b="10702"/>
          <a:stretch>
            <a:fillRect/>
          </a:stretch>
        </p:blipFill>
        <p:spPr bwMode="auto">
          <a:xfrm>
            <a:off x="3542452" y="142852"/>
            <a:ext cx="5502823" cy="385765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5" name="Picture 2" descr="C:\Documents and Settings\Admin\Рабочий стол\курсы\День матери\470c6884705d0b84f253d7f586b32ce4.jpg"/>
          <p:cNvPicPr>
            <a:picLocks noChangeAspect="1" noChangeArrowheads="1"/>
          </p:cNvPicPr>
          <p:nvPr/>
        </p:nvPicPr>
        <p:blipFill>
          <a:blip r:embed="rId4" cstate="print"/>
          <a:srcRect l="26364"/>
          <a:stretch>
            <a:fillRect/>
          </a:stretch>
        </p:blipFill>
        <p:spPr bwMode="auto">
          <a:xfrm>
            <a:off x="142844" y="2143116"/>
            <a:ext cx="3214710" cy="261939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7" name="preview-image" descr="http://www.happy-giraffe.ru/upload/userfiles/images/2011/12/21/main-12082-081f961ac6ac262fed9d46c2d407a7a5%281%2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4214818"/>
            <a:ext cx="3119440" cy="228601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2844" y="4357694"/>
            <a:ext cx="735811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  Зеленый – символизировал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на Руси юность и цветение. В быту «зеленый человек» означает моральную незрелость, то есть сохраняет свое значение «молодой». В системе дорожных знаков - свободный путь.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6" name="Содержимое 6" descr="89637406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429520" y="4429132"/>
            <a:ext cx="1714480" cy="2058690"/>
          </a:xfrm>
        </p:spPr>
      </p:pic>
      <p:pic>
        <p:nvPicPr>
          <p:cNvPr id="2" name="Picture 2" descr="C:\Users\User\Desktop\работа 2014\Копия конкурс ель\работа Бодайбинский район_МОУ Артемовская СОШ_Щербакова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4853923" cy="321471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1028" name="Picture 4" descr="C:\Users\User\Desktop\работа 2014\на слет фильм\DSC_09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1071546"/>
            <a:ext cx="4637896" cy="307183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153601" name="Rectangle 1"/>
          <p:cNvSpPr>
            <a:spLocks noChangeArrowheads="1"/>
          </p:cNvSpPr>
          <p:nvPr/>
        </p:nvSpPr>
        <p:spPr bwMode="auto">
          <a:xfrm>
            <a:off x="285720" y="4930327"/>
            <a:ext cx="864399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Times New Roman" pitchFamily="18" charset="0"/>
              </a:rPr>
              <a:t> 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В символической модели мироздания зооморфные символы занимают третью ступень, после растительного и минерального царства.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review-image" descr="http://www.dela.ru/mediabank/krasnoyarsk/Krasnoyarsk-gerb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1428736"/>
            <a:ext cx="4786346" cy="314327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071670" y="142852"/>
            <a:ext cx="6914457" cy="114300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Times New Roman" pitchFamily="18" charset="0"/>
              </a:rPr>
              <a:t>З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Times New Roman" pitchFamily="18" charset="0"/>
              </a:rPr>
              <a:t>ооморфны символы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1472" y="4714884"/>
            <a:ext cx="81439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Орел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широко распространен в искусстве, геральдике. Как птица, орел относится к стихиям воздуха и огня, поэтому является посредником между человеком и богами. </a:t>
            </a:r>
          </a:p>
        </p:txBody>
      </p:sp>
      <p:pic>
        <p:nvPicPr>
          <p:cNvPr id="5" name="preview-image" descr="http://go4.imgsmail.ru/imgpreview?key=12e06236a6365915&amp;mb=imgdb_preview_1323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57752" y="285728"/>
            <a:ext cx="3929090" cy="278608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review-image" descr="http://go2.imgsmail.ru/imgpreview?key=1dca8d3425c900fb&amp;mb=imgdb_preview_97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1785926"/>
            <a:ext cx="3786214" cy="286227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7158" y="4357694"/>
            <a:ext cx="85011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 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красителей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стало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важной вехой в развитии человеческой культуры. Так, открытие красного красителя древними греками привело к запрету красного цвета. Он стал привилегией только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царей.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91" name="Picture 7" descr="C:\Users\User\Pictures\img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857485" y="219259"/>
            <a:ext cx="5591780" cy="413843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157697" name="Rectangle 1"/>
          <p:cNvSpPr>
            <a:spLocks noChangeArrowheads="1"/>
          </p:cNvSpPr>
          <p:nvPr/>
        </p:nvSpPr>
        <p:spPr bwMode="auto">
          <a:xfrm>
            <a:off x="285720" y="4786322"/>
            <a:ext cx="857256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   За его силу, стремительность полета и бесстрашие эта птица стала ассоциироваться с богами войны. Позднее орел становится символом верховной власти.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review-image" descr="http://clubjewelers.com/attachment.php?attachmentid=318&amp;d=1336073735"/>
          <p:cNvPicPr/>
          <p:nvPr/>
        </p:nvPicPr>
        <p:blipFill>
          <a:blip r:embed="rId3" cstate="print">
            <a:clrChange>
              <a:clrFrom>
                <a:srgbClr val="DCE1E7"/>
              </a:clrFrom>
              <a:clrTo>
                <a:srgbClr val="DCE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43174" y="214290"/>
            <a:ext cx="535785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2357430"/>
            <a:ext cx="307183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Черный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двуглавый орел на золотом фоне был эмблемой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Византии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где он символизировал власть императора. </a:t>
            </a:r>
          </a:p>
        </p:txBody>
      </p:sp>
      <p:pic>
        <p:nvPicPr>
          <p:cNvPr id="4" name="preview-image" descr="http://art.ioso.ru/seminar/2008/projects7/simvolica/img/8.gif"/>
          <p:cNvPicPr/>
          <p:nvPr/>
        </p:nvPicPr>
        <p:blipFill>
          <a:blip r:embed="rId3" cstate="print"/>
          <a:srcRect t="1748"/>
          <a:stretch>
            <a:fillRect/>
          </a:stretch>
        </p:blipFill>
        <p:spPr bwMode="auto">
          <a:xfrm>
            <a:off x="3500430" y="285728"/>
            <a:ext cx="5443552" cy="614366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159745" name="Rectangle 1"/>
          <p:cNvSpPr>
            <a:spLocks noChangeArrowheads="1"/>
          </p:cNvSpPr>
          <p:nvPr/>
        </p:nvSpPr>
        <p:spPr bwMode="auto">
          <a:xfrm>
            <a:off x="285720" y="4429132"/>
            <a:ext cx="857256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  Такой же вариант был принят в России Иваном Грозным в качестве эмблемы Московского государства, поскольку, восприняв византийскую культуру и религию, оно посчитало себя ее духовным наследником.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review-image" descr="http://900igr.net/datas/istorija/Ivan-Tretij/0003-003-Ivan-III-sdelal-gerbom-svoego-gosudarstva-vizantijskij-gerb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3" y="142853"/>
            <a:ext cx="5786478" cy="428628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155649" name="Rectangle 1"/>
          <p:cNvSpPr>
            <a:spLocks noChangeArrowheads="1"/>
          </p:cNvSpPr>
          <p:nvPr/>
        </p:nvSpPr>
        <p:spPr bwMode="auto">
          <a:xfrm>
            <a:off x="857224" y="5572140"/>
            <a:ext cx="750099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  В настоящее время гербом России является двуглавый орел.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" name="preview-image" descr="http://edu-skolkovo.ru/images/articles2/4630_6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428604"/>
            <a:ext cx="6572256" cy="485778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1472" y="5072074"/>
            <a:ext cx="81439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Голубь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белый голубь в христианстве являлся эмблемой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Святого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Духа, двенадцать голубей - ассоциировались с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апостолами.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review-image" descr="http://go3.imgsmail.ru/imgpreview?key=7ca10bf36cb3e9c2&amp;mb=imgdb_preview_156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85728"/>
            <a:ext cx="3652851" cy="414340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review-image" descr="http://go4.imgsmail.ru/imgpreview?key=32d6df09900ec669&amp;mb=imgdb_preview_1661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071670" y="1000108"/>
            <a:ext cx="2714644" cy="342902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428860" y="4500570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Герб г. Внуково</a:t>
            </a:r>
            <a:endParaRPr lang="ru-RU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162817" name="Rectangle 1"/>
          <p:cNvSpPr>
            <a:spLocks noChangeArrowheads="1"/>
          </p:cNvSpPr>
          <p:nvPr/>
        </p:nvSpPr>
        <p:spPr bwMode="auto">
          <a:xfrm>
            <a:off x="1071538" y="5643578"/>
            <a:ext cx="70009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Г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олубь и лилия - означали Благовещение.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img245.jpg"/>
          <p:cNvPicPr>
            <a:picLocks noChangeAspect="1"/>
          </p:cNvPicPr>
          <p:nvPr/>
        </p:nvPicPr>
        <p:blipFill>
          <a:blip r:embed="rId3" cstate="print"/>
          <a:srcRect l="5379" t="63542" r="5872" b="1041"/>
          <a:stretch>
            <a:fillRect/>
          </a:stretch>
        </p:blipFill>
        <p:spPr>
          <a:xfrm>
            <a:off x="4857752" y="142852"/>
            <a:ext cx="4101382" cy="422566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Группа 7"/>
          <p:cNvGrpSpPr/>
          <p:nvPr/>
        </p:nvGrpSpPr>
        <p:grpSpPr>
          <a:xfrm>
            <a:off x="1857356" y="1285860"/>
            <a:ext cx="2786082" cy="3643338"/>
            <a:chOff x="2714612" y="928670"/>
            <a:chExt cx="1657350" cy="20955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928926" y="1000108"/>
              <a:ext cx="1357322" cy="1500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preview-image" descr="http://images.vector-images.com/3/blagoveschensk_city_coa.gif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14612" y="928670"/>
              <a:ext cx="1657350" cy="209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8"/>
          <p:cNvSpPr txBox="1"/>
          <p:nvPr/>
        </p:nvSpPr>
        <p:spPr>
          <a:xfrm>
            <a:off x="2143108" y="4929198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Герб  Благовещенска</a:t>
            </a:r>
            <a:endParaRPr lang="ru-RU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161793" name="Rectangle 1"/>
          <p:cNvSpPr>
            <a:spLocks noChangeArrowheads="1"/>
          </p:cNvSpPr>
          <p:nvPr/>
        </p:nvSpPr>
        <p:spPr bwMode="auto">
          <a:xfrm>
            <a:off x="357158" y="4641187"/>
            <a:ext cx="835824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   В свадебном обряде голуби означали любовную пару. В XVIII -XIX веках в русской народной вышивке было распространено изображение голубков.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review-image" descr="http://www.energiachi.ru/resources/products/folder787/folder790/806_600.jpg"/>
          <p:cNvPicPr/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714612" y="285728"/>
            <a:ext cx="5715000" cy="428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166913" name="Rectangle 1"/>
          <p:cNvSpPr>
            <a:spLocks noChangeArrowheads="1"/>
          </p:cNvSpPr>
          <p:nvPr/>
        </p:nvSpPr>
        <p:spPr bwMode="auto">
          <a:xfrm>
            <a:off x="428596" y="4604903"/>
            <a:ext cx="835824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   Образ коня широко распространен в мифологиях многих культур. Это один из древнейших и наиболее популярных символов в истории человечества.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review-image" descr="http://f14.ifotki.info/org/fbe35533ddac0b27ac53e47fe41d1736bc5f6c1463876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357166"/>
            <a:ext cx="6429420" cy="385765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165889" name="Rectangle 1"/>
          <p:cNvSpPr>
            <a:spLocks noChangeArrowheads="1"/>
          </p:cNvSpPr>
          <p:nvPr/>
        </p:nvSpPr>
        <p:spPr bwMode="auto">
          <a:xfrm>
            <a:off x="285720" y="5072074"/>
            <a:ext cx="871543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   Образ красного коня, созданный К. С. Петровым-Водкиным («Купание красного коня»), стал символом революции.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5890" name="Picture 2" descr="C:\Users\User\Pictures\img054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786050" y="285728"/>
            <a:ext cx="5514991" cy="457225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164865" name="Rectangle 1"/>
          <p:cNvSpPr>
            <a:spLocks noChangeArrowheads="1"/>
          </p:cNvSpPr>
          <p:nvPr/>
        </p:nvSpPr>
        <p:spPr bwMode="auto">
          <a:xfrm>
            <a:off x="357158" y="5000636"/>
            <a:ext cx="835824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   В русской геральдике изображение коня присутствовало главным образом на царских или дворянских гербах.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C:\Users\User\Pictures\img055 - копия (6).jpg"/>
          <p:cNvPicPr/>
          <p:nvPr/>
        </p:nvPicPr>
        <p:blipFill>
          <a:blip r:embed="rId3" cstate="print"/>
          <a:srcRect t="18481"/>
          <a:stretch>
            <a:fillRect/>
          </a:stretch>
        </p:blipFill>
        <p:spPr bwMode="auto">
          <a:xfrm>
            <a:off x="6000760" y="214290"/>
            <a:ext cx="3024895" cy="350046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User\Desktop\Моя работа\картинки\животные\101075_thum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1500174"/>
            <a:ext cx="3910021" cy="330210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pic>
        <p:nvPicPr>
          <p:cNvPr id="3" name="Picture 2" descr="C:\Documents and Settings\Администратор\Мои документы\Мои рисунки\img216.jpg"/>
          <p:cNvPicPr>
            <a:picLocks noChangeAspect="1" noChangeArrowheads="1"/>
          </p:cNvPicPr>
          <p:nvPr/>
        </p:nvPicPr>
        <p:blipFill>
          <a:blip r:embed="rId3" cstate="print"/>
          <a:srcRect r="54083"/>
          <a:stretch>
            <a:fillRect/>
          </a:stretch>
        </p:blipFill>
        <p:spPr bwMode="auto">
          <a:xfrm>
            <a:off x="5143504" y="285728"/>
            <a:ext cx="3714776" cy="477043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928662" y="5572140"/>
            <a:ext cx="75724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 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Любимые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цвета восточных славян - белый и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красный.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 cstate="print"/>
          <a:srcRect l="1514" t="2287" r="1614" b="1676"/>
          <a:stretch>
            <a:fillRect/>
          </a:stretch>
        </p:blipFill>
        <p:spPr bwMode="auto">
          <a:xfrm>
            <a:off x="285720" y="2285992"/>
            <a:ext cx="4643470" cy="307183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163841" name="Rectangle 1"/>
          <p:cNvSpPr>
            <a:spLocks noChangeArrowheads="1"/>
          </p:cNvSpPr>
          <p:nvPr/>
        </p:nvSpPr>
        <p:spPr bwMode="auto">
          <a:xfrm>
            <a:off x="214282" y="3857628"/>
            <a:ext cx="878687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   На белом коне изображался Георгий Победоносец, являвшийся воином-мучеником. Этот святой пользовался особой популярностью в русской иконописи 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XV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-Х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VI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 веков. Его изображение становится эмблемой Москвы в XIV веке, а позднее входит в герб Российской империи.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review-image" descr="http://go3.imgsmail.ru/imgpreview?key=59f768f4c39ae176&amp;mb=imgdb_preview_67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214290"/>
            <a:ext cx="2786082" cy="364333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User\Pictures\img055 - копия (8).jpg"/>
          <p:cNvPicPr>
            <a:picLocks noChangeAspect="1" noChangeArrowheads="1"/>
          </p:cNvPicPr>
          <p:nvPr/>
        </p:nvPicPr>
        <p:blipFill>
          <a:blip r:embed="rId4" cstate="print"/>
          <a:srcRect t="1985" r="3147"/>
          <a:stretch>
            <a:fillRect/>
          </a:stretch>
        </p:blipFill>
        <p:spPr bwMode="auto">
          <a:xfrm>
            <a:off x="6072198" y="214290"/>
            <a:ext cx="2428892" cy="359204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169985" name="Rectangle 1"/>
          <p:cNvSpPr>
            <a:spLocks noChangeArrowheads="1"/>
          </p:cNvSpPr>
          <p:nvPr/>
        </p:nvSpPr>
        <p:spPr bwMode="auto">
          <a:xfrm>
            <a:off x="285720" y="4286256"/>
            <a:ext cx="628654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   Всадник на коне означает наличие животного начала в человеке, где конь является символом контроля, победы духовного мира над низшим, импульсивным, бессознательным.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review-image" descr="http://go4.imgsmail.ru/imgpreview?key=516634626824694f&amp;mb=imgdb_preview_27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4143380"/>
            <a:ext cx="1785950" cy="221457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User\Pictures\img0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598884" y="142851"/>
            <a:ext cx="6187924" cy="371477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7158" y="5143512"/>
            <a:ext cx="85011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Тигр — в дальневосточной традиции олицетворяет царя зверей, хозяина леса. Это символ жизненной силы и плодородия.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review-image" descr="http://i11.servimg.com/u/f11/17/80/27/69/tiger110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142852"/>
            <a:ext cx="554831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209f0b082e20a8d66a6b7b5ff70eb5a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214554"/>
            <a:ext cx="1905000" cy="27813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pic>
        <p:nvPicPr>
          <p:cNvPr id="4" name="preview-image" descr="http://go2.imgsmail.ru/imgpreview?key=131556ae34091e91&amp;mb=imgdb_preview_57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285728"/>
            <a:ext cx="2438405" cy="314327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572264" y="3429000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Герб  Хабаровска</a:t>
            </a:r>
            <a:endParaRPr lang="ru-RU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10" name="preview-image" descr="http://otvet.imgsmail.ru/download/4e589c2173ef8b166a79d92c6a2bd06f_i-11066.jpg"/>
          <p:cNvPicPr/>
          <p:nvPr/>
        </p:nvPicPr>
        <p:blipFill>
          <a:blip r:embed="rId4" cstate="print"/>
          <a:srcRect l="10206" t="8232" r="11095" b="6269"/>
          <a:stretch>
            <a:fillRect/>
          </a:stretch>
        </p:blipFill>
        <p:spPr bwMode="auto">
          <a:xfrm>
            <a:off x="428596" y="2143116"/>
            <a:ext cx="2786082" cy="300039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85786" y="4643446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Герб  Перми</a:t>
            </a:r>
            <a:endParaRPr lang="ru-RU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12" name="preview-image" descr="http://images.vector-images.com/53/pestovo_city_coa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1142984"/>
            <a:ext cx="2357441" cy="314327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929058" y="4286256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Герб  г. Пестово</a:t>
            </a:r>
            <a:endParaRPr lang="ru-RU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5143512"/>
            <a:ext cx="87154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Практически все образные сравнения с медведем, принятые в Европе и Сибири, дублируются тигром в Юго-Восточной Азии.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pic>
        <p:nvPicPr>
          <p:cNvPr id="3" name="preview-image" descr="http://www.novgorod.ru/images/1099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714620"/>
            <a:ext cx="4929222" cy="300039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285852" y="5786454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Герб   Новгорода </a:t>
            </a:r>
            <a:endParaRPr lang="ru-RU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5" name="preview-image" descr="http://yarswimming.ru/Img/gerb/yar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214290"/>
            <a:ext cx="3395677" cy="550072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143636" y="5857892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Герб  Ярославля</a:t>
            </a:r>
            <a:endParaRPr lang="ru-RU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7" name="preview-image" descr="http://go2.imgsmail.ru/imgpreview?key=46512597436c8e30&amp;mb=imgdb_preview_587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43174" y="214290"/>
            <a:ext cx="185738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pic>
        <p:nvPicPr>
          <p:cNvPr id="2050" name="Picture 2" descr="C:\Users\User\Pictures\img055 - копия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5559" y="214290"/>
            <a:ext cx="4937926" cy="635798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pic>
        <p:nvPicPr>
          <p:cNvPr id="3074" name="Picture 2" descr="C:\Users\User\Pictures\img055 - копия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214290"/>
            <a:ext cx="4286280" cy="639701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pic>
        <p:nvPicPr>
          <p:cNvPr id="4098" name="Picture 2" descr="C:\Users\User\Pictures\img055 - копия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214290"/>
            <a:ext cx="4671786" cy="645520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pic>
        <p:nvPicPr>
          <p:cNvPr id="5122" name="Picture 2" descr="C:\Users\User\Pictures\img055 - копия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214290"/>
            <a:ext cx="5143536" cy="640668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pic>
        <p:nvPicPr>
          <p:cNvPr id="6146" name="Picture 2" descr="C:\Users\User\Pictures\img055 - копия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85728"/>
            <a:ext cx="4572032" cy="634369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148481" name="Rectangle 1"/>
          <p:cNvSpPr>
            <a:spLocks noChangeArrowheads="1"/>
          </p:cNvSpPr>
          <p:nvPr/>
        </p:nvSpPr>
        <p:spPr bwMode="auto">
          <a:xfrm>
            <a:off x="214282" y="4714884"/>
            <a:ext cx="871543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Times New Roman" pitchFamily="18" charset="0"/>
              </a:rPr>
              <a:t> 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Красный цвет - это любимый                                 цвет  древнерусских князей.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   Слово «красный» в русском языке означало - «светлый, яркий, хороший, красивый, ценный».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8482" name="Picture 2" descr="C:\Users\User\Pictures\img056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6072198" y="142851"/>
            <a:ext cx="2792047" cy="527035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8483" name="Picture 3" descr="C:\Users\User\Pictures\img057.jpg"/>
          <p:cNvPicPr>
            <a:picLocks noChangeAspect="1" noChangeArrowheads="1"/>
          </p:cNvPicPr>
          <p:nvPr/>
        </p:nvPicPr>
        <p:blipFill>
          <a:blip r:embed="rId4" cstate="print">
            <a:lum bright="10000" contrast="30000"/>
          </a:blip>
          <a:srcRect l="2055"/>
          <a:stretch>
            <a:fillRect/>
          </a:stretch>
        </p:blipFill>
        <p:spPr bwMode="auto">
          <a:xfrm>
            <a:off x="2071670" y="390055"/>
            <a:ext cx="3714776" cy="404280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928926" y="4071942"/>
            <a:ext cx="1857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Monotype Corsiva" pitchFamily="66" charset="0"/>
              </a:rPr>
              <a:t>Дмитрий Донской</a:t>
            </a:r>
            <a:endParaRPr lang="ru-RU" sz="14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43702" y="5072074"/>
            <a:ext cx="164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Monotype Corsiva" pitchFamily="66" charset="0"/>
              </a:rPr>
              <a:t>Александр Невский</a:t>
            </a:r>
            <a:endParaRPr lang="ru-RU" sz="14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pic>
        <p:nvPicPr>
          <p:cNvPr id="7170" name="Picture 2" descr="C:\Users\User\Pictures\img055 - копия (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142851"/>
            <a:ext cx="4214842" cy="640837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C:\Users\User\Desktop\Моя работа\ИРО модуль\ИРО\презентации кортинками и анимациями\Аниме_рисунки\Марина\картинки для школы\gerb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1857364"/>
            <a:ext cx="2264450" cy="28575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pic>
        <p:nvPicPr>
          <p:cNvPr id="8194" name="Picture 2" descr="C:\Users\User\Pictures\img055 - копия (8).jpg"/>
          <p:cNvPicPr>
            <a:picLocks noChangeAspect="1" noChangeArrowheads="1"/>
          </p:cNvPicPr>
          <p:nvPr/>
        </p:nvPicPr>
        <p:blipFill>
          <a:blip r:embed="rId3" cstate="print"/>
          <a:srcRect r="3279"/>
          <a:stretch>
            <a:fillRect/>
          </a:stretch>
        </p:blipFill>
        <p:spPr bwMode="auto">
          <a:xfrm>
            <a:off x="2643174" y="285728"/>
            <a:ext cx="4214842" cy="636814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pic>
        <p:nvPicPr>
          <p:cNvPr id="9218" name="Picture 2" descr="C:\Users\User\Pictures\img055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14290"/>
            <a:ext cx="4143404" cy="639067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58" y="5643578"/>
            <a:ext cx="850112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  Н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арисуйте свой эскиз  символа вашего класса. Можно сделать аппликацию.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026" name="Picture 2" descr="C:\Users\User\Pictures\img0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752551" y="104914"/>
            <a:ext cx="5471662" cy="5690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928662" y="4857760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Пример –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детская работа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2" y="5786454"/>
            <a:ext cx="4143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Выставка лучших работ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9394" name="Picture 2" descr="C:\Users\User\Pictures\img0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42843" y="142852"/>
            <a:ext cx="4821241" cy="5429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9395" name="Picture 3" descr="C:\Users\User\Pictures\img0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5283452" y="142850"/>
            <a:ext cx="3692686" cy="6429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pic>
        <p:nvPicPr>
          <p:cNvPr id="60418" name="Picture 2" descr="C:\Users\User\Pictures\img095.jpg"/>
          <p:cNvPicPr>
            <a:picLocks noChangeAspect="1" noChangeArrowheads="1"/>
          </p:cNvPicPr>
          <p:nvPr/>
        </p:nvPicPr>
        <p:blipFill>
          <a:blip r:embed="rId3" cstate="print"/>
          <a:srcRect l="1055" t="1950"/>
          <a:stretch>
            <a:fillRect/>
          </a:stretch>
        </p:blipFill>
        <p:spPr bwMode="auto">
          <a:xfrm rot="10800000">
            <a:off x="4178558" y="214290"/>
            <a:ext cx="4679722" cy="5500726"/>
          </a:xfrm>
          <a:prstGeom prst="snip2SameRect">
            <a:avLst/>
          </a:prstGeom>
          <a:noFill/>
          <a:ln w="28575">
            <a:solidFill>
              <a:srgbClr val="00B050"/>
            </a:solidFill>
          </a:ln>
        </p:spPr>
      </p:pic>
      <p:pic>
        <p:nvPicPr>
          <p:cNvPr id="60419" name="Picture 3" descr="C:\Users\User\Pictures\img098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9FF"/>
              </a:clrFrom>
              <a:clrTo>
                <a:srgbClr val="F6F9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785926"/>
            <a:ext cx="3692863" cy="450059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14612" y="6072206"/>
            <a:ext cx="4429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Эскизы гербов 8 класса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000232" y="285728"/>
            <a:ext cx="692945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-</a:t>
            </a:r>
            <a:r>
              <a:rPr lang="ru-RU" sz="2800" i="1" dirty="0" smtClean="0"/>
              <a:t>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нового узнали на уроке, что запомнилось?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- Какой цвет был любимым у русских князей?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- Как появился двуглавый орел на эмблеме нашего государства?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714348" y="3074070"/>
            <a:ext cx="8001056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Рефлексия. </a:t>
            </a:r>
            <a:endParaRPr kumimoji="0" lang="ru-RU" sz="28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0" eaLnBrk="0" hangingPunct="0">
              <a:buFontTx/>
              <a:buChar char="•"/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Пригодятся ли вам полученные на уроке знания и умения в жизни? </a:t>
            </a:r>
          </a:p>
          <a:p>
            <a:pPr lvl="0" eaLnBrk="0" hangingPunct="0">
              <a:buFontTx/>
              <a:buChar char="•"/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Какие качества необходимы человеку для того, чтобы реализовать полученные знания</a:t>
            </a:r>
            <a:r>
              <a:rPr kumimoji="0" lang="ru-RU" sz="2800" b="1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 в дальнейшем?</a:t>
            </a:r>
            <a:endParaRPr kumimoji="0" lang="ru-RU" sz="28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 Как можно развить у себя эти качества? </a:t>
            </a:r>
            <a:endParaRPr kumimoji="0" lang="ru-RU" sz="28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34" y="2285992"/>
            <a:ext cx="8396401" cy="329292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Создайте герб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своей семьи.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Желаю успехов!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review-image" descr="https://content.freelancehunt.com/snippet/5ece2/516a8/212191/%D0%B7%D0%BD%D0%B0%D0%BA%D0%B8+%D0%B7%D0%BE%D0%BE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286" t="69478" r="4201" b="8254"/>
          <a:stretch>
            <a:fillRect/>
          </a:stretch>
        </p:blipFill>
        <p:spPr bwMode="auto">
          <a:xfrm>
            <a:off x="2285984" y="0"/>
            <a:ext cx="2071702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review-image" descr="https://content.freelancehunt.com/snippet/5ece2/516a8/212191/%D0%B7%D0%BD%D0%B0%D0%BA%D0%B8+%D0%B7%D0%BE%D0%BE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547" t="37411" r="5461" b="38539"/>
          <a:stretch>
            <a:fillRect/>
          </a:stretch>
        </p:blipFill>
        <p:spPr bwMode="auto">
          <a:xfrm>
            <a:off x="4786314" y="285728"/>
            <a:ext cx="178595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review-image" descr="https://content.freelancehunt.com/snippet/5ece2/516a8/212191/%D0%B7%D0%BD%D0%B0%D0%BA%D0%B8+%D0%B7%D0%BE%D0%BE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294" t="8017" r="35714" b="67042"/>
          <a:stretch>
            <a:fillRect/>
          </a:stretch>
        </p:blipFill>
        <p:spPr bwMode="auto">
          <a:xfrm>
            <a:off x="6929454" y="214290"/>
            <a:ext cx="185738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pic>
        <p:nvPicPr>
          <p:cNvPr id="61442" name="Picture 2" descr="C:\Users\User\Desktop\Моя работа\ИРО модуль\ИРО\презентации кортинками и анимациями\Аниме_рисунки\bnj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428604"/>
            <a:ext cx="5715040" cy="571504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149505" name="Rectangle 1"/>
          <p:cNvSpPr>
            <a:spLocks noChangeArrowheads="1"/>
          </p:cNvSpPr>
          <p:nvPr/>
        </p:nvSpPr>
        <p:spPr bwMode="auto">
          <a:xfrm>
            <a:off x="142844" y="5429264"/>
            <a:ext cx="88583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Times New Roman" pitchFamily="18" charset="0"/>
              </a:rPr>
              <a:t> 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Красный воспринимался как прекрасный, веселый, радостный цвет, как цвет молодости.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review-image" descr="http://3.bp.blogspot.com/_G_bYFPc8LsQ/S8CtraY7SeI/AAAAAAAAAI8/EAxQ9bH2miU/s1600/%D0%9A%D1%80%D0%B0%D1%81%D0%BD%D0%B0%D1%8F+%D0%B3%D0%BE%D1%80%D0%BA%D0%B0.jpg"/>
          <p:cNvPicPr/>
          <p:nvPr/>
        </p:nvPicPr>
        <p:blipFill>
          <a:blip r:embed="rId3" cstate="print"/>
          <a:srcRect l="2786" t="4225" r="3405" b="16901"/>
          <a:stretch>
            <a:fillRect/>
          </a:stretch>
        </p:blipFill>
        <p:spPr bwMode="auto">
          <a:xfrm>
            <a:off x="2571736" y="642918"/>
            <a:ext cx="6357982" cy="435771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review-image" descr="http://go2.imgsmail.ru/imgpreview?key=449d40cdfe30bf63&amp;mb=imgdb_preview_109"/>
          <p:cNvPicPr/>
          <p:nvPr/>
        </p:nvPicPr>
        <p:blipFill>
          <a:blip r:embed="rId4" cstate="print"/>
          <a:srcRect t="11139"/>
          <a:stretch>
            <a:fillRect/>
          </a:stretch>
        </p:blipFill>
        <p:spPr bwMode="auto">
          <a:xfrm>
            <a:off x="214282" y="2214554"/>
            <a:ext cx="2143140" cy="214314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4714884"/>
            <a:ext cx="61436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Times New Roman" pitchFamily="18" charset="0"/>
              </a:rPr>
              <a:t>  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Поэтому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и название первого праздника воскресшей весны - Красная горка - связано с этим цветом.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review-image" descr="http://go1.imgsmail.ru/imgpreview?key=1788dfd0d718f097&amp;mb=imgdb_preview_1947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4282" y="2500306"/>
            <a:ext cx="2214578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review-image" descr="http://womanfeatures.ru/wp-content/uploads/2014/04/100832864_1215275qu40at8t__1_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214290"/>
            <a:ext cx="6357982" cy="407196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review-image" descr="http://go2.imgsmail.ru/imgpreview?key=4b52c35ce34b4ede&amp;mb=imgdb_preview_58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4500570"/>
            <a:ext cx="3071834" cy="207170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151553" name="Rectangle 1"/>
          <p:cNvSpPr>
            <a:spLocks noChangeArrowheads="1"/>
          </p:cNvSpPr>
          <p:nvPr/>
        </p:nvSpPr>
        <p:spPr bwMode="auto">
          <a:xfrm>
            <a:off x="285720" y="4143380"/>
            <a:ext cx="857256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 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Слово «красный» приобрело значение цвета крови с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XV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-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XVI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 веков. Оно было унаследовано от древнерусского слова «червленый», так как красную краску на Руси добывали из насекомых червецов (червленый цвет).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review-image" descr="http://topnauka.ru/wp-content/uploads/2014/09/wpid-armyanskaya_i_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285728"/>
            <a:ext cx="6215106" cy="350046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156673" name="Rectangle 1"/>
          <p:cNvSpPr>
            <a:spLocks noChangeArrowheads="1"/>
          </p:cNvSpPr>
          <p:nvPr/>
        </p:nvSpPr>
        <p:spPr bwMode="auto">
          <a:xfrm>
            <a:off x="2928926" y="285728"/>
            <a:ext cx="4000528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Красный - символ жизни, радости, праздника в Древней Руси. В иконописи он имеет различное значение: например, красный плащ Георгия Победоносца - как знак царской власти и одновременно - символ мученичества, плащ архангела Михаила - как символ «огня и меча».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review-image" descr="http://go4.imgsmail.ru/imgpreview?key=50e3d439dc57318a&amp;mb=imgdb_preview_202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1000108"/>
            <a:ext cx="2152656" cy="435771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review-image" descr="http://ic.pics.livejournal.com/nikenait/73363676/17301/17301_6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214554"/>
            <a:ext cx="2705091" cy="407196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2089150" cy="2089150"/>
          </a:xfrm>
          <a:prstGeom prst="rect">
            <a:avLst/>
          </a:prstGeom>
          <a:noFill/>
        </p:spPr>
      </p:pic>
      <p:sp>
        <p:nvSpPr>
          <p:cNvPr id="152577" name="Rectangle 1"/>
          <p:cNvSpPr>
            <a:spLocks noChangeArrowheads="1"/>
          </p:cNvSpPr>
          <p:nvPr/>
        </p:nvSpPr>
        <p:spPr bwMode="auto">
          <a:xfrm>
            <a:off x="3857620" y="3929066"/>
            <a:ext cx="285755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Times New Roman" pitchFamily="18" charset="0"/>
              </a:rPr>
              <a:t> 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В работах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. Рублева красный ромб символизировал Землю.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review-image" descr="http://go3.imgsmail.ru/imgpreview?key=12602b809cebc87e&amp;mb=imgdb_preview_1938"/>
          <p:cNvPicPr/>
          <p:nvPr/>
        </p:nvPicPr>
        <p:blipFill>
          <a:blip r:embed="rId3" cstate="print"/>
          <a:srcRect r="15054"/>
          <a:stretch>
            <a:fillRect/>
          </a:stretch>
        </p:blipFill>
        <p:spPr bwMode="auto">
          <a:xfrm>
            <a:off x="2357422" y="214290"/>
            <a:ext cx="6572296" cy="3571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" name="preview-image" descr="http://900igr.net/datas/okruzhajuschij-mir/Flag-Rossii-s-gerbom/0010-010-Belyj-tsvet-oznachaet-mir-chistotu-nadezhdu-Sinij-tsvet-bezoblachnogo.jpg"/>
          <p:cNvPicPr/>
          <p:nvPr/>
        </p:nvPicPr>
        <p:blipFill>
          <a:blip r:embed="rId4" cstate="print"/>
          <a:srcRect l="2128" r="2128"/>
          <a:stretch>
            <a:fillRect/>
          </a:stretch>
        </p:blipFill>
        <p:spPr bwMode="auto">
          <a:xfrm>
            <a:off x="142844" y="4000504"/>
            <a:ext cx="357190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714744" y="6215082"/>
            <a:ext cx="1563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Флаг России </a:t>
            </a:r>
            <a:endParaRPr lang="ru-RU" dirty="0"/>
          </a:p>
        </p:txBody>
      </p:sp>
      <p:pic>
        <p:nvPicPr>
          <p:cNvPr id="7" name="preview-image" descr="http://go3.imgsmail.ru/imgpreview?key=12602b809cebc87e&amp;mb=imgdb_preview_1938"/>
          <p:cNvPicPr/>
          <p:nvPr/>
        </p:nvPicPr>
        <p:blipFill>
          <a:blip r:embed="rId3" cstate="print"/>
          <a:srcRect l="84803" b="50000"/>
          <a:stretch>
            <a:fillRect/>
          </a:stretch>
        </p:blipFill>
        <p:spPr bwMode="auto">
          <a:xfrm>
            <a:off x="8001024" y="3929066"/>
            <a:ext cx="1009656" cy="17859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review-image" descr="http://go3.imgsmail.ru/imgpreview?key=12602b809cebc87e&amp;mb=imgdb_preview_1938"/>
          <p:cNvPicPr/>
          <p:nvPr/>
        </p:nvPicPr>
        <p:blipFill>
          <a:blip r:embed="rId3" cstate="print"/>
          <a:srcRect l="84803" t="49733"/>
          <a:stretch>
            <a:fillRect/>
          </a:stretch>
        </p:blipFill>
        <p:spPr bwMode="auto">
          <a:xfrm>
            <a:off x="6858016" y="4714884"/>
            <a:ext cx="1009656" cy="17954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567</TotalTime>
  <Words>949</Words>
  <Application>Microsoft Office PowerPoint</Application>
  <PresentationFormat>Экран (4:3)</PresentationFormat>
  <Paragraphs>73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62</cp:revision>
  <dcterms:created xsi:type="dcterms:W3CDTF">2015-10-27T17:56:52Z</dcterms:created>
  <dcterms:modified xsi:type="dcterms:W3CDTF">2016-01-20T17:33:54Z</dcterms:modified>
</cp:coreProperties>
</file>