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6" r:id="rId2"/>
    <p:sldId id="282" r:id="rId3"/>
    <p:sldId id="316" r:id="rId4"/>
    <p:sldId id="283" r:id="rId5"/>
    <p:sldId id="287" r:id="rId6"/>
    <p:sldId id="284" r:id="rId7"/>
    <p:sldId id="286" r:id="rId8"/>
    <p:sldId id="289" r:id="rId9"/>
    <p:sldId id="292" r:id="rId10"/>
    <p:sldId id="285" r:id="rId11"/>
    <p:sldId id="272" r:id="rId12"/>
    <p:sldId id="288" r:id="rId13"/>
    <p:sldId id="297" r:id="rId14"/>
    <p:sldId id="293" r:id="rId15"/>
    <p:sldId id="296" r:id="rId16"/>
    <p:sldId id="294" r:id="rId17"/>
    <p:sldId id="299" r:id="rId18"/>
    <p:sldId id="322" r:id="rId19"/>
    <p:sldId id="323" r:id="rId20"/>
    <p:sldId id="298" r:id="rId21"/>
    <p:sldId id="295" r:id="rId22"/>
    <p:sldId id="300" r:id="rId23"/>
    <p:sldId id="301" r:id="rId24"/>
    <p:sldId id="302" r:id="rId25"/>
    <p:sldId id="303" r:id="rId26"/>
    <p:sldId id="304" r:id="rId27"/>
    <p:sldId id="305" r:id="rId28"/>
    <p:sldId id="306" r:id="rId29"/>
    <p:sldId id="308" r:id="rId30"/>
    <p:sldId id="312" r:id="rId31"/>
    <p:sldId id="311" r:id="rId32"/>
    <p:sldId id="310" r:id="rId33"/>
    <p:sldId id="313" r:id="rId34"/>
    <p:sldId id="318" r:id="rId35"/>
    <p:sldId id="314" r:id="rId36"/>
    <p:sldId id="307" r:id="rId37"/>
    <p:sldId id="309" r:id="rId38"/>
    <p:sldId id="317" r:id="rId3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AB0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3548" autoAdjust="0"/>
  </p:normalViewPr>
  <p:slideViewPr>
    <p:cSldViewPr>
      <p:cViewPr>
        <p:scale>
          <a:sx n="66" d="100"/>
          <a:sy n="66" d="100"/>
        </p:scale>
        <p:origin x="-948" y="-4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818FC-967D-4A50-9B1C-FCEB6F0857F8}" type="datetimeFigureOut">
              <a:rPr lang="ru-RU" smtClean="0"/>
              <a:pPr/>
              <a:t>26.01.2016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8D0A1-C801-45F4-8AFD-1BEABB1217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818FC-967D-4A50-9B1C-FCEB6F0857F8}" type="datetimeFigureOut">
              <a:rPr lang="ru-RU" smtClean="0"/>
              <a:pPr/>
              <a:t>26.01.2016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8D0A1-C801-45F4-8AFD-1BEABB1217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818FC-967D-4A50-9B1C-FCEB6F0857F8}" type="datetimeFigureOut">
              <a:rPr lang="ru-RU" smtClean="0"/>
              <a:pPr/>
              <a:t>26.01.2016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8D0A1-C801-45F4-8AFD-1BEABB1217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818FC-967D-4A50-9B1C-FCEB6F0857F8}" type="datetimeFigureOut">
              <a:rPr lang="ru-RU" smtClean="0"/>
              <a:pPr/>
              <a:t>26.01.2016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8D0A1-C801-45F4-8AFD-1BEABB1217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818FC-967D-4A50-9B1C-FCEB6F0857F8}" type="datetimeFigureOut">
              <a:rPr lang="ru-RU" smtClean="0"/>
              <a:pPr/>
              <a:t>26.01.2016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8D0A1-C801-45F4-8AFD-1BEABB1217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818FC-967D-4A50-9B1C-FCEB6F0857F8}" type="datetimeFigureOut">
              <a:rPr lang="ru-RU" smtClean="0"/>
              <a:pPr/>
              <a:t>26.01.2016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8D0A1-C801-45F4-8AFD-1BEABB1217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818FC-967D-4A50-9B1C-FCEB6F0857F8}" type="datetimeFigureOut">
              <a:rPr lang="ru-RU" smtClean="0"/>
              <a:pPr/>
              <a:t>26.01.2016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8D0A1-C801-45F4-8AFD-1BEABB1217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818FC-967D-4A50-9B1C-FCEB6F0857F8}" type="datetimeFigureOut">
              <a:rPr lang="ru-RU" smtClean="0"/>
              <a:pPr/>
              <a:t>26.01.2016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8D0A1-C801-45F4-8AFD-1BEABB1217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818FC-967D-4A50-9B1C-FCEB6F0857F8}" type="datetimeFigureOut">
              <a:rPr lang="ru-RU" smtClean="0"/>
              <a:pPr/>
              <a:t>26.01.2016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8D0A1-C801-45F4-8AFD-1BEABB1217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818FC-967D-4A50-9B1C-FCEB6F0857F8}" type="datetimeFigureOut">
              <a:rPr lang="ru-RU" smtClean="0"/>
              <a:pPr/>
              <a:t>26.01.2016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8D0A1-C801-45F4-8AFD-1BEABB1217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818FC-967D-4A50-9B1C-FCEB6F0857F8}" type="datetimeFigureOut">
              <a:rPr lang="ru-RU" smtClean="0"/>
              <a:pPr/>
              <a:t>26.01.2016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8D0A1-C801-45F4-8AFD-1BEABB1217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4818FC-967D-4A50-9B1C-FCEB6F0857F8}" type="datetimeFigureOut">
              <a:rPr lang="ru-RU" smtClean="0"/>
              <a:pPr/>
              <a:t>26.01.2016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58D0A1-C801-45F4-8AFD-1BEABB12175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civility.ru/wp-content/uploads/2011/07/Solomon-i-Suldamif-4.jpg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7;&#1074;&#1077;&#1090;&#1083;&#1072;&#1085;&#1072;\Desktop\&#1091;&#1088;&#1086;&#1082;%2011%20&#1082;&#1083;&#1072;&#1089;&#1089;\&#1040;&#1085;&#1085;&#1072;%20%20&#1043;&#1077;&#1088;&#1084;&#1072;&#1085;%20%20&#1080;%20%20&#1051;&#1077;&#1074;%20%20&#1051;&#1077;&#1097;&#1077;&#1085;&#1082;&#1086;%20-%20&#1052;&#1067;%20-%20&#1044;&#1054;&#1051;&#1043;&#1054;&#1045;%20%20&#1069;&#1061;&#1054;%20%20&#1044;&#1056;&#1059;&#1043;%20%20&#1044;&#1056;&#1059;&#1043;&#1040;%20(mp3ostrov.com).mp3" TargetMode="Externa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93;&#1080;&#1084;&#1080;&#1103;%20&#1080;%20&#1083;&#1102;&#1073;&#1086;&#1074;&#1100;\Tat_yana-Anciferova-Uzhgorod-Har_kov-Moskva-pop-estrada-disko-Vsegda-byt_-vmeste-ne-mogut-lyudiok1978iz-kf-quot31-iyunyaquot%20(mp3cut.ru).mp3" TargetMode="Externa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7" Type="http://schemas.openxmlformats.org/officeDocument/2006/relationships/image" Target="../media/image4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hyperlink" Target="http://sazhaemsad.ru/wp-content/uploads/2010/06/4666716312_9582f845eb.jpg" TargetMode="Externa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AutoShape 2" descr="http://img1.liveinternet.ru/images/attach/c/9/105/304/105304487_77069550_0_70a6a_4e13ebb3_XXXL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48" name="AutoShape 4" descr="http://img1.liveinternet.ru/images/attach/c/9/105/304/105304487_77069550_0_70a6a_4e13ebb3_XXXL.jpg"/>
          <p:cNvSpPr>
            <a:spLocks noChangeAspect="1" noChangeArrowheads="1"/>
          </p:cNvSpPr>
          <p:nvPr/>
        </p:nvSpPr>
        <p:spPr bwMode="auto">
          <a:xfrm>
            <a:off x="4443413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1750" name="Picture 6" descr="http://www.strannik-sergey.ru/2013/2/2013-06-08-Egorievsk/photos/2013-06-08-90.jpg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714348" y="1000108"/>
            <a:ext cx="8663471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          </a:t>
            </a:r>
            <a:r>
              <a:rPr lang="ru-RU" sz="36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Интегрированный урок </a:t>
            </a:r>
          </a:p>
          <a:p>
            <a:r>
              <a:rPr lang="ru-RU" sz="36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по литературе, химии, биологии</a:t>
            </a:r>
          </a:p>
          <a:p>
            <a:endParaRPr lang="ru-RU" sz="3600" b="1" i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endParaRPr lang="ru-RU" dirty="0" smtClean="0">
              <a:solidFill>
                <a:srgbClr val="002060"/>
              </a:solidFill>
            </a:endParaRPr>
          </a:p>
          <a:p>
            <a:r>
              <a:rPr lang="ru-RU" sz="44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«Любовь на все времена»</a:t>
            </a:r>
            <a:endParaRPr lang="ru-RU" sz="4400" b="1" i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AutoShape 2" descr="http://img1.liveinternet.ru/images/attach/c/9/105/304/105304487_77069550_0_70a6a_4e13ebb3_XXXL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48" name="AutoShape 4" descr="http://img1.liveinternet.ru/images/attach/c/9/105/304/105304487_77069550_0_70a6a_4e13ebb3_XXXL.jpg"/>
          <p:cNvSpPr>
            <a:spLocks noChangeAspect="1" noChangeArrowheads="1"/>
          </p:cNvSpPr>
          <p:nvPr/>
        </p:nvSpPr>
        <p:spPr bwMode="auto">
          <a:xfrm>
            <a:off x="4443413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1750" name="Picture 6" descr="http://www.strannik-sergey.ru/2013/2/2013-06-08-Egorievsk/photos/2013-06-08-90.jpg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-252536" y="0"/>
            <a:ext cx="9396536" cy="6858000"/>
          </a:xfrm>
          <a:prstGeom prst="rect">
            <a:avLst/>
          </a:prstGeom>
          <a:noFill/>
        </p:spPr>
      </p:pic>
      <p:pic>
        <p:nvPicPr>
          <p:cNvPr id="43010" name="Picture 2" descr="Доказательство существования древнего города Вифлеем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24586" y="0"/>
            <a:ext cx="9368586" cy="68859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AutoShape 2" descr="http://img1.liveinternet.ru/images/attach/c/9/105/304/105304487_77069550_0_70a6a_4e13ebb3_XXXL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48" name="AutoShape 4" descr="http://img1.liveinternet.ru/images/attach/c/9/105/304/105304487_77069550_0_70a6a_4e13ebb3_XXXL.jpg"/>
          <p:cNvSpPr>
            <a:spLocks noChangeAspect="1" noChangeArrowheads="1"/>
          </p:cNvSpPr>
          <p:nvPr/>
        </p:nvSpPr>
        <p:spPr bwMode="auto">
          <a:xfrm>
            <a:off x="4443413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1750" name="Picture 6" descr="http://www.strannik-sergey.ru/2013/2/2013-06-08-Egorievsk/photos/2013-06-08-90.jpg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714348" y="1000108"/>
            <a:ext cx="86634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          </a:t>
            </a:r>
            <a:endParaRPr lang="ru-RU" sz="4400" b="1" i="1" dirty="0">
              <a:solidFill>
                <a:srgbClr val="05AB05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2" descr="http://annoyzview.files.wordpress.com/2011/10/king_solom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320451"/>
            <a:ext cx="3786214" cy="5116505"/>
          </a:xfrm>
          <a:prstGeom prst="rect">
            <a:avLst/>
          </a:prstGeom>
          <a:noFill/>
        </p:spPr>
      </p:pic>
      <p:pic>
        <p:nvPicPr>
          <p:cNvPr id="7" name="Picture 2" descr="http://img7.proshkolu.ru/content/media/pic/std/4000000/3356000/3355401-a5da0153cf7bfb2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5976" y="1700808"/>
            <a:ext cx="4572000" cy="3305175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467544" y="5949280"/>
            <a:ext cx="82809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Соломон                                             </a:t>
            </a:r>
            <a:r>
              <a:rPr lang="ru-RU" sz="2400" b="1" i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Суламифь</a:t>
            </a:r>
            <a:endParaRPr lang="ru-RU" sz="2400" b="1" i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AutoShape 2" descr="http://img1.liveinternet.ru/images/attach/c/9/105/304/105304487_77069550_0_70a6a_4e13ebb3_XXXL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48" name="AutoShape 4" descr="http://img1.liveinternet.ru/images/attach/c/9/105/304/105304487_77069550_0_70a6a_4e13ebb3_XXXL.jpg"/>
          <p:cNvSpPr>
            <a:spLocks noChangeAspect="1" noChangeArrowheads="1"/>
          </p:cNvSpPr>
          <p:nvPr/>
        </p:nvSpPr>
        <p:spPr bwMode="auto">
          <a:xfrm>
            <a:off x="4443413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1750" name="Picture 6" descr="http://www.strannik-sergey.ru/2013/2/2013-06-08-Egorievsk/photos/2013-06-08-90.jpg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-252536" y="0"/>
            <a:ext cx="9396536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85720" y="928670"/>
            <a:ext cx="8993971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Ангелы зовут это небесной отрадой, </a:t>
            </a:r>
          </a:p>
          <a:p>
            <a:r>
              <a:rPr lang="ru-RU" sz="44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черти – адской мукой, </a:t>
            </a:r>
          </a:p>
          <a:p>
            <a:r>
              <a:rPr lang="ru-RU" sz="44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люди – любовью. </a:t>
            </a:r>
          </a:p>
          <a:p>
            <a:r>
              <a:rPr lang="ru-RU" sz="4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                         Генрих Гейне</a:t>
            </a:r>
            <a:endParaRPr lang="ru-RU" sz="44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AutoShape 2" descr="http://img1.liveinternet.ru/images/attach/c/9/105/304/105304487_77069550_0_70a6a_4e13ebb3_XXXL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48" name="AutoShape 4" descr="http://img1.liveinternet.ru/images/attach/c/9/105/304/105304487_77069550_0_70a6a_4e13ebb3_XXXL.jpg"/>
          <p:cNvSpPr>
            <a:spLocks noChangeAspect="1" noChangeArrowheads="1"/>
          </p:cNvSpPr>
          <p:nvPr/>
        </p:nvSpPr>
        <p:spPr bwMode="auto">
          <a:xfrm>
            <a:off x="4443413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1750" name="Picture 6" descr="http://www.strannik-sergey.ru/2013/2/2013-06-08-Egorievsk/photos/2013-06-08-90.jpg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-252536" y="0"/>
            <a:ext cx="9396536" cy="6858000"/>
          </a:xfrm>
          <a:prstGeom prst="rect">
            <a:avLst/>
          </a:prstGeom>
          <a:noFill/>
        </p:spPr>
      </p:pic>
      <p:pic>
        <p:nvPicPr>
          <p:cNvPr id="6" name="Picture 2" descr="Соломон и Суламифь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428604"/>
            <a:ext cx="4476746" cy="6081618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072066" y="1571612"/>
            <a:ext cx="392909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cs typeface="Aharoni" pitchFamily="2" charset="-79"/>
              </a:rPr>
              <a:t>Беги, возлюбленный мой,</a:t>
            </a:r>
          </a:p>
          <a:p>
            <a:r>
              <a:rPr lang="ru-RU" sz="3200" b="1" dirty="0" smtClean="0">
                <a:solidFill>
                  <a:srgbClr val="002060"/>
                </a:solidFill>
                <a:cs typeface="Aharoni" pitchFamily="2" charset="-79"/>
              </a:rPr>
              <a:t> Будь подобен серне </a:t>
            </a:r>
          </a:p>
          <a:p>
            <a:r>
              <a:rPr lang="ru-RU" sz="3200" b="1" dirty="0" smtClean="0">
                <a:solidFill>
                  <a:srgbClr val="002060"/>
                </a:solidFill>
                <a:cs typeface="Aharoni" pitchFamily="2" charset="-79"/>
              </a:rPr>
              <a:t>Или молодому оленю </a:t>
            </a:r>
          </a:p>
          <a:p>
            <a:r>
              <a:rPr lang="ru-RU" sz="3200" b="1" dirty="0" smtClean="0">
                <a:solidFill>
                  <a:srgbClr val="002060"/>
                </a:solidFill>
                <a:cs typeface="Aharoni" pitchFamily="2" charset="-79"/>
              </a:rPr>
              <a:t>На горах бальзамических.</a:t>
            </a:r>
            <a:endParaRPr lang="ru-RU" sz="3200" b="1" dirty="0">
              <a:solidFill>
                <a:srgbClr val="002060"/>
              </a:solidFill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AutoShape 2" descr="http://img1.liveinternet.ru/images/attach/c/9/105/304/105304487_77069550_0_70a6a_4e13ebb3_XXXL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48" name="AutoShape 4" descr="http://img1.liveinternet.ru/images/attach/c/9/105/304/105304487_77069550_0_70a6a_4e13ebb3_XXXL.jpg"/>
          <p:cNvSpPr>
            <a:spLocks noChangeAspect="1" noChangeArrowheads="1"/>
          </p:cNvSpPr>
          <p:nvPr/>
        </p:nvSpPr>
        <p:spPr bwMode="auto">
          <a:xfrm>
            <a:off x="4443413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1750" name="Picture 6" descr="http://www.strannik-sergey.ru/2013/2/2013-06-08-Egorievsk/photos/2013-06-08-90.jpg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-252536" y="0"/>
            <a:ext cx="9396536" cy="6858000"/>
          </a:xfrm>
          <a:prstGeom prst="rect">
            <a:avLst/>
          </a:prstGeom>
          <a:noFill/>
        </p:spPr>
      </p:pic>
      <p:pic>
        <p:nvPicPr>
          <p:cNvPr id="28682" name="Picture 10" descr="http://becmology.ru/blog/pics/emotion02_0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992" y="220226"/>
            <a:ext cx="7878660" cy="64564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AutoShape 2" descr="http://img1.liveinternet.ru/images/attach/c/9/105/304/105304487_77069550_0_70a6a_4e13ebb3_XXXL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48" name="AutoShape 4" descr="http://img1.liveinternet.ru/images/attach/c/9/105/304/105304487_77069550_0_70a6a_4e13ebb3_XXXL.jpg"/>
          <p:cNvSpPr>
            <a:spLocks noChangeAspect="1" noChangeArrowheads="1"/>
          </p:cNvSpPr>
          <p:nvPr/>
        </p:nvSpPr>
        <p:spPr bwMode="auto">
          <a:xfrm>
            <a:off x="4443413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1750" name="Picture 6" descr="http://www.strannik-sergey.ru/2013/2/2013-06-08-Egorievsk/photos/2013-06-08-90.jpg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-252536" y="0"/>
            <a:ext cx="9396536" cy="6858000"/>
          </a:xfrm>
          <a:prstGeom prst="rect">
            <a:avLst/>
          </a:prstGeom>
          <a:noFill/>
        </p:spPr>
      </p:pic>
      <p:pic>
        <p:nvPicPr>
          <p:cNvPr id="61442" name="Picture 2" descr="http://www.chem.msu.su/rus/journals/chemlife/nos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0336" y="384519"/>
            <a:ext cx="8090754" cy="454468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00034" y="5072074"/>
            <a:ext cx="8143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err="1" smtClean="0">
                <a:solidFill>
                  <a:srgbClr val="002060"/>
                </a:solidFill>
              </a:rPr>
              <a:t>Вомероназальный</a:t>
            </a:r>
            <a:r>
              <a:rPr lang="ru-RU" sz="2000" b="1" dirty="0" smtClean="0">
                <a:solidFill>
                  <a:srgbClr val="002060"/>
                </a:solidFill>
              </a:rPr>
              <a:t> орган реагирует на </a:t>
            </a:r>
            <a:r>
              <a:rPr lang="ru-RU" sz="2000" b="1" dirty="0" err="1" smtClean="0">
                <a:solidFill>
                  <a:srgbClr val="002060"/>
                </a:solidFill>
              </a:rPr>
              <a:t>феромоны</a:t>
            </a:r>
            <a:r>
              <a:rPr lang="ru-RU" sz="2000" b="1" dirty="0" smtClean="0">
                <a:solidFill>
                  <a:srgbClr val="002060"/>
                </a:solidFill>
              </a:rPr>
              <a:t> — биологические маркеры собственного вида, летучие </a:t>
            </a:r>
            <a:r>
              <a:rPr lang="ru-RU" sz="2000" b="1" dirty="0" err="1" smtClean="0">
                <a:solidFill>
                  <a:srgbClr val="002060"/>
                </a:solidFill>
              </a:rPr>
              <a:t>хемосигналы</a:t>
            </a:r>
            <a:r>
              <a:rPr lang="ru-RU" sz="2000" b="1" dirty="0" smtClean="0">
                <a:solidFill>
                  <a:srgbClr val="002060"/>
                </a:solidFill>
              </a:rPr>
              <a:t>, управляющие нейроэндокринными поведенческими реакциями, процессами развития, а также многими процессами, связанными с социальным поведением и размножением</a:t>
            </a:r>
            <a:r>
              <a:rPr lang="ru-RU" dirty="0" smtClean="0">
                <a:solidFill>
                  <a:srgbClr val="002060"/>
                </a:solidFill>
              </a:rPr>
              <a:t>. 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AutoShape 2" descr="http://img1.liveinternet.ru/images/attach/c/9/105/304/105304487_77069550_0_70a6a_4e13ebb3_XXXL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48" name="AutoShape 4" descr="http://img1.liveinternet.ru/images/attach/c/9/105/304/105304487_77069550_0_70a6a_4e13ebb3_XXXL.jpg"/>
          <p:cNvSpPr>
            <a:spLocks noChangeAspect="1" noChangeArrowheads="1"/>
          </p:cNvSpPr>
          <p:nvPr/>
        </p:nvSpPr>
        <p:spPr bwMode="auto">
          <a:xfrm>
            <a:off x="4443413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1750" name="Picture 6" descr="http://www.strannik-sergey.ru/2013/2/2013-06-08-Egorievsk/photos/2013-06-08-90.jpg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-252536" y="0"/>
            <a:ext cx="9396536" cy="6858000"/>
          </a:xfrm>
          <a:prstGeom prst="rect">
            <a:avLst/>
          </a:prstGeom>
          <a:noFill/>
        </p:spPr>
      </p:pic>
      <p:pic>
        <p:nvPicPr>
          <p:cNvPr id="27650" name="Picture 2" descr="http://wsyachina.narod.ru/chemistry/gormons/1-5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407649"/>
            <a:ext cx="4500594" cy="6037703"/>
          </a:xfrm>
          <a:prstGeom prst="rect">
            <a:avLst/>
          </a:prstGeom>
          <a:noFill/>
        </p:spPr>
      </p:pic>
      <p:pic>
        <p:nvPicPr>
          <p:cNvPr id="6" name="Picture 4" descr="http://ts1.mm.bing.net/th?&amp;id=HN.608055133472033471&amp;w=300&amp;h=300&amp;c=0&amp;pid=1.9&amp;rs=0&amp;p=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08897" y="1500174"/>
            <a:ext cx="3493516" cy="214314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500694" y="4286256"/>
            <a:ext cx="23634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err="1" smtClean="0">
                <a:solidFill>
                  <a:srgbClr val="002060"/>
                </a:solidFill>
                <a:cs typeface="Aharoni" pitchFamily="2" charset="-79"/>
              </a:rPr>
              <a:t>Фенилэтиламин</a:t>
            </a:r>
            <a:endParaRPr lang="ru-RU" sz="2400" b="1" dirty="0">
              <a:solidFill>
                <a:srgbClr val="002060"/>
              </a:solidFill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AutoShape 2" descr="http://img1.liveinternet.ru/images/attach/c/9/105/304/105304487_77069550_0_70a6a_4e13ebb3_XXXL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48" name="AutoShape 4" descr="http://img1.liveinternet.ru/images/attach/c/9/105/304/105304487_77069550_0_70a6a_4e13ebb3_XXXL.jpg"/>
          <p:cNvSpPr>
            <a:spLocks noChangeAspect="1" noChangeArrowheads="1"/>
          </p:cNvSpPr>
          <p:nvPr/>
        </p:nvSpPr>
        <p:spPr bwMode="auto">
          <a:xfrm>
            <a:off x="4443413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1750" name="Picture 6" descr="http://www.strannik-sergey.ru/2013/2/2013-06-08-Egorievsk/photos/2013-06-08-90.jpg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-252536" y="0"/>
            <a:ext cx="9396536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714876" y="785794"/>
            <a:ext cx="4214842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cs typeface="Aharoni" pitchFamily="2" charset="-79"/>
              </a:rPr>
              <a:t>Одно имя царя Соломона,  </a:t>
            </a:r>
          </a:p>
          <a:p>
            <a:r>
              <a:rPr lang="ru-RU" sz="3200" b="1" dirty="0" smtClean="0">
                <a:solidFill>
                  <a:srgbClr val="002060"/>
                </a:solidFill>
                <a:cs typeface="Aharoni" pitchFamily="2" charset="-79"/>
              </a:rPr>
              <a:t>произнесенное  вслух,  волновало  сердце женщин, как аромат пролитого мирра, напоминающий о ночах любви.</a:t>
            </a:r>
            <a:endParaRPr lang="ru-RU" sz="3200" b="1" dirty="0">
              <a:solidFill>
                <a:srgbClr val="002060"/>
              </a:solidFill>
              <a:cs typeface="Aharoni" pitchFamily="2" charset="-79"/>
            </a:endParaRPr>
          </a:p>
        </p:txBody>
      </p:sp>
      <p:pic>
        <p:nvPicPr>
          <p:cNvPr id="7" name="Рисунок 6" descr="http://civility.ru/wp-content/uploads/2011/07/Solomon-i-Suldamif-4-237x300.jpg">
            <a:hlinkClick r:id="rId3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357166"/>
            <a:ext cx="4429156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http://i58.fastpic.ru/big/2013/0926/1b/d71e0034e79dc6e3f188ba992b32221b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020" y="0"/>
            <a:ext cx="916365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http://mediasubs.ru/group/uploads/kl/klub-krasotyi/image2/tY2VlYzJ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029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AutoShape 2" descr="http://img1.liveinternet.ru/images/attach/c/9/105/304/105304487_77069550_0_70a6a_4e13ebb3_XXXL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48" name="AutoShape 4" descr="http://img1.liveinternet.ru/images/attach/c/9/105/304/105304487_77069550_0_70a6a_4e13ebb3_XXXL.jpg"/>
          <p:cNvSpPr>
            <a:spLocks noChangeAspect="1" noChangeArrowheads="1"/>
          </p:cNvSpPr>
          <p:nvPr/>
        </p:nvSpPr>
        <p:spPr bwMode="auto">
          <a:xfrm>
            <a:off x="4443413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1750" name="Picture 6" descr="http://www.strannik-sergey.ru/2013/2/2013-06-08-Egorievsk/photos/2013-06-08-90.jpg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436096" y="476672"/>
            <a:ext cx="324036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Цель урока: </a:t>
            </a:r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формирование представления о гармонии любви между мужчиной и женщиной на основе интеграции знаний по химии, биологии, литературе, искусства в ракурсе психологии межличностных отношений.</a:t>
            </a:r>
            <a:endParaRPr lang="ru-RU" sz="24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2" descr="http://t3.gstatic.com/images?q=tbn:ANd9GcRlni1l01HuGlAs6lmVklEpoEseMnWbTib-3PuJBrW1Twsr054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4533" y="1268760"/>
            <a:ext cx="4998986" cy="37444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AutoShape 2" descr="http://img1.liveinternet.ru/images/attach/c/9/105/304/105304487_77069550_0_70a6a_4e13ebb3_XXXL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48" name="AutoShape 4" descr="http://img1.liveinternet.ru/images/attach/c/9/105/304/105304487_77069550_0_70a6a_4e13ebb3_XXXL.jpg"/>
          <p:cNvSpPr>
            <a:spLocks noChangeAspect="1" noChangeArrowheads="1"/>
          </p:cNvSpPr>
          <p:nvPr/>
        </p:nvSpPr>
        <p:spPr bwMode="auto">
          <a:xfrm>
            <a:off x="4443413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1750" name="Picture 6" descr="http://www.strannik-sergey.ru/2013/2/2013-06-08-Egorievsk/photos/2013-06-08-90.jpg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-252536" y="0"/>
            <a:ext cx="9396536" cy="6858000"/>
          </a:xfrm>
          <a:prstGeom prst="rect">
            <a:avLst/>
          </a:prstGeom>
          <a:noFill/>
        </p:spPr>
      </p:pic>
      <p:pic>
        <p:nvPicPr>
          <p:cNvPr id="5" name="Picture 2" descr="Соломон и Суламифь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37460"/>
            <a:ext cx="4736736" cy="643481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286380" y="285728"/>
            <a:ext cx="357190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cs typeface="Aharoni" pitchFamily="2" charset="-79"/>
              </a:rPr>
              <a:t>Благодарю тебя, мой царь, за все: за твою любовь, за  твою  красоту, за твою мудрость, к которой ты позволил мне прильнуть устами, как к сладкому источнику. Дай мне поцеловать твои руки, не отнимай их от моего рта  до тех пор, пока последнее дыхание не отлетит от меня. Никогда не было и  не  будет женщины счастливее меня. </a:t>
            </a:r>
            <a:endParaRPr lang="ru-RU" sz="2400" b="1" dirty="0">
              <a:solidFill>
                <a:srgbClr val="002060"/>
              </a:solidFill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AutoShape 2" descr="http://img1.liveinternet.ru/images/attach/c/9/105/304/105304487_77069550_0_70a6a_4e13ebb3_XXXL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48" name="AutoShape 4" descr="http://img1.liveinternet.ru/images/attach/c/9/105/304/105304487_77069550_0_70a6a_4e13ebb3_XXXL.jpg"/>
          <p:cNvSpPr>
            <a:spLocks noChangeAspect="1" noChangeArrowheads="1"/>
          </p:cNvSpPr>
          <p:nvPr/>
        </p:nvSpPr>
        <p:spPr bwMode="auto">
          <a:xfrm>
            <a:off x="4443413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1750" name="Picture 6" descr="http://www.strannik-sergey.ru/2013/2/2013-06-08-Egorievsk/photos/2013-06-08-90.jpg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-252536" y="0"/>
            <a:ext cx="9396536" cy="6858000"/>
          </a:xfrm>
          <a:prstGeom prst="rect">
            <a:avLst/>
          </a:prstGeom>
          <a:noFill/>
        </p:spPr>
      </p:pic>
      <p:pic>
        <p:nvPicPr>
          <p:cNvPr id="26628" name="Picture 4" descr="http://allhormon.narod.ru/image/hipofis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571480"/>
            <a:ext cx="8126508" cy="3173208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714348" y="4071942"/>
            <a:ext cx="764386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cs typeface="Aharoni" pitchFamily="2" charset="-79"/>
              </a:rPr>
              <a:t>Окситоцин и вазопрессин — короткие пептиды, состоящие из девяти аминокислот, причем отличаются они друг от друга всего двумя аминокислотами.</a:t>
            </a:r>
            <a:endParaRPr lang="ru-RU" sz="2800" b="1" dirty="0">
              <a:solidFill>
                <a:srgbClr val="002060"/>
              </a:solidFill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AutoShape 2" descr="http://img1.liveinternet.ru/images/attach/c/9/105/304/105304487_77069550_0_70a6a_4e13ebb3_XXXL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48" name="AutoShape 4" descr="http://img1.liveinternet.ru/images/attach/c/9/105/304/105304487_77069550_0_70a6a_4e13ebb3_XXXL.jpg"/>
          <p:cNvSpPr>
            <a:spLocks noChangeAspect="1" noChangeArrowheads="1"/>
          </p:cNvSpPr>
          <p:nvPr/>
        </p:nvSpPr>
        <p:spPr bwMode="auto">
          <a:xfrm>
            <a:off x="4443413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1750" name="Picture 6" descr="http://www.strannik-sergey.ru/2013/2/2013-06-08-Egorievsk/photos/2013-06-08-90.jpg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-252536" y="0"/>
            <a:ext cx="9396536" cy="6858000"/>
          </a:xfrm>
          <a:prstGeom prst="rect">
            <a:avLst/>
          </a:prstGeom>
          <a:noFill/>
        </p:spPr>
      </p:pic>
      <p:pic>
        <p:nvPicPr>
          <p:cNvPr id="57346" name="Picture 2" descr="http://www.tigraionline.com/queen_sheba_king_solom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214290"/>
            <a:ext cx="7429552" cy="59027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AutoShape 2" descr="http://img1.liveinternet.ru/images/attach/c/9/105/304/105304487_77069550_0_70a6a_4e13ebb3_XXXL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48" name="AutoShape 4" descr="http://img1.liveinternet.ru/images/attach/c/9/105/304/105304487_77069550_0_70a6a_4e13ebb3_XXXL.jpg"/>
          <p:cNvSpPr>
            <a:spLocks noChangeAspect="1" noChangeArrowheads="1"/>
          </p:cNvSpPr>
          <p:nvPr/>
        </p:nvSpPr>
        <p:spPr bwMode="auto">
          <a:xfrm>
            <a:off x="4443413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1750" name="Picture 6" descr="http://www.strannik-sergey.ru/2013/2/2013-06-08-Egorievsk/photos/2013-06-08-90.jpg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-252536" y="0"/>
            <a:ext cx="9396536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85720" y="642918"/>
            <a:ext cx="807249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Любовь – она выше Бога. Это вечная красота и сила человеческая. Поколения людей сменяют друг друга. Каждому из нас доведётся превратиться в горсть праха, но живой, не отцветающей связью рода человеческого остаётся любовь!          </a:t>
            </a:r>
          </a:p>
          <a:p>
            <a:r>
              <a:rPr lang="ru-RU" sz="36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             </a:t>
            </a:r>
            <a:r>
              <a:rPr lang="ru-RU" sz="3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(В.А. Сухомлинский) </a:t>
            </a:r>
            <a:endParaRPr lang="ru-RU" sz="36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AutoShape 2" descr="http://img1.liveinternet.ru/images/attach/c/9/105/304/105304487_77069550_0_70a6a_4e13ebb3_XXXL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48" name="AutoShape 4" descr="http://img1.liveinternet.ru/images/attach/c/9/105/304/105304487_77069550_0_70a6a_4e13ebb3_XXXL.jpg"/>
          <p:cNvSpPr>
            <a:spLocks noChangeAspect="1" noChangeArrowheads="1"/>
          </p:cNvSpPr>
          <p:nvPr/>
        </p:nvSpPr>
        <p:spPr bwMode="auto">
          <a:xfrm>
            <a:off x="4443413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1750" name="Picture 6" descr="http://www.strannik-sergey.ru/2013/2/2013-06-08-Egorievsk/photos/2013-06-08-90.jpg"/>
          <p:cNvPicPr>
            <a:picLocks noChangeAspect="1" noChangeArrowheads="1"/>
          </p:cNvPicPr>
          <p:nvPr/>
        </p:nvPicPr>
        <p:blipFill>
          <a:blip r:embed="rId3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-252536" y="0"/>
            <a:ext cx="9396536" cy="6858000"/>
          </a:xfrm>
          <a:prstGeom prst="rect">
            <a:avLst/>
          </a:prstGeom>
          <a:noFill/>
        </p:spPr>
      </p:pic>
      <p:pic>
        <p:nvPicPr>
          <p:cNvPr id="5" name="Picture 2" descr="Шекспир. &quot;Ромео и Джульетта&quot;. Обсуждение на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1412776"/>
            <a:ext cx="5515586" cy="464119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857884" y="1714488"/>
            <a:ext cx="3286116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Влюбленные по тонкой паутине,</a:t>
            </a:r>
            <a:br>
              <a:rPr lang="ru-RU" sz="3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3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Что в воздухе летает в летний зной,</a:t>
            </a:r>
            <a:br>
              <a:rPr lang="ru-RU" sz="3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3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Могли б ходить...</a:t>
            </a:r>
            <a:endParaRPr lang="ru-RU" sz="32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85852" y="428604"/>
            <a:ext cx="44837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Ромео и Джульетта</a:t>
            </a:r>
            <a:endParaRPr lang="ru-RU" sz="3200" b="1" i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Анна  Герман  и  Лев  Лещенко - МЫ - ДОЛГОЕ  ЭХО  ДРУГ  ДРУГА (mp3ostrov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642910" y="6286520"/>
            <a:ext cx="304800" cy="304800"/>
          </a:xfrm>
          <a:prstGeom prst="rect">
            <a:avLst/>
          </a:prstGeom>
        </p:spPr>
      </p:pic>
      <p:pic>
        <p:nvPicPr>
          <p:cNvPr id="9" name="Анна  Герман  и  Лев  Лещенко - МЫ - ДОЛГОЕ  ЭХО  ДРУГ  ДРУГА (mp3ostrov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1400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16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numSld="37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0931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AutoShape 2" descr="http://img1.liveinternet.ru/images/attach/c/9/105/304/105304487_77069550_0_70a6a_4e13ebb3_XXXL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48" name="AutoShape 4" descr="http://img1.liveinternet.ru/images/attach/c/9/105/304/105304487_77069550_0_70a6a_4e13ebb3_XXXL.jpg"/>
          <p:cNvSpPr>
            <a:spLocks noChangeAspect="1" noChangeArrowheads="1"/>
          </p:cNvSpPr>
          <p:nvPr/>
        </p:nvSpPr>
        <p:spPr bwMode="auto">
          <a:xfrm>
            <a:off x="4443413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1750" name="Picture 6" descr="http://www.strannik-sergey.ru/2013/2/2013-06-08-Egorievsk/photos/2013-06-08-90.jpg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-252536" y="0"/>
            <a:ext cx="9396536" cy="6858000"/>
          </a:xfrm>
          <a:prstGeom prst="rect">
            <a:avLst/>
          </a:prstGeom>
          <a:noFill/>
        </p:spPr>
      </p:pic>
      <p:pic>
        <p:nvPicPr>
          <p:cNvPr id="5" name="Picture 2" descr="Шекспир в живописи: &quot;Гамлет&quot;, &quot;Ромео и Джульетта&quot;, &quot;Король Лир&quot; Книжная полк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3230" y="313458"/>
            <a:ext cx="4012174" cy="5758748"/>
          </a:xfrm>
          <a:prstGeom prst="rect">
            <a:avLst/>
          </a:prstGeom>
          <a:noFill/>
        </p:spPr>
      </p:pic>
      <p:pic>
        <p:nvPicPr>
          <p:cNvPr id="6" name="Picture 4" descr="Перелистаем стихами календарь. Времена года Стр.10 :: КИЕВСКАЯ О.Сорок первый\ Анашкин А.Когда взойдут озимые коты :: Поэзия ::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57166"/>
            <a:ext cx="4464108" cy="571504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3000">
    <p:plus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AutoShape 2" descr="http://img1.liveinternet.ru/images/attach/c/9/105/304/105304487_77069550_0_70a6a_4e13ebb3_XXXL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48" name="AutoShape 4" descr="http://img1.liveinternet.ru/images/attach/c/9/105/304/105304487_77069550_0_70a6a_4e13ebb3_XXXL.jpg"/>
          <p:cNvSpPr>
            <a:spLocks noChangeAspect="1" noChangeArrowheads="1"/>
          </p:cNvSpPr>
          <p:nvPr/>
        </p:nvSpPr>
        <p:spPr bwMode="auto">
          <a:xfrm>
            <a:off x="4443413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1750" name="Picture 6" descr="http://www.strannik-sergey.ru/2013/2/2013-06-08-Egorievsk/photos/2013-06-08-90.jpg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-252536" y="0"/>
            <a:ext cx="9396536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857356" y="285728"/>
            <a:ext cx="40609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Орфей и </a:t>
            </a:r>
            <a:r>
              <a:rPr lang="ru-RU" sz="3200" b="1" i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Эвридика</a:t>
            </a:r>
            <a:endParaRPr lang="ru-RU" sz="3200" b="1" i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2" descr="Самые знаменитые пары в истории. - Страница 9 - Обо всём на свете - Форум Дети Mail.R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936" y="980727"/>
            <a:ext cx="7418448" cy="4933269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3000">
    <p:diamond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AutoShape 2" descr="http://img1.liveinternet.ru/images/attach/c/9/105/304/105304487_77069550_0_70a6a_4e13ebb3_XXXL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48" name="AutoShape 4" descr="http://img1.liveinternet.ru/images/attach/c/9/105/304/105304487_77069550_0_70a6a_4e13ebb3_XXXL.jpg"/>
          <p:cNvSpPr>
            <a:spLocks noChangeAspect="1" noChangeArrowheads="1"/>
          </p:cNvSpPr>
          <p:nvPr/>
        </p:nvSpPr>
        <p:spPr bwMode="auto">
          <a:xfrm>
            <a:off x="4443413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1750" name="Picture 6" descr="http://www.strannik-sergey.ru/2013/2/2013-06-08-Egorievsk/photos/2013-06-08-90.jpg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-252536" y="0"/>
            <a:ext cx="9396536" cy="6858000"/>
          </a:xfrm>
          <a:prstGeom prst="rect">
            <a:avLst/>
          </a:prstGeom>
          <a:noFill/>
        </p:spPr>
      </p:pic>
      <p:pic>
        <p:nvPicPr>
          <p:cNvPr id="7" name="Picture 2" descr="Мой Мир@Mail.R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500042"/>
            <a:ext cx="5715000" cy="5629276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6643703" y="785794"/>
            <a:ext cx="221457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Сила этой любви не имела себе равных</a:t>
            </a:r>
            <a:endParaRPr lang="ru-RU" sz="3600" b="1" i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 advClick="0" advTm="14000">
    <p:wheel spokes="8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AutoShape 2" descr="http://img1.liveinternet.ru/images/attach/c/9/105/304/105304487_77069550_0_70a6a_4e13ebb3_XXXL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48" name="AutoShape 4" descr="http://img1.liveinternet.ru/images/attach/c/9/105/304/105304487_77069550_0_70a6a_4e13ebb3_XXXL.jpg"/>
          <p:cNvSpPr>
            <a:spLocks noChangeAspect="1" noChangeArrowheads="1"/>
          </p:cNvSpPr>
          <p:nvPr/>
        </p:nvSpPr>
        <p:spPr bwMode="auto">
          <a:xfrm>
            <a:off x="4443413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1750" name="Picture 6" descr="http://www.strannik-sergey.ru/2013/2/2013-06-08-Egorievsk/photos/2013-06-08-90.jpg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-252536" y="0"/>
            <a:ext cx="9396536" cy="6858000"/>
          </a:xfrm>
          <a:prstGeom prst="rect">
            <a:avLst/>
          </a:prstGeom>
          <a:noFill/>
        </p:spPr>
      </p:pic>
      <p:pic>
        <p:nvPicPr>
          <p:cNvPr id="5" name="Picture 2" descr="http://www.grafamania.net/uploads/posts/2009-05/1241610695_paintings0042_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1124744"/>
            <a:ext cx="7072362" cy="537499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285984" y="357166"/>
            <a:ext cx="39513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Лаура</a:t>
            </a:r>
            <a:r>
              <a:rPr lang="ru-RU" sz="32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и Петрарки</a:t>
            </a:r>
            <a:endParaRPr lang="ru-RU" sz="3200" b="1" i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 advClick="0" advTm="13000">
    <p:strips dir="l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AutoShape 2" descr="http://img1.liveinternet.ru/images/attach/c/9/105/304/105304487_77069550_0_70a6a_4e13ebb3_XXXL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48" name="AutoShape 4" descr="http://img1.liveinternet.ru/images/attach/c/9/105/304/105304487_77069550_0_70a6a_4e13ebb3_XXXL.jpg"/>
          <p:cNvSpPr>
            <a:spLocks noChangeAspect="1" noChangeArrowheads="1"/>
          </p:cNvSpPr>
          <p:nvPr/>
        </p:nvSpPr>
        <p:spPr bwMode="auto">
          <a:xfrm>
            <a:off x="4443413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1750" name="Picture 6" descr="http://www.strannik-sergey.ru/2013/2/2013-06-08-Egorievsk/photos/2013-06-08-90.jpg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-252536" y="0"/>
            <a:ext cx="9396536" cy="6858000"/>
          </a:xfrm>
          <a:prstGeom prst="rect">
            <a:avLst/>
          </a:prstGeom>
          <a:noFill/>
        </p:spPr>
      </p:pic>
      <p:pic>
        <p:nvPicPr>
          <p:cNvPr id="65538" name="Picture 2" descr="http://pics.livejournal.com/ustich_katya/pic/000t4tp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360309"/>
            <a:ext cx="7000924" cy="428456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42844" y="4929198"/>
            <a:ext cx="49292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cap="small" dirty="0" smtClean="0"/>
              <a:t/>
            </a:r>
            <a:br>
              <a:rPr lang="ru-RU" cap="small" dirty="0" smtClean="0"/>
            </a:br>
            <a:endParaRPr lang="ru-RU" cap="small" dirty="0"/>
          </a:p>
        </p:txBody>
      </p:sp>
      <p:sp>
        <p:nvSpPr>
          <p:cNvPr id="7" name="TextBox 6"/>
          <p:cNvSpPr txBox="1"/>
          <p:nvPr/>
        </p:nvSpPr>
        <p:spPr>
          <a:xfrm>
            <a:off x="214282" y="5072074"/>
            <a:ext cx="89297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Коль души влюблены,</a:t>
            </a:r>
          </a:p>
          <a:p>
            <a:r>
              <a:rPr lang="ru-RU" sz="32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Им нет пространств; земные перемены</a:t>
            </a:r>
          </a:p>
          <a:p>
            <a:r>
              <a:rPr lang="ru-RU" sz="32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Что значат им?  Они, как ветер, вольны.</a:t>
            </a:r>
            <a:endParaRPr lang="ru-RU" sz="3200" b="1" i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 advClick="0" advTm="14000">
    <p:whee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AutoShape 2" descr="http://img1.liveinternet.ru/images/attach/c/9/105/304/105304487_77069550_0_70a6a_4e13ebb3_XXXL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48" name="AutoShape 4" descr="http://img1.liveinternet.ru/images/attach/c/9/105/304/105304487_77069550_0_70a6a_4e13ebb3_XXXL.jpg"/>
          <p:cNvSpPr>
            <a:spLocks noChangeAspect="1" noChangeArrowheads="1"/>
          </p:cNvSpPr>
          <p:nvPr/>
        </p:nvSpPr>
        <p:spPr bwMode="auto">
          <a:xfrm>
            <a:off x="4443413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1750" name="Picture 6" descr="http://www.strannik-sergey.ru/2013/2/2013-06-08-Egorievsk/photos/2013-06-08-90.jpg"/>
          <p:cNvPicPr>
            <a:picLocks noChangeAspect="1" noChangeArrowheads="1"/>
          </p:cNvPicPr>
          <p:nvPr/>
        </p:nvPicPr>
        <p:blipFill>
          <a:blip r:embed="rId3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-252536" y="0"/>
            <a:ext cx="9396536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115616" y="692696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95536" y="476672"/>
            <a:ext cx="8424936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Задачи урока</a:t>
            </a:r>
            <a:r>
              <a:rPr lang="en-US" sz="24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:</a:t>
            </a:r>
            <a:endParaRPr lang="ru-RU" sz="2400" b="1" i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lvl="0">
              <a:buFont typeface="Wingdings" pitchFamily="2" charset="2"/>
              <a:buChar char="v"/>
            </a:pPr>
            <a:r>
              <a:rPr lang="ru-RU" sz="24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Рассмотреть с точки зрения химии и биологии различные стадии развития любви. </a:t>
            </a:r>
          </a:p>
          <a:p>
            <a:pPr lvl="0">
              <a:buFont typeface="Wingdings" pitchFamily="2" charset="2"/>
              <a:buChar char="v"/>
            </a:pPr>
            <a:r>
              <a:rPr lang="ru-RU" sz="24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Познакомиться с действиями химических веществ и гормонов, отвечающих за развитие чувства любви.</a:t>
            </a:r>
          </a:p>
          <a:p>
            <a:pPr lvl="0">
              <a:buFont typeface="Wingdings" pitchFamily="2" charset="2"/>
              <a:buChar char="v"/>
            </a:pPr>
            <a:r>
              <a:rPr lang="ru-RU" sz="24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Показать взаимосвязь физиологических процессов и внутренней культуры человека.</a:t>
            </a:r>
          </a:p>
          <a:p>
            <a:pPr lvl="0">
              <a:buFont typeface="Wingdings" pitchFamily="2" charset="2"/>
              <a:buChar char="v"/>
            </a:pPr>
            <a:r>
              <a:rPr lang="ru-RU" sz="24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Раскрыть своеобразие интерпретации Куприным темы любви на примере повести «</a:t>
            </a:r>
            <a:r>
              <a:rPr lang="ru-RU" sz="2400" b="1" i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Суламифь</a:t>
            </a:r>
            <a:r>
              <a:rPr lang="ru-RU" sz="24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» с учётом особенностей её художественного воплощения.</a:t>
            </a:r>
          </a:p>
          <a:p>
            <a:endParaRPr lang="ru-RU" sz="2400" b="1" i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Tat_yana-Anciferova-Uzhgorod-Har_kov-Moskva-pop-estrada-disko-Vsegda-byt_-vmeste-ne-mogut-lyudiok1978iz-kf-quot31-iyunyaquot (mp3cut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244408" y="609329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41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AutoShape 2" descr="http://img1.liveinternet.ru/images/attach/c/9/105/304/105304487_77069550_0_70a6a_4e13ebb3_XXXL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48" name="AutoShape 4" descr="http://img1.liveinternet.ru/images/attach/c/9/105/304/105304487_77069550_0_70a6a_4e13ebb3_XXXL.jpg"/>
          <p:cNvSpPr>
            <a:spLocks noChangeAspect="1" noChangeArrowheads="1"/>
          </p:cNvSpPr>
          <p:nvPr/>
        </p:nvSpPr>
        <p:spPr bwMode="auto">
          <a:xfrm>
            <a:off x="4443413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1750" name="Picture 6" descr="http://www.strannik-sergey.ru/2013/2/2013-06-08-Egorievsk/photos/2013-06-08-90.jpg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-252536" y="0"/>
            <a:ext cx="9396536" cy="6858000"/>
          </a:xfrm>
          <a:prstGeom prst="rect">
            <a:avLst/>
          </a:prstGeom>
          <a:noFill/>
        </p:spPr>
      </p:pic>
      <p:pic>
        <p:nvPicPr>
          <p:cNvPr id="5" name="Picture 4" descr="http://young.rzd.ru/dbmm/images/41/4080/48004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9058" y="500042"/>
            <a:ext cx="4941740" cy="6119802"/>
          </a:xfrm>
          <a:prstGeom prst="rect">
            <a:avLst/>
          </a:prstGeom>
          <a:noFill/>
        </p:spPr>
      </p:pic>
      <p:pic>
        <p:nvPicPr>
          <p:cNvPr id="6" name="Picture 2" descr="http://www.thanasis.com/pygm03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020256"/>
            <a:ext cx="3500430" cy="4513989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0" y="500042"/>
            <a:ext cx="294268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Пигмалион</a:t>
            </a:r>
            <a:r>
              <a:rPr lang="ru-RU" sz="28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и</a:t>
            </a:r>
          </a:p>
          <a:p>
            <a:r>
              <a:rPr lang="ru-RU" sz="28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           Галатея</a:t>
            </a:r>
            <a:endParaRPr lang="ru-RU" sz="2800" b="1" i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 advClick="0" advTm="13000">
    <p:wheel spokes="3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AutoShape 2" descr="http://img1.liveinternet.ru/images/attach/c/9/105/304/105304487_77069550_0_70a6a_4e13ebb3_XXXL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48" name="AutoShape 4" descr="http://img1.liveinternet.ru/images/attach/c/9/105/304/105304487_77069550_0_70a6a_4e13ebb3_XXXL.jpg"/>
          <p:cNvSpPr>
            <a:spLocks noChangeAspect="1" noChangeArrowheads="1"/>
          </p:cNvSpPr>
          <p:nvPr/>
        </p:nvSpPr>
        <p:spPr bwMode="auto">
          <a:xfrm>
            <a:off x="4443413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1750" name="Picture 6" descr="http://www.strannik-sergey.ru/2013/2/2013-06-08-Egorievsk/photos/2013-06-08-90.jpg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-252536" y="0"/>
            <a:ext cx="9396536" cy="6858000"/>
          </a:xfrm>
          <a:prstGeom prst="rect">
            <a:avLst/>
          </a:prstGeom>
          <a:noFill/>
        </p:spPr>
      </p:pic>
      <p:pic>
        <p:nvPicPr>
          <p:cNvPr id="5" name="Picture 4" descr="http://demiart.ru/forum/uploads5/post-389448-126203727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571480"/>
            <a:ext cx="4048125" cy="5715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0" y="1142984"/>
            <a:ext cx="364330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Не видя, не любя, не внемля, не жалея, </a:t>
            </a:r>
          </a:p>
          <a:p>
            <a:r>
              <a:rPr lang="ru-RU" sz="28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Погружена в себя и в свой бездушный сон, </a:t>
            </a:r>
          </a:p>
          <a:p>
            <a:r>
              <a:rPr lang="ru-RU" sz="28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Она из мрамора немая Галатея,</a:t>
            </a:r>
          </a:p>
          <a:p>
            <a:r>
              <a:rPr lang="ru-RU" sz="28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А я страдающий, любя, </a:t>
            </a:r>
            <a:r>
              <a:rPr lang="ru-RU" sz="2800" b="1" i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Пигмалион</a:t>
            </a:r>
            <a:r>
              <a:rPr lang="ru-RU" sz="28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ru-RU" sz="2800" b="1" i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 advClick="0" advTm="14000">
    <p:strips dir="r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AutoShape 2" descr="http://img1.liveinternet.ru/images/attach/c/9/105/304/105304487_77069550_0_70a6a_4e13ebb3_XXXL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48" name="AutoShape 4" descr="http://img1.liveinternet.ru/images/attach/c/9/105/304/105304487_77069550_0_70a6a_4e13ebb3_XXXL.jpg"/>
          <p:cNvSpPr>
            <a:spLocks noChangeAspect="1" noChangeArrowheads="1"/>
          </p:cNvSpPr>
          <p:nvPr/>
        </p:nvSpPr>
        <p:spPr bwMode="auto">
          <a:xfrm>
            <a:off x="4443413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1750" name="Picture 6" descr="http://www.strannik-sergey.ru/2013/2/2013-06-08-Egorievsk/photos/2013-06-08-90.jpg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-252536" y="0"/>
            <a:ext cx="9396536" cy="6858000"/>
          </a:xfrm>
          <a:prstGeom prst="rect">
            <a:avLst/>
          </a:prstGeom>
          <a:noFill/>
        </p:spPr>
      </p:pic>
      <p:pic>
        <p:nvPicPr>
          <p:cNvPr id="5" name="Picture 2" descr="http://foto.3knosu.ru/data/antiq38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1142984"/>
            <a:ext cx="7500990" cy="529481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428728" y="428604"/>
            <a:ext cx="44010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Одиссей и Пенелопа</a:t>
            </a:r>
            <a:endParaRPr lang="ru-RU" sz="3200" b="1" i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 advClick="0" advTm="11000">
    <p:split orient="vert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AutoShape 2" descr="http://img1.liveinternet.ru/images/attach/c/9/105/304/105304487_77069550_0_70a6a_4e13ebb3_XXXL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48" name="AutoShape 4" descr="http://img1.liveinternet.ru/images/attach/c/9/105/304/105304487_77069550_0_70a6a_4e13ebb3_XXXL.jpg"/>
          <p:cNvSpPr>
            <a:spLocks noChangeAspect="1" noChangeArrowheads="1"/>
          </p:cNvSpPr>
          <p:nvPr/>
        </p:nvSpPr>
        <p:spPr bwMode="auto">
          <a:xfrm>
            <a:off x="4443413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1750" name="Picture 6" descr="http://www.strannik-sergey.ru/2013/2/2013-06-08-Egorievsk/photos/2013-06-08-90.jpg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-252536" y="0"/>
            <a:ext cx="9396536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714348" y="714356"/>
            <a:ext cx="7572428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Одиссей и Пенелопа – пример редкой жертвенности во имя любви и умения ждать. Сразу после свадьбы Одиссей вынужден был оставить молодую супругу и уехать на войну. Его возвращения Пенелопа прождала долгие двадцать лет. За это время она отвергла предложения 108 мужчин, которые стремились заменить ей мужа. Одиссей же в пути тоже сохранял верность и целомудрие.</a:t>
            </a:r>
            <a:endParaRPr lang="ru-RU" sz="2800" b="1" i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 advTm="15000">
    <p:dissolv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AutoShape 2" descr="http://img1.liveinternet.ru/images/attach/c/9/105/304/105304487_77069550_0_70a6a_4e13ebb3_XXXL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48" name="AutoShape 4" descr="http://img1.liveinternet.ru/images/attach/c/9/105/304/105304487_77069550_0_70a6a_4e13ebb3_XXXL.jpg"/>
          <p:cNvSpPr>
            <a:spLocks noChangeAspect="1" noChangeArrowheads="1"/>
          </p:cNvSpPr>
          <p:nvPr/>
        </p:nvSpPr>
        <p:spPr bwMode="auto">
          <a:xfrm>
            <a:off x="4443413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1750" name="Picture 6" descr="http://www.strannik-sergey.ru/2013/2/2013-06-08-Egorievsk/photos/2013-06-08-90.jpg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-252536" y="0"/>
            <a:ext cx="9396536" cy="6858000"/>
          </a:xfrm>
          <a:prstGeom prst="rect">
            <a:avLst/>
          </a:prstGeom>
          <a:noFill/>
        </p:spPr>
      </p:pic>
      <p:pic>
        <p:nvPicPr>
          <p:cNvPr id="5" name="Picture 2" descr="http://content.foto.mail.ru/mail/geroi-saf/410/i-8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14290"/>
            <a:ext cx="5143536" cy="633700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357818" y="857232"/>
            <a:ext cx="467431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Григорий Мелехов </a:t>
            </a:r>
          </a:p>
          <a:p>
            <a:r>
              <a:rPr lang="ru-RU" sz="28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            и </a:t>
            </a:r>
          </a:p>
          <a:p>
            <a:r>
              <a:rPr lang="ru-RU" sz="2800" b="1" i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        Аксинья</a:t>
            </a:r>
            <a:endParaRPr lang="ru-RU" sz="2800" b="1" i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 advClick="0" advTm="11000">
    <p:wedg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AutoShape 2" descr="http://img1.liveinternet.ru/images/attach/c/9/105/304/105304487_77069550_0_70a6a_4e13ebb3_XXXL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48" name="AutoShape 4" descr="http://img1.liveinternet.ru/images/attach/c/9/105/304/105304487_77069550_0_70a6a_4e13ebb3_XXXL.jpg"/>
          <p:cNvSpPr>
            <a:spLocks noChangeAspect="1" noChangeArrowheads="1"/>
          </p:cNvSpPr>
          <p:nvPr/>
        </p:nvSpPr>
        <p:spPr bwMode="auto">
          <a:xfrm>
            <a:off x="4443413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1750" name="Picture 6" descr="http://www.strannik-sergey.ru/2013/2/2013-06-08-Egorievsk/photos/2013-06-08-90.jpg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-252536" y="0"/>
            <a:ext cx="9396536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643438" y="571480"/>
            <a:ext cx="4500562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Страстное чувство Григория к гордой и прекрасной Аксинье, огневая, губительная красота которой не блекнет с годами, эту  настоящую, вечную, беспрекословную и непреходящую любовь к Аксинье Григорию суждено было пронести через всю жизнь. </a:t>
            </a:r>
            <a:endParaRPr lang="ru-RU" sz="2800" b="1" i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4" descr="http://bonvoyage.kh.ua/assets/images/folder_16/QUIET%20DON%209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08647" y="285728"/>
            <a:ext cx="4628230" cy="6143668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5000">
    <p:split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AutoShape 2" descr="http://img1.liveinternet.ru/images/attach/c/9/105/304/105304487_77069550_0_70a6a_4e13ebb3_XXXL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48" name="AutoShape 4" descr="http://img1.liveinternet.ru/images/attach/c/9/105/304/105304487_77069550_0_70a6a_4e13ebb3_XXXL.jpg"/>
          <p:cNvSpPr>
            <a:spLocks noChangeAspect="1" noChangeArrowheads="1"/>
          </p:cNvSpPr>
          <p:nvPr/>
        </p:nvSpPr>
        <p:spPr bwMode="auto">
          <a:xfrm>
            <a:off x="4443413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1750" name="Picture 6" descr="http://www.strannik-sergey.ru/2013/2/2013-06-08-Egorievsk/photos/2013-06-08-90.jpg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-252536" y="0"/>
            <a:ext cx="9396536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14282" y="285728"/>
            <a:ext cx="47557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Мастер и Маргарита</a:t>
            </a:r>
            <a:endParaRPr lang="ru-RU" sz="2800" b="1" i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2" descr="http://litvinovs.net/images/illustrations/master_and_margarita/osipova/osipova_master_and_margarit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214422"/>
            <a:ext cx="3839792" cy="5119723"/>
          </a:xfrm>
          <a:prstGeom prst="rect">
            <a:avLst/>
          </a:prstGeom>
          <a:noFill/>
        </p:spPr>
      </p:pic>
      <p:pic>
        <p:nvPicPr>
          <p:cNvPr id="7" name="Picture 4" descr="http://nibler.ru/uploads/users/2013-08-19/margarita-master-eto-interesno-poznavatelno-kartinki_5922661002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9124" y="285728"/>
            <a:ext cx="4459814" cy="6315097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1000">
    <p:pull dir="rd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AutoShape 2" descr="http://img1.liveinternet.ru/images/attach/c/9/105/304/105304487_77069550_0_70a6a_4e13ebb3_XXXL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48" name="AutoShape 4" descr="http://img1.liveinternet.ru/images/attach/c/9/105/304/105304487_77069550_0_70a6a_4e13ebb3_XXXL.jpg"/>
          <p:cNvSpPr>
            <a:spLocks noChangeAspect="1" noChangeArrowheads="1"/>
          </p:cNvSpPr>
          <p:nvPr/>
        </p:nvSpPr>
        <p:spPr bwMode="auto">
          <a:xfrm>
            <a:off x="4443413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1750" name="Picture 6" descr="http://www.strannik-sergey.ru/2013/2/2013-06-08-Egorievsk/photos/2013-06-08-90.jpg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-252536" y="0"/>
            <a:ext cx="9396536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28596" y="1000108"/>
            <a:ext cx="79296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6" name="Picture 2" descr="Мастер и Маргарита 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214290"/>
            <a:ext cx="7933751" cy="533324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14282" y="5643579"/>
            <a:ext cx="85725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Любовь выскочила перед нами, как из-под земли выскакивает убийца в переулке, и поразила нас сразу обоих!</a:t>
            </a: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AutoShape 2" descr="http://img1.liveinternet.ru/images/attach/c/9/105/304/105304487_77069550_0_70a6a_4e13ebb3_XXXL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48" name="AutoShape 4" descr="http://img1.liveinternet.ru/images/attach/c/9/105/304/105304487_77069550_0_70a6a_4e13ebb3_XXXL.jpg"/>
          <p:cNvSpPr>
            <a:spLocks noChangeAspect="1" noChangeArrowheads="1"/>
          </p:cNvSpPr>
          <p:nvPr/>
        </p:nvSpPr>
        <p:spPr bwMode="auto">
          <a:xfrm>
            <a:off x="4443413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1750" name="Picture 6" descr="http://www.strannik-sergey.ru/2013/2/2013-06-08-Egorievsk/photos/2013-06-08-90.jpg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-252536" y="0"/>
            <a:ext cx="9396536" cy="6858000"/>
          </a:xfrm>
          <a:prstGeom prst="rect">
            <a:avLst/>
          </a:prstGeom>
          <a:noFill/>
        </p:spPr>
      </p:pic>
      <p:pic>
        <p:nvPicPr>
          <p:cNvPr id="5" name="Picture 6" descr="http://t0.gstatic.com/images?q=tbn:ANd9GcS-8-IRsuw6pwRv7gBTfsnNBLwehk9KJZyTi6CGq6V_Y46Foaz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88640"/>
            <a:ext cx="3429000" cy="3207298"/>
          </a:xfrm>
          <a:prstGeom prst="rect">
            <a:avLst/>
          </a:prstGeom>
          <a:noFill/>
        </p:spPr>
      </p:pic>
      <p:pic>
        <p:nvPicPr>
          <p:cNvPr id="7" name="Picture 2" descr="http://www.eda27.ru/sites/eda27.ru/files/autumn_depression4_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4572000" y="188640"/>
            <a:ext cx="4163546" cy="2736304"/>
          </a:xfrm>
          <a:prstGeom prst="rect">
            <a:avLst/>
          </a:prstGeom>
          <a:noFill/>
        </p:spPr>
      </p:pic>
      <p:pic>
        <p:nvPicPr>
          <p:cNvPr id="8" name="Picture 2" descr="http://www.drexel.edu/judaicstudies/OlderPeople0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3717032"/>
            <a:ext cx="4125196" cy="2751584"/>
          </a:xfrm>
          <a:prstGeom prst="rect">
            <a:avLst/>
          </a:prstGeom>
          <a:noFill/>
        </p:spPr>
      </p:pic>
      <p:pic>
        <p:nvPicPr>
          <p:cNvPr id="9" name="Picture 4" descr="http://www.porjati.ru/uploads/posts/2012-04/thumbs/1334125672_1304567053_00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36096" y="3284984"/>
            <a:ext cx="3024336" cy="3248094"/>
          </a:xfrm>
          <a:prstGeom prst="rect">
            <a:avLst/>
          </a:prstGeom>
          <a:noFill/>
        </p:spPr>
      </p:pic>
      <p:pic>
        <p:nvPicPr>
          <p:cNvPr id="10" name="Picture 8" descr="http://t0.gstatic.com/images?q=tbn:ANd9GcRWAm_sKJX6A8GCLUM6oYDNJXcsLJY4iquvf4-lrdsJ_g6D4F4VE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23935" y="1964645"/>
            <a:ext cx="3660233" cy="2544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AutoShape 2" descr="http://img1.liveinternet.ru/images/attach/c/9/105/304/105304487_77069550_0_70a6a_4e13ebb3_XXXL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48" name="AutoShape 4" descr="http://img1.liveinternet.ru/images/attach/c/9/105/304/105304487_77069550_0_70a6a_4e13ebb3_XXXL.jpg"/>
          <p:cNvSpPr>
            <a:spLocks noChangeAspect="1" noChangeArrowheads="1"/>
          </p:cNvSpPr>
          <p:nvPr/>
        </p:nvSpPr>
        <p:spPr bwMode="auto">
          <a:xfrm>
            <a:off x="4443413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1750" name="Picture 6" descr="http://www.strannik-sergey.ru/2013/2/2013-06-08-Egorievsk/photos/2013-06-08-90.jpg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714348" y="1000108"/>
            <a:ext cx="86634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          </a:t>
            </a:r>
            <a:endParaRPr lang="ru-RU" sz="4400" b="1" i="1" dirty="0">
              <a:solidFill>
                <a:srgbClr val="05AB05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 descr="@дневники - О моментах жизн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71323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AutoShape 2" descr="http://img1.liveinternet.ru/images/attach/c/9/105/304/105304487_77069550_0_70a6a_4e13ebb3_XXXL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48" name="AutoShape 4" descr="http://img1.liveinternet.ru/images/attach/c/9/105/304/105304487_77069550_0_70a6a_4e13ebb3_XXXL.jpg"/>
          <p:cNvSpPr>
            <a:spLocks noChangeAspect="1" noChangeArrowheads="1"/>
          </p:cNvSpPr>
          <p:nvPr/>
        </p:nvSpPr>
        <p:spPr bwMode="auto">
          <a:xfrm>
            <a:off x="4443413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1750" name="Picture 6" descr="http://www.strannik-sergey.ru/2013/2/2013-06-08-Egorievsk/photos/2013-06-08-90.jpg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-252536" y="0"/>
            <a:ext cx="9396536" cy="6858000"/>
          </a:xfrm>
          <a:prstGeom prst="rect">
            <a:avLst/>
          </a:prstGeom>
          <a:noFill/>
        </p:spPr>
      </p:pic>
      <p:pic>
        <p:nvPicPr>
          <p:cNvPr id="44034" name="Picture 2" descr="Balto-Slavica Люди от родителей разных национальностей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548680"/>
            <a:ext cx="3448050" cy="474345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95536" y="5733256"/>
            <a:ext cx="30963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А.И.Куприн</a:t>
            </a:r>
            <a:endParaRPr lang="ru-RU" sz="3600" b="1" i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4036" name="Picture 4" descr="Эрих Мария Ремарк - Приют Грез аудиокнига скачать бесплатно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476672"/>
            <a:ext cx="3602283" cy="47926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AutoShape 2" descr="http://img1.liveinternet.ru/images/attach/c/9/105/304/105304487_77069550_0_70a6a_4e13ebb3_XXXL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48" name="AutoShape 4" descr="http://img1.liveinternet.ru/images/attach/c/9/105/304/105304487_77069550_0_70a6a_4e13ebb3_XXXL.jpg"/>
          <p:cNvSpPr>
            <a:spLocks noChangeAspect="1" noChangeArrowheads="1"/>
          </p:cNvSpPr>
          <p:nvPr/>
        </p:nvSpPr>
        <p:spPr bwMode="auto">
          <a:xfrm>
            <a:off x="4443413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1750" name="Picture 6" descr="http://www.strannik-sergey.ru/2013/2/2013-06-08-Egorievsk/photos/2013-06-08-90.jpg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-252536" y="0"/>
            <a:ext cx="9396536" cy="6858000"/>
          </a:xfrm>
          <a:prstGeom prst="rect">
            <a:avLst/>
          </a:prstGeom>
          <a:noFill/>
        </p:spPr>
      </p:pic>
      <p:pic>
        <p:nvPicPr>
          <p:cNvPr id="6" name="Рисунок 5" descr="72482131_0.t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576" y="188640"/>
            <a:ext cx="7358114" cy="64378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AutoShape 2" descr="http://img1.liveinternet.ru/images/attach/c/9/105/304/105304487_77069550_0_70a6a_4e13ebb3_XXXL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48" name="AutoShape 4" descr="http://img1.liveinternet.ru/images/attach/c/9/105/304/105304487_77069550_0_70a6a_4e13ebb3_XXXL.jpg"/>
          <p:cNvSpPr>
            <a:spLocks noChangeAspect="1" noChangeArrowheads="1"/>
          </p:cNvSpPr>
          <p:nvPr/>
        </p:nvSpPr>
        <p:spPr bwMode="auto">
          <a:xfrm>
            <a:off x="4443413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1750" name="Picture 6" descr="http://www.strannik-sergey.ru/2013/2/2013-06-08-Egorievsk/photos/2013-06-08-90.jpg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-252536" y="0"/>
            <a:ext cx="9396536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" y="714356"/>
            <a:ext cx="9358346" cy="5498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Любовь есть небесная капля, которую боги влили в чашу жизни, чтоб уменьшить её горечь.</a:t>
            </a:r>
            <a:r>
              <a:rPr lang="ru-RU" sz="3600" b="1" i="1" dirty="0" smtClean="0">
                <a:solidFill>
                  <a:srgbClr val="002060"/>
                </a:solidFill>
                <a:cs typeface="Aharoni" pitchFamily="2" charset="-79"/>
              </a:rPr>
              <a:t/>
            </a:r>
            <a:br>
              <a:rPr lang="ru-RU" sz="3600" b="1" i="1" dirty="0" smtClean="0">
                <a:solidFill>
                  <a:srgbClr val="002060"/>
                </a:solidFill>
                <a:cs typeface="Aharoni" pitchFamily="2" charset="-79"/>
              </a:rPr>
            </a:br>
            <a:r>
              <a:rPr lang="ru-RU" sz="3600" b="1" i="1" dirty="0" smtClean="0">
                <a:solidFill>
                  <a:srgbClr val="002060"/>
                </a:solidFill>
                <a:latin typeface="Arial" pitchFamily="34" charset="0"/>
                <a:cs typeface="Aharoni" pitchFamily="2" charset="-79"/>
              </a:rPr>
              <a:t>Любовь дороже всех сокровищ.</a:t>
            </a:r>
            <a:br>
              <a:rPr lang="ru-RU" sz="3600" b="1" i="1" dirty="0" smtClean="0">
                <a:solidFill>
                  <a:srgbClr val="002060"/>
                </a:solidFill>
                <a:latin typeface="Arial" pitchFamily="34" charset="0"/>
                <a:cs typeface="Aharoni" pitchFamily="2" charset="-79"/>
              </a:rPr>
            </a:br>
            <a:r>
              <a:rPr lang="ru-RU" sz="3600" b="1" i="1" dirty="0" smtClean="0">
                <a:solidFill>
                  <a:srgbClr val="002060"/>
                </a:solidFill>
                <a:latin typeface="Arial" pitchFamily="34" charset="0"/>
                <a:cs typeface="Aharoni" pitchFamily="2" charset="-79"/>
              </a:rPr>
              <a:t>Она – алмаз, которого не могут купить даже короли.</a:t>
            </a:r>
            <a:br>
              <a:rPr lang="ru-RU" sz="3600" b="1" i="1" dirty="0" smtClean="0">
                <a:solidFill>
                  <a:srgbClr val="002060"/>
                </a:solidFill>
                <a:latin typeface="Arial" pitchFamily="34" charset="0"/>
                <a:cs typeface="Aharoni" pitchFamily="2" charset="-79"/>
              </a:rPr>
            </a:br>
            <a:r>
              <a:rPr lang="ru-RU" sz="3600" b="1" i="1" dirty="0" smtClean="0">
                <a:solidFill>
                  <a:srgbClr val="002060"/>
                </a:solidFill>
                <a:latin typeface="Arial" pitchFamily="34" charset="0"/>
                <a:cs typeface="Aharoni" pitchFamily="2" charset="-79"/>
              </a:rPr>
              <a:t>Она – целый мир, хотя её обнимают двумя руками.</a:t>
            </a:r>
          </a:p>
          <a:p>
            <a:r>
              <a:rPr lang="ru-RU" sz="3600" b="1" i="1" dirty="0" smtClean="0">
                <a:solidFill>
                  <a:srgbClr val="002060"/>
                </a:solidFill>
                <a:latin typeface="Arial" pitchFamily="34" charset="0"/>
                <a:cs typeface="Aharoni" pitchFamily="2" charset="-79"/>
              </a:rPr>
              <a:t>                                          М. </a:t>
            </a:r>
            <a:r>
              <a:rPr lang="ru-RU" sz="3600" b="1" i="1" dirty="0" err="1" smtClean="0">
                <a:solidFill>
                  <a:srgbClr val="002060"/>
                </a:solidFill>
                <a:latin typeface="Arial" pitchFamily="34" charset="0"/>
                <a:cs typeface="Aharoni" pitchFamily="2" charset="-79"/>
              </a:rPr>
              <a:t>Йокай</a:t>
            </a:r>
            <a:endParaRPr lang="ru-RU" sz="3600" b="1" i="1" dirty="0" smtClean="0">
              <a:solidFill>
                <a:srgbClr val="002060"/>
              </a:solidFill>
              <a:latin typeface="Arial" pitchFamily="34" charset="0"/>
              <a:cs typeface="Aharoni" pitchFamily="2" charset="-79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AutoShape 2" descr="http://img1.liveinternet.ru/images/attach/c/9/105/304/105304487_77069550_0_70a6a_4e13ebb3_XXXL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48" name="AutoShape 4" descr="http://img1.liveinternet.ru/images/attach/c/9/105/304/105304487_77069550_0_70a6a_4e13ebb3_XXXL.jpg"/>
          <p:cNvSpPr>
            <a:spLocks noChangeAspect="1" noChangeArrowheads="1"/>
          </p:cNvSpPr>
          <p:nvPr/>
        </p:nvSpPr>
        <p:spPr bwMode="auto">
          <a:xfrm>
            <a:off x="4443413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1750" name="Picture 6" descr="http://www.strannik-sergey.ru/2013/2/2013-06-08-Egorievsk/photos/2013-06-08-90.jpg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-252536" y="0"/>
            <a:ext cx="9396536" cy="6858000"/>
          </a:xfrm>
          <a:prstGeom prst="rect">
            <a:avLst/>
          </a:prstGeom>
          <a:noFill/>
        </p:spPr>
      </p:pic>
      <p:pic>
        <p:nvPicPr>
          <p:cNvPr id="46082" name="Picture 2" descr="Ге Николай Николаевич. Суд царя Соломон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52536" y="0"/>
            <a:ext cx="9396536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http://katyaburg.ru/sites/default/files/pictures/krasota_prirody/krasivye_cvety_rozy_kartinki_foto_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04826"/>
            <a:ext cx="9810750" cy="7362826"/>
          </a:xfrm>
          <a:prstGeom prst="rect">
            <a:avLst/>
          </a:prstGeom>
          <a:noFill/>
        </p:spPr>
      </p:pic>
      <p:pic>
        <p:nvPicPr>
          <p:cNvPr id="3" name="Picture 2" descr="Белые роз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927685">
            <a:off x="506862" y="521238"/>
            <a:ext cx="5715000" cy="3571875"/>
          </a:xfrm>
          <a:prstGeom prst="rect">
            <a:avLst/>
          </a:prstGeom>
          <a:noFill/>
        </p:spPr>
      </p:pic>
      <p:pic>
        <p:nvPicPr>
          <p:cNvPr id="4" name="Picture 2" descr="http://kartinkigif.ru/_ph/85/2/75894263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13289">
            <a:off x="3048000" y="1928802"/>
            <a:ext cx="6096000" cy="4572000"/>
          </a:xfrm>
          <a:prstGeom prst="rect">
            <a:avLst/>
          </a:prstGeom>
          <a:noFill/>
        </p:spPr>
      </p:pic>
      <p:pic>
        <p:nvPicPr>
          <p:cNvPr id="5" name="Picture 2" descr="виды и сорта шиповников_фото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58" y="214290"/>
            <a:ext cx="8572528" cy="61041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501</TotalTime>
  <Words>472</Words>
  <Application>Microsoft Office PowerPoint</Application>
  <PresentationFormat>Экран (4:3)</PresentationFormat>
  <Paragraphs>57</Paragraphs>
  <Slides>38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Алексей</dc:creator>
  <cp:lastModifiedBy>Алексей</cp:lastModifiedBy>
  <cp:revision>84</cp:revision>
  <dcterms:created xsi:type="dcterms:W3CDTF">2015-01-18T14:42:40Z</dcterms:created>
  <dcterms:modified xsi:type="dcterms:W3CDTF">2016-01-26T18:04:04Z</dcterms:modified>
</cp:coreProperties>
</file>