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315" r:id="rId3"/>
    <p:sldId id="282" r:id="rId4"/>
    <p:sldId id="291" r:id="rId5"/>
    <p:sldId id="299" r:id="rId6"/>
    <p:sldId id="313" r:id="rId7"/>
    <p:sldId id="300" r:id="rId8"/>
    <p:sldId id="289" r:id="rId9"/>
    <p:sldId id="298" r:id="rId10"/>
    <p:sldId id="296" r:id="rId11"/>
    <p:sldId id="301" r:id="rId12"/>
    <p:sldId id="288" r:id="rId13"/>
    <p:sldId id="302" r:id="rId14"/>
    <p:sldId id="292" r:id="rId15"/>
    <p:sldId id="303" r:id="rId16"/>
    <p:sldId id="293" r:id="rId17"/>
    <p:sldId id="304" r:id="rId18"/>
    <p:sldId id="290" r:id="rId19"/>
    <p:sldId id="308" r:id="rId20"/>
    <p:sldId id="295" r:id="rId21"/>
    <p:sldId id="314" r:id="rId22"/>
    <p:sldId id="294" r:id="rId23"/>
    <p:sldId id="307" r:id="rId24"/>
    <p:sldId id="310" r:id="rId25"/>
    <p:sldId id="311" r:id="rId26"/>
    <p:sldId id="316" r:id="rId27"/>
    <p:sldId id="317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6633"/>
    <a:srgbClr val="FF9933"/>
    <a:srgbClr val="FFCC00"/>
    <a:srgbClr val="CC6600"/>
    <a:srgbClr val="99FF66"/>
    <a:srgbClr val="9900CC"/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60" autoAdjust="0"/>
    <p:restoredTop sz="91324" autoAdjust="0"/>
  </p:normalViewPr>
  <p:slideViewPr>
    <p:cSldViewPr>
      <p:cViewPr varScale="1">
        <p:scale>
          <a:sx n="77" d="100"/>
          <a:sy n="77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BE1E9-8CEA-49D7-B280-65FFCF868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4EA73-7A68-4242-87A1-B04BFD209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5B2FA-6052-4FD6-8A03-603531740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04F78-AB00-43CF-B474-7B263CFAE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9EAD1-AAC2-44AA-8F91-5CBF71756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194E8-BB4E-4B4B-B321-9DCF75C69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9467D-48F4-4D8D-A1B3-9EEB58E3C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BFD4C-6DD9-4CB9-9B90-A5554F1D1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0B205-F15F-4458-97BE-988F26D2E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48ADF-1DD1-4ADB-B1E0-3672F0343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6D382-B272-4A08-AA34-C79D94FFD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2527C-4376-4587-89E0-0551599A8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906427A-374C-4412-AE18-8831030DA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kmatem\Desktop\&#1095;&#1075;&#108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file:///D:\Documents%20and%20Settings\&#1040;&#1083;&#1077;&#1085;&#1072;\&#1056;&#1072;&#1073;&#1086;&#1095;&#1080;&#1081;%20&#1089;&#1090;&#1086;&#1083;\&#1056;&#1072;&#1073;&#1086;&#1090;&#1072;\&#1083;&#1080;&#1090;&#1077;&#1088;&#1072;&#1090;&#1091;&#1088;&#1072;\&#1043;&#1056;&#1048;&#1041;&#1054;&#1045;&#1044;&#1054;&#1042;%20&#1063;&#1058;&#1054;%20&#1043;&#1044;&#1045;%20&#1050;&#1054;&#1043;&#1044;&#1040;\Klassika_-_Vals_Griboedova_(iPlayer%5b1%5d.fm)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.bin"/><Relationship Id="rId2" Type="http://schemas.openxmlformats.org/officeDocument/2006/relationships/audio" Target="../media/audio1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oleObject" Target="../embeddings/oleObject2.bin"/><Relationship Id="rId2" Type="http://schemas.openxmlformats.org/officeDocument/2006/relationships/audio" Target="../media/audio1.wav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27.jpeg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4.png"/><Relationship Id="rId3" Type="http://schemas.openxmlformats.org/officeDocument/2006/relationships/slide" Target="slide12.xml"/><Relationship Id="rId7" Type="http://schemas.openxmlformats.org/officeDocument/2006/relationships/slide" Target="slide20.xml"/><Relationship Id="rId12" Type="http://schemas.openxmlformats.org/officeDocument/2006/relationships/slide" Target="slide2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10.xml"/><Relationship Id="rId5" Type="http://schemas.openxmlformats.org/officeDocument/2006/relationships/slide" Target="slide14.xml"/><Relationship Id="rId10" Type="http://schemas.openxmlformats.org/officeDocument/2006/relationships/slide" Target="slide22.xml"/><Relationship Id="rId4" Type="http://schemas.openxmlformats.org/officeDocument/2006/relationships/slide" Target="slide6.xml"/><Relationship Id="rId9" Type="http://schemas.openxmlformats.org/officeDocument/2006/relationships/slide" Target="slide16.xml"/><Relationship Id="rId1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WordArt 7"/>
          <p:cNvSpPr>
            <a:spLocks noChangeArrowheads="1" noChangeShapeType="1" noTextEdit="1"/>
          </p:cNvSpPr>
          <p:nvPr/>
        </p:nvSpPr>
        <p:spPr bwMode="auto">
          <a:xfrm>
            <a:off x="1" y="404813"/>
            <a:ext cx="4786313" cy="5081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4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Monotype Corsiva"/>
            </a:endParaRPr>
          </a:p>
        </p:txBody>
      </p:sp>
      <p:pic>
        <p:nvPicPr>
          <p:cNvPr id="7" name="чг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59788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357166"/>
            <a:ext cx="48577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4">
                    <a:lumMod val="85000"/>
                    <a:lumOff val="15000"/>
                  </a:schemeClr>
                </a:solidFill>
                <a:latin typeface="Monotype Corsiva"/>
              </a:rPr>
              <a:t>ИГРА</a:t>
            </a:r>
          </a:p>
          <a:p>
            <a:pPr algn="ctr">
              <a:defRPr/>
            </a:pPr>
            <a:r>
              <a:rPr lang="ru-RU" sz="9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Monotype Corsiva"/>
              </a:rPr>
              <a:t>ЧТО?</a:t>
            </a:r>
          </a:p>
          <a:p>
            <a:pPr algn="ctr">
              <a:defRPr/>
            </a:pPr>
            <a:r>
              <a:rPr lang="ru-RU" sz="9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Monotype Corsiva"/>
              </a:rPr>
              <a:t>ГДЕ?</a:t>
            </a:r>
          </a:p>
          <a:p>
            <a:pPr algn="ctr">
              <a:defRPr/>
            </a:pPr>
            <a:r>
              <a:rPr lang="ru-RU" sz="9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Monotype Corsiva"/>
              </a:rPr>
              <a:t>КОГДА?</a:t>
            </a:r>
          </a:p>
        </p:txBody>
      </p:sp>
      <p:pic>
        <p:nvPicPr>
          <p:cNvPr id="9" name="Picture 7" descr="611921c93fba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500063"/>
            <a:ext cx="3900487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66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608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74638"/>
            <a:ext cx="90360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Вяземский Петр Андреевич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428736"/>
            <a:ext cx="5000627" cy="5168914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Князь, русский поэт, литературный критик, академик Петербургской АН (1841). В ранней лирике — сочетание гражданских традиций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18 в. и «легкой поэзии». С 1840-х гг. — поэзия воспоминаний, трагические мотивы; придерживался консервативных общественных взглядов. </a:t>
            </a:r>
          </a:p>
        </p:txBody>
      </p:sp>
      <p:pic>
        <p:nvPicPr>
          <p:cNvPr id="5" name="Picture 5" descr="D:\Documents and Settings\Алена\Рабочий стол\Вяземски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3488" y="1785938"/>
            <a:ext cx="3851275" cy="428625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     Грибоедов считается автором одного-единственного произведения. Так ли это?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i="1" dirty="0" smtClean="0"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solidFill>
                  <a:srgbClr val="800000"/>
                </a:solidFill>
              </a:rPr>
              <a:t>Не совсем так. Ранние драматургические опыты были переделками французских водевилей и создавались вместе с друзьями («Молодые супруги», «Притворная неверность», «Своя семья», «Студент», «Кто брат, кто сестра»).</a:t>
            </a:r>
            <a:endParaRPr lang="en-US" b="1" i="1" dirty="0" smtClean="0">
              <a:solidFill>
                <a:srgbClr val="FF33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126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69" name="Picture 7" descr="611921c93fba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09337" y="260351"/>
            <a:ext cx="1015588" cy="14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5"/>
          <a:srcRect/>
          <a:stretch>
            <a:fillRect/>
          </a:stretch>
        </p:blipFill>
        <p:spPr>
          <a:xfrm>
            <a:off x="7358082" y="214290"/>
            <a:ext cx="431800" cy="4318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FF9933"/>
          </a:solidFill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Верстовский Алексей Николаевич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9058" y="1600200"/>
            <a:ext cx="5072098" cy="5257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>
                <a:latin typeface="Comic Sans MS" pitchFamily="66" charset="0"/>
              </a:rPr>
              <a:t>Р</a:t>
            </a:r>
            <a:r>
              <a:rPr lang="ru-RU" sz="2800" dirty="0" smtClean="0"/>
              <a:t>усский композитор и театральный деятель. Представитель романтизма в русской музыке. Один из основоположников русской оперы-водевиля («Кто брат, кто сестра», 1834, и др.). 35 лет работал в московских театрах, в т. ч. управляющим конторой Дирекции московских императорских театров.</a:t>
            </a:r>
            <a:endParaRPr lang="ru-RU" sz="2800" dirty="0" smtClean="0">
              <a:latin typeface="Comic Sans MS" pitchFamily="66" charset="0"/>
            </a:endParaRPr>
          </a:p>
        </p:txBody>
      </p:sp>
      <p:pic>
        <p:nvPicPr>
          <p:cNvPr id="5" name="Picture 5" descr="D:\Documents and Settings\Алена\Рабочий стол\Верстовски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714500"/>
            <a:ext cx="3786187" cy="421322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00240"/>
            <a:ext cx="8229600" cy="135732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dirty="0" smtClean="0"/>
              <a:t>     Какое отношение имеет к  </a:t>
            </a:r>
            <a:r>
              <a:rPr lang="ru-RU" dirty="0" err="1" smtClean="0"/>
              <a:t>А.С.Грибоедову</a:t>
            </a:r>
            <a:r>
              <a:rPr lang="ru-RU" dirty="0" smtClean="0"/>
              <a:t> это музыкальное  произведение? </a:t>
            </a:r>
            <a:endParaRPr lang="ru-RU" sz="2400" b="1" i="1" dirty="0" smtClean="0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13316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7" name="Picture 7" descr="611921c93fba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0608" y="285729"/>
            <a:ext cx="10976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6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6"/>
          <a:srcRect/>
          <a:stretch>
            <a:fillRect/>
          </a:stretch>
        </p:blipFill>
        <p:spPr>
          <a:xfrm>
            <a:off x="7215206" y="428604"/>
            <a:ext cx="449262" cy="449263"/>
          </a:xfr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188" y="3860800"/>
            <a:ext cx="76327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800000"/>
                </a:solidFill>
              </a:rPr>
              <a:t>Он автор этого вальса.</a:t>
            </a:r>
            <a:endParaRPr lang="ru-RU" sz="3200" b="1" i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27088" y="5661025"/>
            <a:ext cx="27860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Klassika_-_Vals_Griboedova_(iPlayer[1]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785786" y="642918"/>
            <a:ext cx="804866" cy="804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18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59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Бестужев Александр Александрович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571612"/>
            <a:ext cx="5143503" cy="5286388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2800" dirty="0" smtClean="0"/>
              <a:t>Русский писатель, декабрист, потомственный дворянин. Его перу принадлежит ряд критических работ, направленных против классицизма. До 1825 года он написал несколько романов в духе романтизма, совместно с К.Ф. Рылеевым издавал альманах «Полярная звезда» (1823-1825). </a:t>
            </a:r>
          </a:p>
          <a:p>
            <a:pPr algn="ctr" eaLnBrk="1" hangingPunct="1">
              <a:buFontTx/>
              <a:buNone/>
            </a:pPr>
            <a:endParaRPr lang="ru-RU" dirty="0" smtClean="0">
              <a:latin typeface="Comic Sans MS" pitchFamily="66" charset="0"/>
            </a:endParaRPr>
          </a:p>
        </p:txBody>
      </p:sp>
      <p:pic>
        <p:nvPicPr>
          <p:cNvPr id="5" name="Picture 5" descr="D:\Documents and Settings\Алена\Рабочий стол\Бестужев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2000250"/>
            <a:ext cx="3760788" cy="418623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85926"/>
            <a:ext cx="8229600" cy="2071699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dirty="0" smtClean="0"/>
              <a:t>Как «Горе от ума» разлетелось по всей России? </a:t>
            </a:r>
            <a:endParaRPr lang="ru-RU" b="1" i="1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b="1" i="1" dirty="0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5364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5" name="Picture 7" descr="611921c93fba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7" y="260350"/>
            <a:ext cx="1066777" cy="152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5" name="Picture 9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2" name="gong.wav"/>
          </p:nvPr>
        </p:nvPicPr>
        <p:blipFill>
          <a:blip r:embed="rId6"/>
          <a:srcRect/>
          <a:stretch>
            <a:fillRect/>
          </a:stretch>
        </p:blipFill>
        <p:spPr>
          <a:xfrm>
            <a:off x="7429520" y="357166"/>
            <a:ext cx="449262" cy="449263"/>
          </a:xfr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" y="4000500"/>
            <a:ext cx="771525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800000"/>
                </a:solidFill>
              </a:rPr>
              <a:t>Переписанное от руки в сотнях и тысячах списков.</a:t>
            </a:r>
            <a:endParaRPr lang="ru-RU" sz="3200" b="1" i="1" dirty="0" smtClean="0">
              <a:solidFill>
                <a:srgbClr val="800000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4213" y="5805489"/>
            <a:ext cx="1730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369" name="Object 8"/>
          <p:cNvGraphicFramePr>
            <a:graphicFrameLocks noChangeAspect="1"/>
          </p:cNvGraphicFramePr>
          <p:nvPr/>
        </p:nvGraphicFramePr>
        <p:xfrm>
          <a:off x="0" y="214290"/>
          <a:ext cx="9144000" cy="5892800"/>
        </p:xfrm>
        <a:graphic>
          <a:graphicData uri="http://schemas.openxmlformats.org/presentationml/2006/ole">
            <p:oleObj spid="_x0000_s15369" name="Image" r:id="rId7" imgW="12076190" imgH="7784127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55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254" fill="hold"/>
                                        <p:tgtEl>
                                          <p:spTgt spid="655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45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5"/>
                </p:tgtEl>
              </p:cMediaNode>
            </p:audio>
          </p:childTnLst>
        </p:cTn>
      </p:par>
    </p:tnLst>
    <p:bldLst>
      <p:bldP spid="65539" grpId="0" build="p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Шаховский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Александр Александрович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9058" y="1773238"/>
            <a:ext cx="5214941" cy="5257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dirty="0" smtClean="0"/>
              <a:t>Князь, драматург и театральный деятель, член Российской академии (1810), почетный член Петербургской АН (1841). Пьесы Шаховского способствовали формированию русской национальной комедии.</a:t>
            </a:r>
          </a:p>
        </p:txBody>
      </p:sp>
      <p:pic>
        <p:nvPicPr>
          <p:cNvPr id="5" name="Picture 6" descr="D:\Documents and Settings\Алена\Рабочий стол\Шах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928813"/>
            <a:ext cx="3697288" cy="41148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143116"/>
            <a:ext cx="8229600" cy="23288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    Как уже в списке действующих лиц отражена комедийность пьесы?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i="1" dirty="0" smtClean="0">
              <a:solidFill>
                <a:srgbClr val="FF3300"/>
              </a:solidFill>
            </a:endParaRPr>
          </a:p>
        </p:txBody>
      </p:sp>
      <p:sp>
        <p:nvSpPr>
          <p:cNvPr id="1741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3" name="Picture 7" descr="611921c93fba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260351"/>
            <a:ext cx="995340" cy="142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6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5"/>
          <a:srcRect/>
          <a:stretch>
            <a:fillRect/>
          </a:stretch>
        </p:blipFill>
        <p:spPr>
          <a:xfrm>
            <a:off x="7286644" y="428604"/>
            <a:ext cx="447675" cy="447675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58" y="3714752"/>
            <a:ext cx="878684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800000"/>
                </a:solidFill>
              </a:rPr>
              <a:t>Значащие смешные фамилии (говорящие), имена.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566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Пущин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Иван Иванович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5286380" cy="506888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Декабрист, судья Московского надворного суда, друг А. С. Пушкина. Участник восстания 14.12.1825. Осужден на вечную каторгу. Автор «Записок о Пушкине».</a:t>
            </a:r>
          </a:p>
        </p:txBody>
      </p:sp>
      <p:pic>
        <p:nvPicPr>
          <p:cNvPr id="5" name="Picture 5" descr="D:\Documents and Settings\Алена\Рабочий стол\Пущин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857375"/>
            <a:ext cx="3857625" cy="42926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8624888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Внимание! Блиц-вопрос!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71612"/>
            <a:ext cx="9001156" cy="52863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dirty="0" smtClean="0"/>
              <a:t>Кому </a:t>
            </a:r>
            <a:r>
              <a:rPr lang="ru-RU" dirty="0" err="1" smtClean="0"/>
              <a:t>И.И.Пущин</a:t>
            </a:r>
            <a:r>
              <a:rPr lang="ru-RU" dirty="0" smtClean="0"/>
              <a:t> в свой приезд в Михайловское привез комедию </a:t>
            </a:r>
            <a:r>
              <a:rPr lang="ru-RU" dirty="0" err="1" smtClean="0"/>
              <a:t>Грибоедова</a:t>
            </a:r>
            <a:r>
              <a:rPr lang="ru-RU" dirty="0" smtClean="0"/>
              <a:t> «Горе от ума»?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/>
              <a:t>Кому принадлежат следующие высказывания о Чацком: «Чацкий совсем не умный человек», так как «первый признак умного человека - с первого взгляду знать, с кем имеешь дело, и не метать бисера перед Репетиловыми и тому подобными»? 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/>
              <a:t>Кто сказал о стихах комедии, что половина их «войдет в пословицы»?</a:t>
            </a:r>
          </a:p>
          <a:p>
            <a:pPr eaLnBrk="1" hangingPunct="1">
              <a:lnSpc>
                <a:spcPct val="80000"/>
              </a:lnSpc>
            </a:pPr>
            <a:r>
              <a:rPr lang="ru-RU" dirty="0" smtClean="0">
                <a:solidFill>
                  <a:srgbClr val="800000"/>
                </a:solidFill>
              </a:rPr>
              <a:t>А. С. Пушкин</a:t>
            </a:r>
          </a:p>
          <a:p>
            <a:pPr eaLnBrk="1" hangingPunct="1">
              <a:lnSpc>
                <a:spcPct val="80000"/>
              </a:lnSpc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31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3100" dirty="0" smtClean="0"/>
          </a:p>
          <a:p>
            <a:pPr algn="r" eaLnBrk="1" hangingPunct="1">
              <a:lnSpc>
                <a:spcPct val="80000"/>
              </a:lnSpc>
              <a:buFontTx/>
              <a:buNone/>
            </a:pPr>
            <a:endParaRPr lang="ru-RU" sz="31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3100" dirty="0" smtClean="0"/>
          </a:p>
          <a:p>
            <a:pPr algn="r" eaLnBrk="1" hangingPunct="1">
              <a:lnSpc>
                <a:spcPct val="80000"/>
              </a:lnSpc>
              <a:buFontTx/>
              <a:buNone/>
            </a:pPr>
            <a:endParaRPr lang="ru-RU" sz="3100" dirty="0" smtClean="0"/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3100" dirty="0" smtClean="0"/>
              <a:t>	</a:t>
            </a:r>
          </a:p>
        </p:txBody>
      </p:sp>
      <p:sp>
        <p:nvSpPr>
          <p:cNvPr id="19460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0667" name="Picture 11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4"/>
          <a:srcRect/>
          <a:stretch>
            <a:fillRect/>
          </a:stretch>
        </p:blipFill>
        <p:spPr>
          <a:xfrm>
            <a:off x="7572396" y="142852"/>
            <a:ext cx="449262" cy="449262"/>
          </a:xfrm>
        </p:spPr>
      </p:pic>
      <p:pic>
        <p:nvPicPr>
          <p:cNvPr id="19464" name="Picture 7" descr="611921c93fba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4" y="285728"/>
            <a:ext cx="922315" cy="132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6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1571636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220 лет 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со дня рождения </a:t>
            </a:r>
            <a:r>
              <a:rPr lang="ru-RU" b="1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Грибоедова</a:t>
            </a: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Александра Сергеевича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571744"/>
            <a:ext cx="4000528" cy="4286256"/>
          </a:xfrm>
        </p:spPr>
        <p:txBody>
          <a:bodyPr/>
          <a:lstStyle/>
          <a:p>
            <a:pPr>
              <a:buFontTx/>
              <a:buNone/>
            </a:pPr>
            <a:r>
              <a:rPr lang="ru-RU" sz="2400" dirty="0" smtClean="0"/>
              <a:t>    15 января 1795 (по др. сведениям 1790) Москва — 11 февраля 1829, Тегеран</a:t>
            </a:r>
          </a:p>
          <a:p>
            <a:pPr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r>
              <a:rPr lang="ru-RU" dirty="0" smtClean="0"/>
              <a:t>Русский писатель, дипломат.</a:t>
            </a:r>
          </a:p>
          <a:p>
            <a:endParaRPr lang="ru-RU" dirty="0"/>
          </a:p>
        </p:txBody>
      </p:sp>
      <p:pic>
        <p:nvPicPr>
          <p:cNvPr id="4" name="Picture 4" descr="грибоедов"/>
          <p:cNvPicPr>
            <a:picLocks noChangeAspect="1" noChangeArrowheads="1"/>
          </p:cNvPicPr>
          <p:nvPr/>
        </p:nvPicPr>
        <p:blipFill>
          <a:blip r:embed="rId2"/>
          <a:srcRect b="1603"/>
          <a:stretch>
            <a:fillRect/>
          </a:stretch>
        </p:blipFill>
        <p:spPr bwMode="auto">
          <a:xfrm>
            <a:off x="4286250" y="1357313"/>
            <a:ext cx="4678363" cy="5357812"/>
          </a:xfrm>
          <a:prstGeom prst="rect">
            <a:avLst/>
          </a:prstGeom>
          <a:ln>
            <a:solidFill>
              <a:srgbClr val="8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Уткин Николай Иванович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43372" y="1600200"/>
            <a:ext cx="5000628" cy="5257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ru-RU" dirty="0" smtClean="0"/>
              <a:t>Русский гравер. Замечательные по мастерству резцовые гравюры по меди, гравюры («А.С.Грибоедов»1830) портреты («Пушкин», 1827), иллюстрации, виньетки, воспроизведения картин.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dirty="0" smtClean="0"/>
          </a:p>
        </p:txBody>
      </p:sp>
      <p:pic>
        <p:nvPicPr>
          <p:cNvPr id="5" name="Picture 5" descr="D:\Documents and Settings\Алена\Рабочий стол\Уткин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857375"/>
            <a:ext cx="3954463" cy="440055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14810" y="1600200"/>
            <a:ext cx="4471990" cy="440056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/>
              <a:t>Чей это портрет? </a:t>
            </a:r>
            <a:endParaRPr lang="ru-RU" b="1" i="1" dirty="0" smtClean="0">
              <a:latin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b="1" i="1" dirty="0" smtClean="0">
              <a:latin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b="1" i="1" dirty="0" smtClean="0">
              <a:solidFill>
                <a:srgbClr val="FF3300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ru-RU" b="1" i="1" dirty="0" smtClean="0">
              <a:solidFill>
                <a:srgbClr val="FF3300"/>
              </a:solidFill>
              <a:latin typeface="Times New Roman" pitchFamily="18" charset="0"/>
            </a:endParaRPr>
          </a:p>
          <a:p>
            <a:pPr algn="r"/>
            <a:r>
              <a:rPr lang="ru-RU" dirty="0" smtClean="0">
                <a:solidFill>
                  <a:srgbClr val="800000"/>
                </a:solidFill>
              </a:rPr>
              <a:t>Нина </a:t>
            </a:r>
            <a:r>
              <a:rPr lang="ru-RU" dirty="0" err="1" smtClean="0">
                <a:solidFill>
                  <a:srgbClr val="800000"/>
                </a:solidFill>
              </a:rPr>
              <a:t>Грибоедова</a:t>
            </a:r>
            <a:r>
              <a:rPr lang="ru-RU" dirty="0" smtClean="0">
                <a:solidFill>
                  <a:srgbClr val="800000"/>
                </a:solidFill>
              </a:rPr>
              <a:t> </a:t>
            </a:r>
          </a:p>
          <a:p>
            <a:pPr algn="r">
              <a:buFontTx/>
              <a:buNone/>
            </a:pPr>
            <a:r>
              <a:rPr lang="ru-RU" dirty="0" smtClean="0">
                <a:solidFill>
                  <a:srgbClr val="800000"/>
                </a:solidFill>
              </a:rPr>
              <a:t>(урожденная Чавчавадзе)</a:t>
            </a:r>
          </a:p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21508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9" name="Picture 7" descr="611921c93fba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214290"/>
            <a:ext cx="928662" cy="132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1" name="Picture 11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wavAudioFile r:embed="rId2" name="gong.wav"/>
          </p:nvPr>
        </p:nvPicPr>
        <p:blipFill>
          <a:blip r:embed="rId6"/>
          <a:srcRect/>
          <a:stretch>
            <a:fillRect/>
          </a:stretch>
        </p:blipFill>
        <p:spPr>
          <a:xfrm>
            <a:off x="7500958" y="357166"/>
            <a:ext cx="304800" cy="304800"/>
          </a:xfrm>
        </p:spPr>
      </p:pic>
      <p:graphicFrame>
        <p:nvGraphicFramePr>
          <p:cNvPr id="21512" name="Object 22"/>
          <p:cNvGraphicFramePr>
            <a:graphicFrameLocks noChangeAspect="1"/>
          </p:cNvGraphicFramePr>
          <p:nvPr/>
        </p:nvGraphicFramePr>
        <p:xfrm>
          <a:off x="142875" y="928688"/>
          <a:ext cx="3887788" cy="5689600"/>
        </p:xfrm>
        <a:graphic>
          <a:graphicData uri="http://schemas.openxmlformats.org/presentationml/2006/ole">
            <p:oleObj spid="_x0000_s21512" name="Image" r:id="rId7" imgW="6806349" imgH="9955556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5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Николай </a:t>
            </a:r>
            <a:r>
              <a:rPr lang="en-US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I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22"/>
            <a:ext cx="5000628" cy="564357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None/>
            </a:pPr>
            <a:r>
              <a:rPr lang="ru-RU" sz="2400" dirty="0" smtClean="0"/>
              <a:t>Российский император с 1825, третий сын императора Павла I, почетный член Петербургской АН (1826). Подавил восстание декабристов. Важной стороной внешней политики явился возврат к принципам Священного союза. В период царствования Николая I Россия участвовала в войнах: Кавказской войне 1817-64, русско-персидской войне 1826-28, русско-турецкой войне 1828-29, Крымской войне 1853-56.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dirty="0" smtClean="0"/>
          </a:p>
        </p:txBody>
      </p:sp>
      <p:pic>
        <p:nvPicPr>
          <p:cNvPr id="5" name="Picture 5" descr="D:\Documents and Settings\Алена\Рабочий стол\Николай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1413" y="1643063"/>
            <a:ext cx="4017962" cy="4471987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/>
              <a:t>    </a:t>
            </a:r>
            <a:r>
              <a:rPr lang="ru-RU" dirty="0" smtClean="0"/>
              <a:t>Что подарил персидский шах  Николаю I и так откупился за гибель </a:t>
            </a:r>
            <a:r>
              <a:rPr lang="ru-RU" dirty="0" err="1" smtClean="0"/>
              <a:t>Грибоедова</a:t>
            </a:r>
            <a:r>
              <a:rPr lang="ru-RU" dirty="0" smtClean="0"/>
              <a:t>? </a:t>
            </a:r>
            <a:endParaRPr lang="ru-RU" b="1" i="1" dirty="0" smtClean="0">
              <a:solidFill>
                <a:srgbClr val="630355"/>
              </a:solidFill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b="1" i="1" dirty="0" smtClean="0">
              <a:solidFill>
                <a:srgbClr val="630355"/>
              </a:solidFill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b="1" i="1" dirty="0" smtClean="0">
              <a:cs typeface="Times New Roman" pitchFamily="18" charset="0"/>
            </a:endParaRPr>
          </a:p>
          <a:p>
            <a:pPr eaLnBrk="1" hangingPunct="1"/>
            <a:r>
              <a:rPr lang="ru-RU" dirty="0" smtClean="0">
                <a:solidFill>
                  <a:srgbClr val="800000"/>
                </a:solidFill>
              </a:rPr>
              <a:t>Алмаз «ШАХ».</a:t>
            </a:r>
          </a:p>
          <a:p>
            <a:pPr eaLnBrk="1" hangingPunct="1">
              <a:buFontTx/>
              <a:buNone/>
            </a:pPr>
            <a:endParaRPr lang="ru-RU" sz="4400" dirty="0" smtClean="0">
              <a:solidFill>
                <a:srgbClr val="630355"/>
              </a:solidFill>
            </a:endParaRPr>
          </a:p>
        </p:txBody>
      </p:sp>
      <p:sp>
        <p:nvSpPr>
          <p:cNvPr id="2355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7" name="Picture 7" descr="611921c93fba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285729"/>
            <a:ext cx="971548" cy="139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7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5"/>
          <a:srcRect/>
          <a:stretch>
            <a:fillRect/>
          </a:stretch>
        </p:blipFill>
        <p:spPr>
          <a:xfrm>
            <a:off x="7215206" y="357166"/>
            <a:ext cx="449262" cy="449262"/>
          </a:xfrm>
        </p:spPr>
      </p:pic>
      <p:pic>
        <p:nvPicPr>
          <p:cNvPr id="7" name="Picture 5" descr="iCAQ3ZHA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5" y="3143250"/>
            <a:ext cx="45370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3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Гоголь Николай Васильевич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43373" y="1857364"/>
            <a:ext cx="5000628" cy="3983043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dirty="0" smtClean="0"/>
              <a:t>Русский писатель-сатирик. Гоголь оказал решающее влияние на утверждение гуманистических и демократических принципов в русской литературе.</a:t>
            </a:r>
          </a:p>
          <a:p>
            <a:pPr algn="ctr" eaLnBrk="1" hangingPunct="1">
              <a:buFontTx/>
              <a:buNone/>
            </a:pPr>
            <a:endParaRPr lang="ru-RU" dirty="0" smtClean="0">
              <a:latin typeface="Comic Sans MS" pitchFamily="66" charset="0"/>
            </a:endParaRPr>
          </a:p>
        </p:txBody>
      </p:sp>
      <p:pic>
        <p:nvPicPr>
          <p:cNvPr id="5" name="Picture 5" descr="D:\Documents and Settings\Алена\Рабочий стол\g_040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893888"/>
            <a:ext cx="3857625" cy="42926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  «Три первостепенных поэта: ..., Грибоедов, ..., - один за другим, в виду всех, были похищены насильственной смертью». Кого рядом с </a:t>
            </a:r>
            <a:r>
              <a:rPr lang="ru-RU" dirty="0" err="1" smtClean="0"/>
              <a:t>Грибоедовым</a:t>
            </a:r>
            <a:r>
              <a:rPr lang="ru-RU" dirty="0" smtClean="0"/>
              <a:t> называет Гоголь в этом перечислении? </a:t>
            </a:r>
          </a:p>
          <a:p>
            <a:pPr eaLnBrk="1" hangingPunct="1">
              <a:buFontTx/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dirty="0" smtClean="0">
                <a:solidFill>
                  <a:srgbClr val="800000"/>
                </a:solidFill>
              </a:rPr>
              <a:t>Пушкина и Лермонтова.</a:t>
            </a:r>
          </a:p>
          <a:p>
            <a:pPr algn="ctr" eaLnBrk="1" hangingPunct="1">
              <a:buFontTx/>
              <a:buNone/>
            </a:pPr>
            <a:endParaRPr lang="ru-RU" dirty="0" smtClean="0">
              <a:solidFill>
                <a:srgbClr val="FF3300"/>
              </a:solidFill>
            </a:endParaRPr>
          </a:p>
          <a:p>
            <a:pPr algn="ctr" eaLnBrk="1" hangingPunct="1">
              <a:buFontTx/>
              <a:buNone/>
            </a:pPr>
            <a:endParaRPr lang="ru-RU" dirty="0" smtClean="0">
              <a:solidFill>
                <a:srgbClr val="FF3300"/>
              </a:solidFill>
            </a:endParaRPr>
          </a:p>
        </p:txBody>
      </p:sp>
      <p:sp>
        <p:nvSpPr>
          <p:cNvPr id="2560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6" name="Picture 7" descr="611921c93fba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285728"/>
            <a:ext cx="1066778" cy="152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7" name="Picture 15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5"/>
          <a:srcRect/>
          <a:stretch>
            <a:fillRect/>
          </a:stretch>
        </p:blipFill>
        <p:spPr>
          <a:xfrm>
            <a:off x="7215206" y="357166"/>
            <a:ext cx="449263" cy="44926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76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643438" cy="6858000"/>
          </a:xfrm>
        </p:spPr>
        <p:txBody>
          <a:bodyPr/>
          <a:lstStyle/>
          <a:p>
            <a:pPr>
              <a:buFontTx/>
              <a:buNone/>
            </a:pPr>
            <a:endParaRPr lang="ru-RU" b="1" dirty="0" smtClean="0">
              <a:solidFill>
                <a:srgbClr val="800000"/>
              </a:solidFill>
              <a:latin typeface="Comic Sans MS" pitchFamily="66" charset="0"/>
            </a:endParaRPr>
          </a:p>
          <a:p>
            <a:pPr algn="ctr">
              <a:buFontTx/>
              <a:buNone/>
            </a:pPr>
            <a:r>
              <a:rPr lang="ru-RU" b="1" dirty="0" smtClean="0">
                <a:solidFill>
                  <a:srgbClr val="800000"/>
                </a:solidFill>
                <a:latin typeface="Comic Sans MS" pitchFamily="66" charset="0"/>
              </a:rPr>
              <a:t>Памятник </a:t>
            </a:r>
            <a:r>
              <a:rPr lang="ru-RU" b="1" dirty="0" err="1" smtClean="0">
                <a:solidFill>
                  <a:srgbClr val="800000"/>
                </a:solidFill>
                <a:latin typeface="Comic Sans MS" pitchFamily="66" charset="0"/>
              </a:rPr>
              <a:t>А.С.Грибоедову</a:t>
            </a:r>
            <a:r>
              <a:rPr lang="ru-RU" b="1" dirty="0" smtClean="0">
                <a:solidFill>
                  <a:srgbClr val="800000"/>
                </a:solidFill>
                <a:latin typeface="Comic Sans MS" pitchFamily="66" charset="0"/>
              </a:rPr>
              <a:t> </a:t>
            </a:r>
          </a:p>
          <a:p>
            <a:pPr algn="ctr">
              <a:buFontTx/>
              <a:buNone/>
            </a:pPr>
            <a:r>
              <a:rPr lang="ru-RU" dirty="0" smtClean="0">
                <a:latin typeface="Comic Sans MS" pitchFamily="66" charset="0"/>
              </a:rPr>
              <a:t>на Пионерской площади </a:t>
            </a:r>
          </a:p>
          <a:p>
            <a:pPr algn="ctr">
              <a:buFontTx/>
              <a:buNone/>
            </a:pPr>
            <a:r>
              <a:rPr lang="ru-RU" dirty="0" smtClean="0">
                <a:latin typeface="Comic Sans MS" pitchFamily="66" charset="0"/>
              </a:rPr>
              <a:t>в Санкт-Петербурге.</a:t>
            </a:r>
          </a:p>
          <a:p>
            <a:pPr algn="ctr">
              <a:buFontTx/>
              <a:buNone/>
            </a:pPr>
            <a:r>
              <a:rPr lang="ru-RU" dirty="0" smtClean="0">
                <a:latin typeface="Comic Sans MS" pitchFamily="66" charset="0"/>
              </a:rPr>
              <a:t>Скульптор </a:t>
            </a:r>
            <a:r>
              <a:rPr lang="ru-RU" dirty="0" err="1" smtClean="0">
                <a:latin typeface="Comic Sans MS" pitchFamily="66" charset="0"/>
              </a:rPr>
              <a:t>В.В.Лещеев</a:t>
            </a:r>
            <a:r>
              <a:rPr lang="ru-RU" dirty="0" smtClean="0">
                <a:latin typeface="Comic Sans MS" pitchFamily="66" charset="0"/>
              </a:rPr>
              <a:t>.</a:t>
            </a:r>
          </a:p>
          <a:p>
            <a:pPr algn="ctr">
              <a:buFontTx/>
              <a:buNone/>
            </a:pPr>
            <a:r>
              <a:rPr lang="ru-RU" dirty="0" smtClean="0">
                <a:latin typeface="Comic Sans MS" pitchFamily="66" charset="0"/>
              </a:rPr>
              <a:t>Архитектор В.И.Яковлев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Picture 4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93663"/>
            <a:ext cx="4305300" cy="6621462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8229600" cy="1857388"/>
          </a:xfrm>
        </p:spPr>
        <p:txBody>
          <a:bodyPr/>
          <a:lstStyle/>
          <a:p>
            <a:r>
              <a:rPr lang="ru-RU" dirty="0" smtClean="0">
                <a:solidFill>
                  <a:srgbClr val="800000"/>
                </a:solidFill>
                <a:latin typeface="Comic Sans MS" pitchFamily="66" charset="0"/>
              </a:rPr>
              <a:t>Спасибо за игру!</a:t>
            </a:r>
            <a:endParaRPr lang="ru-RU" dirty="0"/>
          </a:p>
        </p:txBody>
      </p:sp>
      <p:pic>
        <p:nvPicPr>
          <p:cNvPr id="4" name="Picture 7" descr="611921c93fba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500042"/>
            <a:ext cx="1643063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3425" y="4333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 dirty="0">
                <a:cs typeface="Arial" charset="0"/>
              </a:rPr>
              <a:t>1</a:t>
            </a:r>
          </a:p>
        </p:txBody>
      </p:sp>
      <p:sp>
        <p:nvSpPr>
          <p:cNvPr id="3584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552825" y="18811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>
                <a:cs typeface="Arial" charset="0"/>
              </a:rPr>
              <a:t>5</a:t>
            </a:r>
          </a:p>
        </p:txBody>
      </p:sp>
      <p:sp>
        <p:nvSpPr>
          <p:cNvPr id="35844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3425" y="18811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>
                <a:cs typeface="Arial" charset="0"/>
              </a:rPr>
              <a:t>2</a:t>
            </a:r>
          </a:p>
        </p:txBody>
      </p:sp>
      <p:sp>
        <p:nvSpPr>
          <p:cNvPr id="35845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29025" y="37861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>
                <a:cs typeface="Arial" charset="0"/>
              </a:rPr>
              <a:t>6</a:t>
            </a:r>
          </a:p>
        </p:txBody>
      </p:sp>
      <p:sp>
        <p:nvSpPr>
          <p:cNvPr id="35846" name="AutoShape 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72225" y="438150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 dirty="0">
                <a:cs typeface="Arial" charset="0"/>
              </a:rPr>
              <a:t>8</a:t>
            </a:r>
          </a:p>
        </p:txBody>
      </p:sp>
      <p:sp>
        <p:nvSpPr>
          <p:cNvPr id="35847" name="AutoShape 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72225" y="18811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>
                <a:cs typeface="Arial" charset="0"/>
              </a:rPr>
              <a:t>9</a:t>
            </a:r>
          </a:p>
        </p:txBody>
      </p:sp>
      <p:sp>
        <p:nvSpPr>
          <p:cNvPr id="35848" name="AutoShape 10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9625" y="37861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 dirty="0">
                <a:cs typeface="Arial" charset="0"/>
              </a:rPr>
              <a:t>3</a:t>
            </a:r>
          </a:p>
        </p:txBody>
      </p:sp>
      <p:sp>
        <p:nvSpPr>
          <p:cNvPr id="35849" name="AutoShape 11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05225" y="54625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 dirty="0">
                <a:cs typeface="Arial" charset="0"/>
              </a:rPr>
              <a:t>7</a:t>
            </a:r>
          </a:p>
        </p:txBody>
      </p:sp>
      <p:sp>
        <p:nvSpPr>
          <p:cNvPr id="35850" name="AutoShape 12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8425" y="38623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>
                <a:cs typeface="Arial" charset="0"/>
              </a:rPr>
              <a:t>10</a:t>
            </a:r>
          </a:p>
        </p:txBody>
      </p:sp>
      <p:sp>
        <p:nvSpPr>
          <p:cNvPr id="35851" name="AutoShape 13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8038" y="5489575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>
                <a:cs typeface="Arial" charset="0"/>
              </a:rPr>
              <a:t>4</a:t>
            </a:r>
          </a:p>
        </p:txBody>
      </p:sp>
      <p:sp>
        <p:nvSpPr>
          <p:cNvPr id="35852" name="AutoShape 14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8425" y="5462588"/>
            <a:ext cx="1981200" cy="9906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800" dirty="0">
                <a:cs typeface="Arial" charset="0"/>
              </a:rPr>
              <a:t>11</a:t>
            </a:r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468313" y="3141663"/>
            <a:ext cx="84248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856" name="Rectangle 16"/>
          <p:cNvSpPr>
            <a:spLocks noChangeArrowheads="1"/>
          </p:cNvSpPr>
          <p:nvPr/>
        </p:nvSpPr>
        <p:spPr bwMode="auto">
          <a:xfrm>
            <a:off x="539750" y="4868863"/>
            <a:ext cx="7921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7" name="Picture 7" descr="611921c93fba[1]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071938" y="142875"/>
            <a:ext cx="1071562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0" y="310583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УВАЖАЕМЫЕ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ЗНАТОКИ, С ВАМИ ИГРАЮТ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485776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СОВРЕМЕННИКИ А.С.ГРИБОЕДОВА</a:t>
            </a:r>
          </a:p>
        </p:txBody>
      </p:sp>
      <p:sp>
        <p:nvSpPr>
          <p:cNvPr id="20" name="Управляющая кнопка: домой 19">
            <a:hlinkClick r:id="rId14" action="ppaction://hlinksldjump" highlightClick="1"/>
          </p:cNvPr>
          <p:cNvSpPr/>
          <p:nvPr/>
        </p:nvSpPr>
        <p:spPr>
          <a:xfrm>
            <a:off x="8429652" y="6101336"/>
            <a:ext cx="714348" cy="756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8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8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8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8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8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58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8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8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58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58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52"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 animBg="1"/>
      <p:bldP spid="35847" grpId="0" animBg="1"/>
      <p:bldP spid="35848" grpId="0" animBg="1"/>
      <p:bldP spid="35849" grpId="0" animBg="1"/>
      <p:bldP spid="35850" grpId="0" animBg="1"/>
      <p:bldP spid="35851" grpId="0" animBg="1"/>
      <p:bldP spid="358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Мерзляков Алексей Федорович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785925"/>
            <a:ext cx="5286380" cy="4595825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sz="2800" dirty="0" smtClean="0"/>
              <a:t>Профессор Московского университетского благородного пансиона, где учился А.С.Грибоедов. Вел лекции по эстетике в духе классицизма. К тому же русский поэт, эстетик, переводчик. Известны его песни, ставшие народными («Среди долины </a:t>
            </a:r>
            <a:r>
              <a:rPr lang="ru-RU" sz="2800" dirty="0" err="1" smtClean="0"/>
              <a:t>ровныя</a:t>
            </a:r>
            <a:r>
              <a:rPr lang="ru-RU" sz="2800" dirty="0" smtClean="0"/>
              <a:t>...» и др.). </a:t>
            </a:r>
            <a:endParaRPr lang="ru-RU" sz="2800" dirty="0" smtClean="0"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endParaRPr lang="ru-RU" dirty="0" smtClean="0">
              <a:latin typeface="Comic Sans MS" pitchFamily="66" charset="0"/>
            </a:endParaRPr>
          </a:p>
        </p:txBody>
      </p:sp>
      <p:pic>
        <p:nvPicPr>
          <p:cNvPr id="5" name="Picture 5" descr="D:\Documents and Settings\Алена\Рабочий стол\Мерзляков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1714500"/>
            <a:ext cx="3643313" cy="4054475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14488"/>
            <a:ext cx="8697913" cy="215741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  «Человек ослепительных способностей», </a:t>
            </a:r>
          </a:p>
          <a:p>
            <a:pPr eaLnBrk="1" hangingPunct="1">
              <a:buFontTx/>
              <a:buNone/>
            </a:pPr>
            <a:r>
              <a:rPr lang="ru-RU" dirty="0" smtClean="0"/>
              <a:t>   А. С. Грибоедов проявил себя в разных областях культуры и общественной деятельности. В каких?</a:t>
            </a:r>
            <a:endParaRPr lang="ru-RU" b="1" i="1" dirty="0" smtClean="0">
              <a:latin typeface="Times New Roman" pitchFamily="18" charset="0"/>
            </a:endParaRPr>
          </a:p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512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5" name="Picture 7" descr="611921c93fba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0"/>
            <a:ext cx="922315" cy="132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1" name="Picture 11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wavAudioFile r:embed="rId1" name="gong.wav"/>
          </p:nvPr>
        </p:nvPicPr>
        <p:blipFill>
          <a:blip r:embed="rId5"/>
          <a:srcRect/>
          <a:stretch>
            <a:fillRect/>
          </a:stretch>
        </p:blipFill>
        <p:spPr>
          <a:xfrm>
            <a:off x="7572396" y="571480"/>
            <a:ext cx="304800" cy="304800"/>
          </a:xfrm>
        </p:spPr>
      </p:pic>
      <p:sp>
        <p:nvSpPr>
          <p:cNvPr id="7" name="Прямоугольник 6"/>
          <p:cNvSpPr/>
          <p:nvPr/>
        </p:nvSpPr>
        <p:spPr>
          <a:xfrm>
            <a:off x="214282" y="4286256"/>
            <a:ext cx="878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800000"/>
                </a:solidFill>
              </a:rPr>
              <a:t>Литература (поэт и драматург), музыка (композитор и пианист), дипломатия (посланник в Персии).</a:t>
            </a:r>
            <a:endParaRPr lang="ru-RU" sz="3200" b="1" i="1" dirty="0" smtClean="0">
              <a:solidFill>
                <a:srgbClr val="8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5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Даль Владимир Иванович</a:t>
            </a:r>
            <a:endParaRPr lang="ru-RU" sz="4000" dirty="0" smtClean="0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7554" y="1285860"/>
            <a:ext cx="5786446" cy="5745178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dirty="0" smtClean="0"/>
              <a:t>Русский писатель, лексикограф, этнограф, член-корреспондент Петербургской АН (1838). Создал «Толковый словарь живого великорусского языка» (т. 1 – 4, 1863 – 1866), за который был удостоен звания почетного академика Петербургской АН (1863).</a:t>
            </a:r>
          </a:p>
          <a:p>
            <a:pPr algn="ctr" eaLnBrk="1" hangingPunct="1">
              <a:buFontTx/>
              <a:buNone/>
            </a:pPr>
            <a:r>
              <a:rPr lang="ru-RU" dirty="0" smtClean="0">
                <a:latin typeface="Comic Sans MS" pitchFamily="66" charset="0"/>
              </a:rPr>
              <a:t>. </a:t>
            </a:r>
          </a:p>
        </p:txBody>
      </p:sp>
      <p:pic>
        <p:nvPicPr>
          <p:cNvPr id="5" name="Picture 5" descr="D:\Documents and Settings\Алена\Рабочий стол\Даль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785938"/>
            <a:ext cx="3530600" cy="3929062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9830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800000"/>
                </a:solidFill>
              </a:rPr>
              <a:t>Вопрос</a:t>
            </a:r>
            <a:endParaRPr lang="ru-RU" sz="4000" b="1" i="1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43050"/>
            <a:ext cx="8697913" cy="500066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z="30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dirty="0" smtClean="0"/>
              <a:t>     Почему таких людей, как Грибоедов, в детстве называют вундеркиндами?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r>
              <a:rPr lang="ru-RU" dirty="0" smtClean="0">
                <a:solidFill>
                  <a:srgbClr val="800000"/>
                </a:solidFill>
              </a:rPr>
              <a:t> Вундеркинд - в переводе с немецкого - «чудо-ребёнок». В 12 лет Грибоедов поступил в университет и за шесть лет закончил три факультета (словесный, юридический и физико-математический).</a:t>
            </a:r>
            <a:endParaRPr lang="ru-RU" sz="3600" dirty="0" smtClean="0">
              <a:solidFill>
                <a:srgbClr val="8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i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000" dirty="0" smtClean="0">
              <a:solidFill>
                <a:srgbClr val="9900CC"/>
              </a:solidFill>
            </a:endParaRPr>
          </a:p>
        </p:txBody>
      </p:sp>
      <p:sp>
        <p:nvSpPr>
          <p:cNvPr id="717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3" name="Picture 7" descr="611921c93fba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142852"/>
            <a:ext cx="1114424" cy="159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5" name="Picture 11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5"/>
          <a:srcRect/>
          <a:stretch>
            <a:fillRect/>
          </a:stretch>
        </p:blipFill>
        <p:spPr>
          <a:xfrm>
            <a:off x="7500958" y="214290"/>
            <a:ext cx="520700" cy="5207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Пушкин Александр Сергеевич</a:t>
            </a: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1934" y="1928803"/>
            <a:ext cx="5072066" cy="471490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/>
              <a:t>Русский поэт, родоначальник новой русской литературы, создатель современного русского литературного языка.</a:t>
            </a:r>
            <a:endParaRPr lang="ru-RU" dirty="0" smtClean="0">
              <a:latin typeface="Comic Sans MS" pitchFamily="66" charset="0"/>
            </a:endParaRPr>
          </a:p>
        </p:txBody>
      </p:sp>
      <p:pic>
        <p:nvPicPr>
          <p:cNvPr id="5" name="Picture 5" descr="D:\Documents and Settings\Алена\Рабочий стол\пУШКИН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785938"/>
            <a:ext cx="3594100" cy="40005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800000"/>
                </a:solidFill>
              </a:rPr>
              <a:t>Вопрос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dirty="0" smtClean="0"/>
              <a:t>     Что ставил Грибоедов выше общественного мнения: «Для меня моя ... важнее чужих пересудов»?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dirty="0" smtClean="0">
                <a:solidFill>
                  <a:srgbClr val="800000"/>
                </a:solidFill>
              </a:rPr>
              <a:t>«...совесть».</a:t>
            </a:r>
            <a:endParaRPr lang="ru-RU" b="1" i="1" dirty="0" smtClean="0">
              <a:solidFill>
                <a:srgbClr val="80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ru-RU" b="1" i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b="1" i="1" dirty="0" smtClean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b="1" i="1" dirty="0" smtClean="0"/>
          </a:p>
        </p:txBody>
      </p:sp>
      <p:sp>
        <p:nvSpPr>
          <p:cNvPr id="922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Return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0429" name="Picture 13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wavAudioFile r:embed="rId1" name="gong.wav"/>
          </p:nvPr>
        </p:nvPicPr>
        <p:blipFill>
          <a:blip r:embed="rId4"/>
          <a:srcRect/>
          <a:stretch>
            <a:fillRect/>
          </a:stretch>
        </p:blipFill>
        <p:spPr>
          <a:xfrm>
            <a:off x="6500826" y="500042"/>
            <a:ext cx="449263" cy="449263"/>
          </a:xfrm>
        </p:spPr>
      </p:pic>
      <p:pic>
        <p:nvPicPr>
          <p:cNvPr id="8" name="Picture 7" descr="611921c93fba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142852"/>
            <a:ext cx="1114424" cy="159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4237</TotalTime>
  <Words>874</Words>
  <Application>Microsoft Office PowerPoint</Application>
  <PresentationFormat>Экран (4:3)</PresentationFormat>
  <Paragraphs>112</Paragraphs>
  <Slides>27</Slides>
  <Notes>0</Notes>
  <HiddenSlides>0</HiddenSlides>
  <MMClips>13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Оформление по умолчанию</vt:lpstr>
      <vt:lpstr>Image</vt:lpstr>
      <vt:lpstr>Слайд 1</vt:lpstr>
      <vt:lpstr>220 лет со дня рождения Грибоедова Александра Сергеевича</vt:lpstr>
      <vt:lpstr>Слайд 3</vt:lpstr>
      <vt:lpstr>Мерзляков Алексей Федорович</vt:lpstr>
      <vt:lpstr>Вопрос</vt:lpstr>
      <vt:lpstr>Даль Владимир Иванович</vt:lpstr>
      <vt:lpstr>Вопрос</vt:lpstr>
      <vt:lpstr>Пушкин Александр Сергеевич</vt:lpstr>
      <vt:lpstr>Вопрос</vt:lpstr>
      <vt:lpstr>Вяземский Петр Андреевич</vt:lpstr>
      <vt:lpstr>Вопрос</vt:lpstr>
      <vt:lpstr>Верстовский Алексей Николаевич</vt:lpstr>
      <vt:lpstr>Вопрос</vt:lpstr>
      <vt:lpstr>Бестужев Александр Александрович</vt:lpstr>
      <vt:lpstr>Вопрос</vt:lpstr>
      <vt:lpstr>Шаховский Александр Александрович</vt:lpstr>
      <vt:lpstr>Вопрос</vt:lpstr>
      <vt:lpstr>Пущин Иван Иванович</vt:lpstr>
      <vt:lpstr>Внимание! Блиц-вопрос!</vt:lpstr>
      <vt:lpstr>Уткин Николай Иванович</vt:lpstr>
      <vt:lpstr>Вопрос</vt:lpstr>
      <vt:lpstr>Николай I</vt:lpstr>
      <vt:lpstr>Вопрос</vt:lpstr>
      <vt:lpstr>Гоголь Николай Васильевич</vt:lpstr>
      <vt:lpstr>Вопрос</vt:lpstr>
      <vt:lpstr>Слайд 26</vt:lpstr>
      <vt:lpstr>Спасибо за игру!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User</cp:lastModifiedBy>
  <cp:revision>140</cp:revision>
  <dcterms:created xsi:type="dcterms:W3CDTF">2009-08-09T12:58:14Z</dcterms:created>
  <dcterms:modified xsi:type="dcterms:W3CDTF">2016-01-23T11:54:17Z</dcterms:modified>
</cp:coreProperties>
</file>