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84" r:id="rId2"/>
    <p:sldId id="289" r:id="rId3"/>
    <p:sldId id="291" r:id="rId4"/>
    <p:sldId id="285" r:id="rId5"/>
    <p:sldId id="309" r:id="rId6"/>
    <p:sldId id="310" r:id="rId7"/>
    <p:sldId id="292" r:id="rId8"/>
    <p:sldId id="293" r:id="rId9"/>
    <p:sldId id="294" r:id="rId10"/>
    <p:sldId id="290" r:id="rId11"/>
    <p:sldId id="298" r:id="rId12"/>
    <p:sldId id="266" r:id="rId13"/>
    <p:sldId id="296" r:id="rId14"/>
    <p:sldId id="295" r:id="rId15"/>
    <p:sldId id="297" r:id="rId16"/>
    <p:sldId id="267" r:id="rId17"/>
    <p:sldId id="299" r:id="rId18"/>
    <p:sldId id="275" r:id="rId19"/>
    <p:sldId id="268" r:id="rId20"/>
    <p:sldId id="300" r:id="rId21"/>
    <p:sldId id="301" r:id="rId22"/>
    <p:sldId id="302" r:id="rId23"/>
    <p:sldId id="259" r:id="rId24"/>
    <p:sldId id="303" r:id="rId25"/>
    <p:sldId id="304" r:id="rId26"/>
    <p:sldId id="305" r:id="rId27"/>
    <p:sldId id="306" r:id="rId28"/>
    <p:sldId id="308" r:id="rId29"/>
    <p:sldId id="283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78604-B0E2-4671-AB25-EF1099C8EAEA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A6F55-6447-44DA-ACA1-FC5DD5089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4F6AC-B159-45A9-BE32-8FB7C861BDFE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C93F5-A302-4B2A-B721-A33D6D0C8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79583-E781-4CDC-B0B2-3AFA6C6E83C2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0CDC6-2787-47F8-BC47-0EDD37CA1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BEE11-BA08-4997-BA8D-F2849EB76505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F0A10-8A95-44BD-9721-8ACB55D19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6B091-8D74-42D7-9CAB-5247324D2AF0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EE17C-9C1F-44DA-AA4F-10BDD977D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D54F3-12C4-4D2A-A5E1-DC186EAE5CB8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FF1F8-9A5C-4D6C-910D-D7DC46B65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A97FF-37CD-440F-9B4C-85C9AD743BF7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B861E-D348-4975-99A9-CE7E973C2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57E93-9489-4AB4-968B-951B8CFC3610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D4A16-0609-4BCD-B265-6F46295280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6341-21FE-4F1A-ACA9-5AA70A85704B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FDBB9-1566-4ACB-8AAF-90C84A968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770F-5252-40D5-B6F3-31D3166E84FC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52E20-AE87-4537-83A2-BFB53704B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97278-05DF-4007-818E-7581DA8DA212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3502-67D7-42D7-9E76-03086B0FC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48402F-2FA7-496B-B9E4-B5C3683E9C5C}" type="datetimeFigureOut">
              <a:rPr lang="ru-RU"/>
              <a:pPr>
                <a:defRPr/>
              </a:pPr>
              <a:t>11.01.2016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257CAD-5F29-48D4-80C7-901F56440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73" r:id="rId2"/>
    <p:sldLayoutId id="2147483782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83" r:id="rId9"/>
    <p:sldLayoutId id="2147483779" r:id="rId10"/>
    <p:sldLayoutId id="21474837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6" name="Rectangle 26"/>
          <p:cNvSpPr>
            <a:spLocks noGrp="1"/>
          </p:cNvSpPr>
          <p:nvPr>
            <p:ph type="ctrTitle"/>
          </p:nvPr>
        </p:nvSpPr>
        <p:spPr>
          <a:xfrm>
            <a:off x="3708400" y="5373688"/>
            <a:ext cx="4895850" cy="79216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solidFill>
                  <a:schemeClr val="tx1"/>
                </a:solidFill>
                <a:latin typeface="+mn-lt"/>
              </a:rPr>
              <a:t>Автор презентации: </a:t>
            </a:r>
            <a:br>
              <a:rPr lang="ru-RU" sz="2200" dirty="0" smtClean="0">
                <a:solidFill>
                  <a:schemeClr val="tx1"/>
                </a:solidFill>
                <a:latin typeface="+mn-lt"/>
              </a:rPr>
            </a:br>
            <a:r>
              <a:rPr lang="ru-RU" sz="2000" i="1" dirty="0" err="1" smtClean="0">
                <a:solidFill>
                  <a:schemeClr val="tx1"/>
                </a:solidFill>
                <a:latin typeface="+mn-lt"/>
              </a:rPr>
              <a:t>Конькова</a:t>
            </a:r>
            <a:r>
              <a:rPr lang="ru-RU" sz="2000" i="1" dirty="0" smtClean="0">
                <a:solidFill>
                  <a:schemeClr val="tx1"/>
                </a:solidFill>
                <a:latin typeface="+mn-lt"/>
              </a:rPr>
              <a:t> Светлана Эдуардовна–</a:t>
            </a:r>
            <a:br>
              <a:rPr lang="ru-RU" sz="2000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2000" i="1" dirty="0" smtClean="0">
                <a:solidFill>
                  <a:schemeClr val="tx1"/>
                </a:solidFill>
                <a:latin typeface="+mn-lt"/>
              </a:rPr>
              <a:t> учитель русского языка и </a:t>
            </a:r>
            <a:r>
              <a:rPr lang="ru-RU" sz="2000" i="1" dirty="0" smtClean="0">
                <a:solidFill>
                  <a:schemeClr val="tx1"/>
                </a:solidFill>
                <a:latin typeface="+mn-lt"/>
              </a:rPr>
              <a:t>литературы высшая квалификационная категория</a:t>
            </a:r>
            <a:endParaRPr lang="ru-RU" sz="200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539750" y="2852738"/>
            <a:ext cx="8064500" cy="14827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D80E95"/>
              </a:solidFill>
              <a:latin typeface="Impact"/>
            </a:endParaRPr>
          </a:p>
        </p:txBody>
      </p:sp>
      <p:pic>
        <p:nvPicPr>
          <p:cNvPr id="7" name="Picture 4" descr="i"/>
          <p:cNvPicPr>
            <a:picLocks noChangeAspect="1" noChangeArrowheads="1"/>
          </p:cNvPicPr>
          <p:nvPr/>
        </p:nvPicPr>
        <p:blipFill>
          <a:blip r:embed="rId3" cstate="print"/>
          <a:srcRect l="6138" r="6138"/>
          <a:stretch>
            <a:fillRect/>
          </a:stretch>
        </p:blipFill>
        <p:spPr bwMode="auto">
          <a:xfrm rot="403529">
            <a:off x="4887450" y="1186164"/>
            <a:ext cx="3693119" cy="3144674"/>
          </a:xfrm>
          <a:prstGeom prst="roundRect">
            <a:avLst>
              <a:gd name="adj" fmla="val 159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395536" y="2060848"/>
            <a:ext cx="3816424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</a:rPr>
              <a:t>Литературная игра </a:t>
            </a:r>
          </a:p>
          <a:p>
            <a:pPr algn="ctr"/>
            <a:r>
              <a:rPr lang="ru-RU" sz="3600" b="1" i="1" dirty="0" smtClean="0">
                <a:solidFill>
                  <a:srgbClr val="C00000"/>
                </a:solidFill>
              </a:rPr>
              <a:t>по роману В.Крапивина «Мальчик со шпагой»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7" name="Rectangle 7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2488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  <a:latin typeface="+mn-lt"/>
              </a:rPr>
              <a:t>Правильный ответ:</a:t>
            </a:r>
          </a:p>
        </p:txBody>
      </p:sp>
      <p:pic>
        <p:nvPicPr>
          <p:cNvPr id="66564" name="Picture 9" descr="44648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55776" y="1772816"/>
            <a:ext cx="3312368" cy="4032448"/>
          </a:xfrm>
          <a:noFill/>
          <a:ln/>
        </p:spPr>
      </p:pic>
      <p:sp>
        <p:nvSpPr>
          <p:cNvPr id="6" name="Прямоугольник 5"/>
          <p:cNvSpPr/>
          <p:nvPr/>
        </p:nvSpPr>
        <p:spPr>
          <a:xfrm>
            <a:off x="3203848" y="5733256"/>
            <a:ext cx="187220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1962 год</a:t>
            </a:r>
            <a:endParaRPr lang="ru-RU" sz="32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539552" y="3789040"/>
            <a:ext cx="828092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+mn-lt"/>
                <a:cs typeface="Times New Roman" pitchFamily="18" charset="0"/>
              </a:rPr>
              <a:t>Книги Крапивина были </a:t>
            </a:r>
            <a:r>
              <a:rPr lang="ru-RU" sz="2400" b="1" dirty="0">
                <a:latin typeface="+mn-lt"/>
                <a:cs typeface="Times New Roman" pitchFamily="18" charset="0"/>
              </a:rPr>
              <a:t>включены </a:t>
            </a:r>
            <a:r>
              <a:rPr lang="ru-RU" sz="2400" b="1" dirty="0" smtClean="0">
                <a:latin typeface="+mn-lt"/>
                <a:cs typeface="Times New Roman" pitchFamily="18" charset="0"/>
              </a:rPr>
              <a:t>в </a:t>
            </a:r>
          </a:p>
          <a:p>
            <a:pPr algn="ctr"/>
            <a:r>
              <a:rPr lang="ru-RU" sz="2400" b="1" dirty="0" smtClean="0">
                <a:latin typeface="+mn-lt"/>
                <a:cs typeface="Times New Roman" pitchFamily="18" charset="0"/>
              </a:rPr>
              <a:t>"</a:t>
            </a:r>
            <a:r>
              <a:rPr lang="ru-RU" sz="2400" b="1" dirty="0">
                <a:latin typeface="+mn-lt"/>
                <a:cs typeface="Times New Roman" pitchFamily="18" charset="0"/>
              </a:rPr>
              <a:t>Золотую библиотеку избранных произведений для детей и юношества", </a:t>
            </a:r>
            <a:endParaRPr lang="ru-RU" sz="2400" b="1" dirty="0" smtClean="0">
              <a:latin typeface="+mn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+mn-lt"/>
                <a:cs typeface="Times New Roman" pitchFamily="18" charset="0"/>
              </a:rPr>
              <a:t>"</a:t>
            </a:r>
            <a:r>
              <a:rPr lang="ru-RU" sz="2400" b="1" dirty="0">
                <a:latin typeface="+mn-lt"/>
                <a:cs typeface="Times New Roman" pitchFamily="18" charset="0"/>
              </a:rPr>
              <a:t>Библиотеку приключений и научной фантастики", "Библиотеку мировой литературы для детей", </a:t>
            </a:r>
            <a:endParaRPr lang="ru-RU" sz="2400" b="1" dirty="0" smtClean="0">
              <a:latin typeface="+mn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+mn-lt"/>
                <a:cs typeface="Times New Roman" pitchFamily="18" charset="0"/>
              </a:rPr>
              <a:t>в </a:t>
            </a:r>
            <a:r>
              <a:rPr lang="ru-RU" sz="2400" b="1" dirty="0">
                <a:latin typeface="+mn-lt"/>
                <a:cs typeface="Times New Roman" pitchFamily="18" charset="0"/>
              </a:rPr>
              <a:t>японскую 26-томную серию </a:t>
            </a:r>
            <a:endParaRPr lang="ru-RU" sz="2400" b="1" dirty="0" smtClean="0">
              <a:latin typeface="+mn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+mn-lt"/>
                <a:cs typeface="Times New Roman" pitchFamily="18" charset="0"/>
              </a:rPr>
              <a:t>"</a:t>
            </a:r>
            <a:r>
              <a:rPr lang="ru-RU" sz="2400" b="1" dirty="0">
                <a:latin typeface="+mn-lt"/>
                <a:cs typeface="Times New Roman" pitchFamily="18" charset="0"/>
              </a:rPr>
              <a:t>Избранные сочинения для подростков" </a:t>
            </a:r>
            <a:r>
              <a:rPr lang="ru-RU" sz="2400" b="1" dirty="0" smtClean="0">
                <a:latin typeface="+mn-lt"/>
                <a:cs typeface="Times New Roman" pitchFamily="18" charset="0"/>
              </a:rPr>
              <a:t>.  </a:t>
            </a:r>
            <a:endParaRPr lang="ru-RU" sz="2400" b="1" dirty="0">
              <a:latin typeface="+mn-lt"/>
              <a:cs typeface="Times New Roman" pitchFamily="18" charset="0"/>
            </a:endParaRPr>
          </a:p>
        </p:txBody>
      </p:sp>
      <p:pic>
        <p:nvPicPr>
          <p:cNvPr id="4098" name="Picture 2" descr="C:\Users\Администратор\Desktop\современные писатели детям\Крапивин Владислав Петрович фото\krapiv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692696"/>
            <a:ext cx="3460191" cy="292895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4" name="Picture 4" descr="книга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764705"/>
            <a:ext cx="1633538" cy="2651596"/>
          </a:xfrm>
          <a:prstGeom prst="rect">
            <a:avLst/>
          </a:prstGeom>
          <a:noFill/>
        </p:spPr>
      </p:pic>
      <p:pic>
        <p:nvPicPr>
          <p:cNvPr id="46085" name="Picture 5" descr="книга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4" y="765175"/>
            <a:ext cx="1872729" cy="2663825"/>
          </a:xfrm>
          <a:prstGeom prst="rect">
            <a:avLst/>
          </a:prstGeom>
          <a:noFill/>
        </p:spPr>
      </p:pic>
      <p:pic>
        <p:nvPicPr>
          <p:cNvPr id="46086" name="Picture 6" descr="книга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3573016"/>
            <a:ext cx="1872208" cy="2724150"/>
          </a:xfrm>
          <a:prstGeom prst="rect">
            <a:avLst/>
          </a:prstGeom>
          <a:noFill/>
        </p:spPr>
      </p:pic>
      <p:pic>
        <p:nvPicPr>
          <p:cNvPr id="46087" name="Picture 7" descr="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789040"/>
            <a:ext cx="1712987" cy="2513335"/>
          </a:xfrm>
          <a:prstGeom prst="rect">
            <a:avLst/>
          </a:prstGeom>
          <a:noFill/>
        </p:spPr>
      </p:pic>
      <p:pic>
        <p:nvPicPr>
          <p:cNvPr id="46088" name="Picture 8" descr="2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3861048"/>
            <a:ext cx="1872208" cy="2436366"/>
          </a:xfrm>
          <a:prstGeom prst="rect">
            <a:avLst/>
          </a:prstGeom>
          <a:noFill/>
        </p:spPr>
      </p:pic>
      <p:pic>
        <p:nvPicPr>
          <p:cNvPr id="46089" name="Picture 9" descr="2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764704"/>
            <a:ext cx="1875979" cy="2648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22896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+mn-lt"/>
              </a:rPr>
              <a:t>4. В каком году Крапивин создал детский отряд «Каравелла?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  <a:latin typeface="+mn-lt"/>
              </a:rPr>
              <a:t>Правильный ответ:</a:t>
            </a:r>
            <a:endParaRPr lang="ru-RU" sz="60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564904"/>
            <a:ext cx="7056784" cy="2520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pho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060848"/>
            <a:ext cx="3333760" cy="41764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4860032" y="2276872"/>
            <a:ext cx="3707904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i="1" dirty="0" smtClean="0">
                <a:latin typeface="+mn-lt"/>
                <a:cs typeface="Times New Roman" pitchFamily="18" charset="0"/>
              </a:rPr>
              <a:t>В 1961 году Владиславом Крапивиным </a:t>
            </a:r>
          </a:p>
          <a:p>
            <a:pPr algn="ctr">
              <a:lnSpc>
                <a:spcPct val="90000"/>
              </a:lnSpc>
            </a:pPr>
            <a:r>
              <a:rPr lang="ru-RU" sz="3200" b="1" i="1" dirty="0" smtClean="0">
                <a:latin typeface="+mn-lt"/>
                <a:cs typeface="Times New Roman" pitchFamily="18" charset="0"/>
              </a:rPr>
              <a:t>по собственной инициативе </a:t>
            </a:r>
          </a:p>
          <a:p>
            <a:pPr algn="ctr">
              <a:lnSpc>
                <a:spcPct val="90000"/>
              </a:lnSpc>
            </a:pPr>
            <a:r>
              <a:rPr lang="ru-RU" sz="3200" b="1" i="1" dirty="0" smtClean="0">
                <a:latin typeface="+mn-lt"/>
                <a:cs typeface="Times New Roman" pitchFamily="18" charset="0"/>
              </a:rPr>
              <a:t>был создан детский отряд "Каравелла" </a:t>
            </a:r>
            <a:endParaRPr lang="ru-RU" sz="3200" b="1" i="1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228968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+mn-lt"/>
              </a:rPr>
              <a:t>5. Перечислите профили отряда Каравелла?</a:t>
            </a:r>
            <a:endParaRPr lang="ru-RU" b="1" i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8313" y="404812"/>
            <a:ext cx="8229600" cy="2088084"/>
          </a:xfrm>
        </p:spPr>
        <p:txBody>
          <a:bodyPr/>
          <a:lstStyle/>
          <a:p>
            <a:pPr algn="ctr" eaLnBrk="1" hangingPunct="1"/>
            <a:r>
              <a:rPr lang="ru-RU" sz="6000" b="1" i="1" dirty="0" smtClean="0">
                <a:solidFill>
                  <a:srgbClr val="C00000"/>
                </a:solidFill>
                <a:latin typeface="+mn-lt"/>
              </a:rPr>
              <a:t>Правильный ответ:</a:t>
            </a:r>
            <a:br>
              <a:rPr lang="ru-RU" sz="6000" b="1" i="1" dirty="0" smtClean="0">
                <a:solidFill>
                  <a:srgbClr val="C00000"/>
                </a:solidFill>
                <a:latin typeface="+mn-lt"/>
              </a:rPr>
            </a:br>
            <a:endParaRPr lang="ru-RU" sz="6000" b="1" i="1" dirty="0" smtClean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2295" name="Picture 7" descr="12  каравелла"/>
          <p:cNvPicPr>
            <a:picLocks noChangeAspect="1" noChangeArrowheads="1"/>
          </p:cNvPicPr>
          <p:nvPr/>
        </p:nvPicPr>
        <p:blipFill>
          <a:blip r:embed="rId3" cstate="print"/>
          <a:srcRect r="67899"/>
          <a:stretch>
            <a:fillRect/>
          </a:stretch>
        </p:blipFill>
        <p:spPr bwMode="auto">
          <a:xfrm>
            <a:off x="611560" y="2276872"/>
            <a:ext cx="2379662" cy="2894013"/>
          </a:xfrm>
          <a:prstGeom prst="rect">
            <a:avLst/>
          </a:prstGeom>
          <a:noFill/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27984" y="2420888"/>
            <a:ext cx="388778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i="1" dirty="0">
                <a:latin typeface="+mn-lt"/>
              </a:rPr>
              <a:t>ЖУРНАЛИСТИКА</a:t>
            </a:r>
          </a:p>
          <a:p>
            <a:pPr>
              <a:buFontTx/>
              <a:buChar char="•"/>
            </a:pPr>
            <a:r>
              <a:rPr lang="ru-RU" sz="2400" b="1" i="1" dirty="0">
                <a:latin typeface="+mn-lt"/>
              </a:rPr>
              <a:t> МОРСКОЕ ДЕЛО</a:t>
            </a:r>
          </a:p>
          <a:p>
            <a:pPr>
              <a:buFontTx/>
              <a:buChar char="•"/>
            </a:pPr>
            <a:r>
              <a:rPr lang="ru-RU" sz="2400" b="1" i="1" dirty="0">
                <a:latin typeface="+mn-lt"/>
              </a:rPr>
              <a:t> </a:t>
            </a:r>
            <a:r>
              <a:rPr lang="ru-RU" sz="2400" b="1" i="1" dirty="0" smtClean="0">
                <a:latin typeface="+mn-lt"/>
              </a:rPr>
              <a:t>ФЕХТОВАНИЕ</a:t>
            </a:r>
          </a:p>
          <a:p>
            <a:pPr>
              <a:buFontTx/>
              <a:buChar char="•"/>
            </a:pPr>
            <a:r>
              <a:rPr lang="ru-RU" sz="2400" b="1" i="1" dirty="0" smtClean="0">
                <a:latin typeface="+mn-lt"/>
              </a:rPr>
              <a:t>КИНОСТУДИЯ</a:t>
            </a:r>
          </a:p>
          <a:p>
            <a:pPr>
              <a:buFontTx/>
              <a:buChar char="•"/>
            </a:pPr>
            <a:r>
              <a:rPr lang="ru-RU" sz="2400" b="1" i="1" dirty="0" smtClean="0">
                <a:latin typeface="+mn-lt"/>
              </a:rPr>
              <a:t>ЯХТОСТРОЕНИЕ</a:t>
            </a:r>
          </a:p>
          <a:p>
            <a:pPr>
              <a:buFontTx/>
              <a:buChar char="•"/>
            </a:pPr>
            <a:r>
              <a:rPr lang="ru-RU" sz="2400" b="1" i="1" dirty="0" smtClean="0">
                <a:latin typeface="+mn-lt"/>
              </a:rPr>
              <a:t>ЯХТИНГ</a:t>
            </a:r>
          </a:p>
          <a:p>
            <a:pPr>
              <a:buFontTx/>
              <a:buChar char="•"/>
            </a:pPr>
            <a:r>
              <a:rPr lang="ru-RU" sz="2400" b="1" i="1" dirty="0" smtClean="0">
                <a:latin typeface="+mn-lt"/>
              </a:rPr>
              <a:t>ИСТОРИЯ ФЛОТА</a:t>
            </a:r>
            <a:endParaRPr lang="ru-RU" sz="2400" b="1" i="1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advTm="6802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5890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+mn-lt"/>
              </a:rPr>
              <a:t>6. Назовите какой-нибудь закон отряда «Каравелла»?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935385"/>
          </a:xfrm>
        </p:spPr>
        <p:txBody>
          <a:bodyPr/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latin typeface="+mn-lt"/>
              </a:rPr>
              <a:t>   «Каравелла»</a:t>
            </a:r>
          </a:p>
        </p:txBody>
      </p:sp>
      <p:pic>
        <p:nvPicPr>
          <p:cNvPr id="60422" name="Picture 6" descr="13 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557338"/>
            <a:ext cx="3168650" cy="2382837"/>
          </a:xfrm>
          <a:prstGeom prst="rect">
            <a:avLst/>
          </a:prstGeom>
          <a:noFill/>
        </p:spPr>
      </p:pic>
      <p:pic>
        <p:nvPicPr>
          <p:cNvPr id="60423" name="Picture 7" descr="26 оранж ле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4076700"/>
            <a:ext cx="3168650" cy="2376488"/>
          </a:xfrm>
          <a:prstGeom prst="rect">
            <a:avLst/>
          </a:prstGeom>
          <a:noFill/>
        </p:spPr>
      </p:pic>
      <p:pic>
        <p:nvPicPr>
          <p:cNvPr id="60424" name="Picture 8" descr="каравелла сейчас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263" y="1557338"/>
            <a:ext cx="3167062" cy="2374900"/>
          </a:xfrm>
          <a:prstGeom prst="rect">
            <a:avLst/>
          </a:prstGeom>
          <a:noFill/>
        </p:spPr>
      </p:pic>
      <p:pic>
        <p:nvPicPr>
          <p:cNvPr id="60425" name="Picture 9" descr="24  всероссийский сбор разновозрастных объединений Оранжевое лет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4076700"/>
            <a:ext cx="3167063" cy="2386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  <a:latin typeface="+mn-lt"/>
              </a:rPr>
              <a:t>Правильный ответ: </a:t>
            </a:r>
          </a:p>
        </p:txBody>
      </p:sp>
      <p:pic>
        <p:nvPicPr>
          <p:cNvPr id="47110" name="Picture 6" descr="1997-03_ravnodenstvie_linej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44824"/>
            <a:ext cx="3744416" cy="3384376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067944" y="1597442"/>
            <a:ext cx="4824536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Я вступаю в бой с любой несправедливостью, подлостью, жестокостью, где бы я их не встретил.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-Я не стану ждать, когда на защиту правды встанет кто-то другой раньше меня.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-Смелость - это то, когда человек боится и всё- таки не сворачивает с дороги.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-Я никогда не должен пройти мимо плачущего ребёнка.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949048"/>
          </a:xfrm>
        </p:spPr>
        <p:txBody>
          <a:bodyPr>
            <a:normAutofit/>
          </a:bodyPr>
          <a:lstStyle/>
          <a:p>
            <a:pPr algn="ctr"/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Конкурс № </a:t>
            </a:r>
            <a:r>
              <a:rPr lang="ru-RU" sz="8800" b="1" i="1" dirty="0" smtClean="0">
                <a:solidFill>
                  <a:schemeClr val="tx1"/>
                </a:solidFill>
                <a:latin typeface="+mn-lt"/>
              </a:rPr>
              <a:t>1</a:t>
            </a: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«Битва умов»</a:t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endParaRPr lang="ru-RU" sz="6600" b="1" i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949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Конкурс № </a:t>
            </a:r>
            <a:r>
              <a:rPr lang="ru-RU" sz="8900" b="1" i="1" dirty="0" smtClean="0">
                <a:solidFill>
                  <a:schemeClr val="tx1"/>
                </a:solidFill>
                <a:latin typeface="+mn-lt"/>
              </a:rPr>
              <a:t>2</a:t>
            </a: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«Загадочный конверт»</a:t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endParaRPr lang="ru-RU" sz="6600" b="1" i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949048"/>
          </a:xfrm>
        </p:spPr>
        <p:txBody>
          <a:bodyPr>
            <a:normAutofit/>
          </a:bodyPr>
          <a:lstStyle/>
          <a:p>
            <a:pPr algn="ctr"/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Конкурс № </a:t>
            </a:r>
            <a:r>
              <a:rPr lang="ru-RU" sz="8000" b="1" i="1" dirty="0" smtClean="0">
                <a:solidFill>
                  <a:schemeClr val="tx1"/>
                </a:solidFill>
                <a:latin typeface="+mn-lt"/>
              </a:rPr>
              <a:t>3</a:t>
            </a: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«Чёрный ящик»</a:t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endParaRPr lang="ru-RU" sz="6600" b="1" i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i="1" dirty="0" smtClean="0">
                <a:solidFill>
                  <a:srgbClr val="C00000"/>
                </a:solidFill>
                <a:latin typeface="+mn-lt"/>
              </a:rPr>
              <a:t>Шеврон</a:t>
            </a:r>
            <a:endParaRPr lang="ru-RU" sz="8000" b="1" i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3" name="Picture 2" descr="C:\Users\Администратор\Desktop\современные писатели детям\Крапивин Владислав Петрович фото\vpk33.jpg"/>
          <p:cNvPicPr>
            <a:picLocks noChangeAspect="1" noChangeArrowheads="1"/>
          </p:cNvPicPr>
          <p:nvPr/>
        </p:nvPicPr>
        <p:blipFill>
          <a:blip r:embed="rId2" cstate="print"/>
          <a:srcRect l="75591" t="75591" r="4652"/>
          <a:stretch>
            <a:fillRect/>
          </a:stretch>
        </p:blipFill>
        <p:spPr bwMode="auto">
          <a:xfrm>
            <a:off x="2987824" y="2348880"/>
            <a:ext cx="2206427" cy="34386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дминистратор\Desktop\современные писатели детям\Крапивин Владислав Петрович фото\vpk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268760"/>
            <a:ext cx="3095625" cy="3905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95536" y="1556792"/>
            <a:ext cx="489654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dirty="0" smtClean="0">
                <a:solidFill>
                  <a:srgbClr val="C00000"/>
                </a:solidFill>
              </a:rPr>
              <a:t>Командор</a:t>
            </a:r>
            <a:endParaRPr lang="ru-RU" sz="8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i="1" dirty="0" smtClean="0">
                <a:solidFill>
                  <a:srgbClr val="C00000"/>
                </a:solidFill>
                <a:latin typeface="+mn-lt"/>
              </a:rPr>
              <a:t>Эспада</a:t>
            </a:r>
            <a:endParaRPr lang="ru-RU" sz="80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827584" y="2143889"/>
            <a:ext cx="763284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"Прощаясь, он ШПАГУ как надо</a:t>
            </a:r>
            <a:b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</a:b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Братишке сделать помог,</a:t>
            </a:r>
            <a:b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</a:b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Испанское слово "эспада"</a:t>
            </a:r>
            <a:b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</a:b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По-нашему значит "клинок"...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+mn-lt"/>
                <a:cs typeface="Arial" pitchFamily="34" charset="0"/>
              </a:rPr>
              <a:t>«Мальчик со шпагой»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i="1" dirty="0" err="1" smtClean="0">
                <a:solidFill>
                  <a:srgbClr val="C00000"/>
                </a:solidFill>
                <a:latin typeface="+mn-lt"/>
              </a:rPr>
              <a:t>Кэч</a:t>
            </a:r>
            <a:endParaRPr lang="ru-RU" sz="8000" b="1" i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3" name="Picture 6" descr="18  -1  яхты штурман собст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700808"/>
            <a:ext cx="5752892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+mn-lt"/>
              </a:rPr>
              <a:t>Девиз отряда:</a:t>
            </a:r>
            <a:br>
              <a:rPr lang="ru-RU" sz="5400" b="1" dirty="0" smtClean="0">
                <a:solidFill>
                  <a:schemeClr val="tx1"/>
                </a:solidFill>
                <a:latin typeface="+mn-lt"/>
              </a:rPr>
            </a:br>
            <a:r>
              <a:rPr lang="ru-RU" sz="5400" b="1" dirty="0" smtClean="0">
                <a:solidFill>
                  <a:schemeClr val="tx1"/>
                </a:solidFill>
                <a:latin typeface="+mn-lt"/>
              </a:rPr>
              <a:t>«</a:t>
            </a:r>
            <a:r>
              <a:rPr lang="en-US" sz="5400" b="1" dirty="0" err="1" smtClean="0">
                <a:solidFill>
                  <a:schemeClr val="tx1"/>
                </a:solidFill>
                <a:latin typeface="+mn-lt"/>
              </a:rPr>
              <a:t>Tamborileros</a:t>
            </a:r>
            <a:r>
              <a:rPr lang="en-US" sz="5400" b="1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5400" b="1" dirty="0" err="1" smtClean="0">
                <a:solidFill>
                  <a:schemeClr val="tx1"/>
                </a:solidFill>
                <a:latin typeface="+mn-lt"/>
              </a:rPr>
              <a:t>adelante</a:t>
            </a:r>
            <a:r>
              <a:rPr lang="en-US" sz="5400" b="1" dirty="0" smtClean="0">
                <a:solidFill>
                  <a:schemeClr val="tx1"/>
                </a:solidFill>
                <a:latin typeface="+mn-lt"/>
              </a:rPr>
              <a:t>!</a:t>
            </a:r>
            <a:endParaRPr lang="ru-RU" sz="5400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latin typeface="+mn-lt"/>
              </a:rPr>
              <a:t>«Барабанщики, вперед!»</a:t>
            </a:r>
            <a:endParaRPr lang="ru-RU" sz="5400" b="1" i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949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Конкурс № 4</a:t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«Защита </a:t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r>
              <a:rPr lang="ru-RU" sz="6600" b="1" i="1" dirty="0" smtClean="0">
                <a:solidFill>
                  <a:schemeClr val="tx1"/>
                </a:solidFill>
                <a:latin typeface="+mn-lt"/>
              </a:rPr>
              <a:t>обложки книги»</a:t>
            </a:r>
            <a:br>
              <a:rPr lang="ru-RU" sz="6600" b="1" i="1" dirty="0" smtClean="0">
                <a:solidFill>
                  <a:schemeClr val="tx1"/>
                </a:solidFill>
                <a:latin typeface="+mn-lt"/>
              </a:rPr>
            </a:br>
            <a:endParaRPr lang="ru-RU" sz="6600" b="1" i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WordArt 8"/>
          <p:cNvSpPr>
            <a:spLocks noChangeArrowheads="1" noChangeShapeType="1" noTextEdit="1"/>
          </p:cNvSpPr>
          <p:nvPr/>
        </p:nvSpPr>
        <p:spPr bwMode="auto">
          <a:xfrm>
            <a:off x="539552" y="1844824"/>
            <a:ext cx="8136904" cy="158100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Impact"/>
              </a:rPr>
              <a:t>Спасибо   за   </a:t>
            </a:r>
            <a:r>
              <a:rPr lang="ru-RU" sz="6000" b="1" kern="1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Impact"/>
              </a:rPr>
              <a:t>внимание!</a:t>
            </a:r>
            <a:endParaRPr lang="ru-RU" sz="60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Impact"/>
            </a:endParaRPr>
          </a:p>
        </p:txBody>
      </p:sp>
      <p:pic>
        <p:nvPicPr>
          <p:cNvPr id="3" name="Picture 8" descr="каравелл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6878" y="3570701"/>
            <a:ext cx="3825322" cy="288263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446449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+mn-lt"/>
              </a:rPr>
              <a:t>1.Назовите полную дату рождения В.Крапивина?</a:t>
            </a:r>
            <a:br>
              <a:rPr lang="ru-RU" b="1" dirty="0" smtClean="0">
                <a:solidFill>
                  <a:schemeClr val="tx1"/>
                </a:solidFill>
                <a:latin typeface="+mn-lt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</a:rPr>
              <a:t>(число, месяц, год </a:t>
            </a:r>
            <a:br>
              <a:rPr lang="ru-RU" b="1" dirty="0" smtClean="0">
                <a:solidFill>
                  <a:schemeClr val="tx1"/>
                </a:solidFill>
                <a:latin typeface="+mn-lt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</a:rPr>
              <a:t>и место рождения)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686800" cy="1584176"/>
          </a:xfrm>
        </p:spPr>
        <p:txBody>
          <a:bodyPr>
            <a:noAutofit/>
          </a:bodyPr>
          <a:lstStyle/>
          <a:p>
            <a:pPr eaLnBrk="1" hangingPunct="1"/>
            <a:r>
              <a:rPr lang="ru-RU" sz="6000" i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6000" b="1" i="1" dirty="0" smtClean="0">
                <a:solidFill>
                  <a:srgbClr val="C00000"/>
                </a:solidFill>
                <a:latin typeface="+mn-lt"/>
              </a:rPr>
              <a:t>Правильный ответ: </a:t>
            </a:r>
            <a:br>
              <a:rPr lang="ru-RU" sz="6000" b="1" i="1" dirty="0" smtClean="0">
                <a:solidFill>
                  <a:srgbClr val="C00000"/>
                </a:solidFill>
                <a:latin typeface="+mn-lt"/>
              </a:rPr>
            </a:br>
            <a:endParaRPr lang="ru-RU" sz="6000" b="1" i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2060848"/>
            <a:ext cx="4680322" cy="393990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sz="3200" b="1" i="1" dirty="0" smtClean="0"/>
              <a:t>Владислав Петрович Крапивин родился</a:t>
            </a:r>
          </a:p>
          <a:p>
            <a:pPr algn="ctr" eaLnBrk="1" hangingPunct="1">
              <a:buNone/>
            </a:pPr>
            <a:r>
              <a:rPr lang="ru-RU" sz="3200" b="1" i="1" dirty="0" smtClean="0"/>
              <a:t>14 октября 1938 года </a:t>
            </a:r>
          </a:p>
          <a:p>
            <a:pPr algn="ctr" eaLnBrk="1" hangingPunct="1">
              <a:buNone/>
            </a:pPr>
            <a:r>
              <a:rPr lang="ru-RU" sz="3200" b="1" i="1" dirty="0" smtClean="0"/>
              <a:t>в городе Тюмени</a:t>
            </a:r>
          </a:p>
          <a:p>
            <a:pPr algn="ctr" eaLnBrk="1" hangingPunct="1">
              <a:buNone/>
            </a:pPr>
            <a:r>
              <a:rPr lang="ru-RU" sz="3200" b="1" i="1" dirty="0" smtClean="0"/>
              <a:t>в семье педагогов </a:t>
            </a:r>
          </a:p>
        </p:txBody>
      </p:sp>
      <p:pic>
        <p:nvPicPr>
          <p:cNvPr id="5" name="Picture 6" descr="вк27(вк и его отец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340768"/>
            <a:ext cx="2736304" cy="196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F:\крапивин фото\4  с мамой ольгой петровной 19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3861048"/>
            <a:ext cx="2736304" cy="206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508104" y="3284984"/>
            <a:ext cx="2736304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Петр Федорович с Владиславом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8104" y="5943600"/>
            <a:ext cx="2736304" cy="581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 мамой Ольгой Петровной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858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043862" cy="15113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800" dirty="0" smtClean="0"/>
              <a:t>   </a:t>
            </a:r>
            <a:r>
              <a:rPr lang="ru-RU" sz="4800" b="1" i="1" dirty="0" smtClean="0">
                <a:solidFill>
                  <a:srgbClr val="C00000"/>
                </a:solidFill>
                <a:latin typeface="+mn-lt"/>
              </a:rPr>
              <a:t>Награды и литературные</a:t>
            </a:r>
            <a:br>
              <a:rPr lang="ru-RU" sz="4800" b="1" i="1" dirty="0" smtClean="0">
                <a:solidFill>
                  <a:srgbClr val="C00000"/>
                </a:solidFill>
                <a:latin typeface="+mn-lt"/>
              </a:rPr>
            </a:br>
            <a:r>
              <a:rPr lang="ru-RU" sz="4800" b="1" i="1" dirty="0" smtClean="0">
                <a:solidFill>
                  <a:srgbClr val="C00000"/>
                </a:solidFill>
                <a:latin typeface="+mn-lt"/>
              </a:rPr>
              <a:t>   премии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973263"/>
            <a:ext cx="5616575" cy="462438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1200" dirty="0" smtClean="0"/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Премия Ленинского комсомола (1974)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Орден Трудового Красного Знамени (1984)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Орден Дружбы народов (1989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Отличник народного просвещения РСФСР (1980)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Премия «</a:t>
            </a:r>
            <a:r>
              <a:rPr lang="ru-RU" sz="1800" dirty="0" err="1" smtClean="0"/>
              <a:t>Аэлита</a:t>
            </a:r>
            <a:r>
              <a:rPr lang="ru-RU" sz="1800" dirty="0" smtClean="0"/>
              <a:t>» (1983)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Литературная премия губернатора Свердловской области (1999)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Премия имени Александра Грина (2001)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Литературная премия «Малая Урания» (2001)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 Орден рыцарей фантастики (2003)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Литературная премия имени разведчика Николая Кузнецова (2003)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Литературная премия имени Д. Н. </a:t>
            </a:r>
            <a:r>
              <a:rPr lang="ru-RU" sz="1800" dirty="0" err="1" smtClean="0"/>
              <a:t>Мамина-Сибиряка</a:t>
            </a:r>
            <a:r>
              <a:rPr lang="ru-RU" sz="1800" dirty="0" smtClean="0"/>
              <a:t> (2003)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Премия «Большой </a:t>
            </a:r>
            <a:r>
              <a:rPr lang="ru-RU" sz="1800" dirty="0" err="1" smtClean="0"/>
              <a:t>Роскон</a:t>
            </a:r>
            <a:r>
              <a:rPr lang="ru-RU" sz="1800" dirty="0" smtClean="0"/>
              <a:t>» (2006)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Орден Почёта (2009)</a:t>
            </a:r>
          </a:p>
        </p:txBody>
      </p:sp>
      <p:pic>
        <p:nvPicPr>
          <p:cNvPr id="4" name="Picture 2" descr="F:\крапивин фото\орден поче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2349500"/>
            <a:ext cx="2293938" cy="363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5335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Rot="1" noChangeArrowheads="1"/>
          </p:cNvSpPr>
          <p:nvPr/>
        </p:nvSpPr>
        <p:spPr bwMode="auto">
          <a:xfrm>
            <a:off x="2987675" y="4437112"/>
            <a:ext cx="5545138" cy="14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73050" indent="-273050" algn="ctr" eaLnBrk="0" hangingPunct="0"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r>
              <a:rPr lang="ru-RU" sz="2000" dirty="0">
                <a:solidFill>
                  <a:srgbClr val="891539"/>
                </a:solidFill>
                <a:latin typeface="Constantia" pitchFamily="18" charset="0"/>
              </a:rPr>
              <a:t>     </a:t>
            </a:r>
            <a:r>
              <a:rPr lang="ru-RU" sz="2800" b="1" i="1" dirty="0">
                <a:solidFill>
                  <a:srgbClr val="C00000"/>
                </a:solidFill>
                <a:latin typeface="Constantia" pitchFamily="18" charset="0"/>
              </a:rPr>
              <a:t>УЧРЕЖДЕНА СОДРУЖЕСТВОМ ДЕТСКИХ ПИСАТЕЛЕЙ </a:t>
            </a:r>
          </a:p>
          <a:p>
            <a:pPr marL="273050" indent="-273050" algn="ctr" eaLnBrk="0" hangingPunct="0"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r>
              <a:rPr lang="ru-RU" sz="2800" b="1" i="1" dirty="0">
                <a:solidFill>
                  <a:srgbClr val="C00000"/>
                </a:solidFill>
                <a:latin typeface="Constantia" pitchFamily="18" charset="0"/>
              </a:rPr>
              <a:t>в 2006 году</a:t>
            </a:r>
          </a:p>
        </p:txBody>
      </p:sp>
      <p:pic>
        <p:nvPicPr>
          <p:cNvPr id="61445" name="Picture 5" descr="head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981075"/>
            <a:ext cx="8172450" cy="2895600"/>
          </a:xfrm>
          <a:prstGeom prst="rect">
            <a:avLst/>
          </a:prstGeom>
          <a:noFill/>
        </p:spPr>
      </p:pic>
      <p:pic>
        <p:nvPicPr>
          <p:cNvPr id="61446" name="Picture 6" descr="вк20 (премия имени вк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4149725"/>
            <a:ext cx="1792288" cy="241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5088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+mn-lt"/>
              </a:rPr>
              <a:t>2.Какое образование получил В.Крапивин?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  <a:latin typeface="+mn-lt"/>
              </a:rPr>
              <a:t>Правильный ответ:</a:t>
            </a:r>
            <a:endParaRPr lang="ru-RU" sz="60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564904"/>
            <a:ext cx="7056784" cy="2520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Факультет журналистики </a:t>
            </a:r>
            <a:r>
              <a:rPr lang="ru-RU" sz="4000" b="1" i="1" dirty="0" err="1" smtClean="0">
                <a:solidFill>
                  <a:schemeClr val="tx1"/>
                </a:solidFill>
              </a:rPr>
              <a:t>УрГУ</a:t>
            </a:r>
            <a:r>
              <a:rPr lang="ru-RU" sz="4000" b="1" i="1" dirty="0" smtClean="0">
                <a:solidFill>
                  <a:schemeClr val="tx1"/>
                </a:solidFill>
              </a:rPr>
              <a:t> в Свердловске</a:t>
            </a:r>
          </a:p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в 1961 году</a:t>
            </a:r>
            <a:endParaRPr lang="ru-RU" sz="40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30097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+mn-lt"/>
              </a:rPr>
              <a:t>3. Как называлась первая книга писателя? В каком году была издана?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7|1.8|1.6|1.7|2.1|2.9|2.2|4.4|3.3|4.5|6.9|3.9|3.6|3.2|3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5158</TotalTime>
  <Words>396</Words>
  <Application>Microsoft Office PowerPoint</Application>
  <PresentationFormat>Экран (4:3)</PresentationFormat>
  <Paragraphs>74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Поток</vt:lpstr>
      <vt:lpstr>Автор презентации:  Конькова Светлана Эдуардовна–  учитель русского языка и литературы высшая квалификационная категория</vt:lpstr>
      <vt:lpstr>Конкурс № 1 «Битва умов» </vt:lpstr>
      <vt:lpstr>1.Назовите полную дату рождения В.Крапивина? (число, месяц, год  и место рождения)</vt:lpstr>
      <vt:lpstr> Правильный ответ:  </vt:lpstr>
      <vt:lpstr>   Награды и литературные    премии </vt:lpstr>
      <vt:lpstr>Слайд 6</vt:lpstr>
      <vt:lpstr>2.Какое образование получил В.Крапивин?</vt:lpstr>
      <vt:lpstr>Правильный ответ:</vt:lpstr>
      <vt:lpstr>3. Как называлась первая книга писателя? В каком году была издана?</vt:lpstr>
      <vt:lpstr>Правильный ответ:</vt:lpstr>
      <vt:lpstr>Слайд 11</vt:lpstr>
      <vt:lpstr>Слайд 12</vt:lpstr>
      <vt:lpstr>4. В каком году Крапивин создал детский отряд «Каравелла?</vt:lpstr>
      <vt:lpstr>Правильный ответ:</vt:lpstr>
      <vt:lpstr>5. Перечислите профили отряда Каравелла?</vt:lpstr>
      <vt:lpstr>Правильный ответ: </vt:lpstr>
      <vt:lpstr>6. Назовите какой-нибудь закон отряда «Каравелла»?</vt:lpstr>
      <vt:lpstr>   «Каравелла»</vt:lpstr>
      <vt:lpstr>Правильный ответ: </vt:lpstr>
      <vt:lpstr>Конкурс № 2 «Загадочный конверт» </vt:lpstr>
      <vt:lpstr>Конкурс № 3 «Чёрный ящик» </vt:lpstr>
      <vt:lpstr>Шеврон</vt:lpstr>
      <vt:lpstr>Слайд 23</vt:lpstr>
      <vt:lpstr>Эспада</vt:lpstr>
      <vt:lpstr>Кэч</vt:lpstr>
      <vt:lpstr>Девиз отряда: «Tamborileros, adelante!</vt:lpstr>
      <vt:lpstr>«Барабанщики, вперед!»</vt:lpstr>
      <vt:lpstr>Конкурс № 4 «Защита  обложки книги» </vt:lpstr>
      <vt:lpstr>Слайд 29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Крапивин Владислав Петрович</dc:title>
  <dc:creator>DNA7 X86</dc:creator>
  <cp:lastModifiedBy>Светлана Эдуардовна</cp:lastModifiedBy>
  <cp:revision>17</cp:revision>
  <dcterms:created xsi:type="dcterms:W3CDTF">2011-12-24T16:17:59Z</dcterms:created>
  <dcterms:modified xsi:type="dcterms:W3CDTF">2016-01-11T10:33:45Z</dcterms:modified>
</cp:coreProperties>
</file>