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63" r:id="rId18"/>
    <p:sldId id="26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18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paper22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1668162" cy="6858000"/>
          </a:xfrm>
          <a:prstGeom prst="rect">
            <a:avLst/>
          </a:prstGeom>
        </p:spPr>
      </p:pic>
      <p:pic>
        <p:nvPicPr>
          <p:cNvPr id="7" name="Рисунок 6" descr="paper22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619672" y="0"/>
            <a:ext cx="1668162" cy="6858000"/>
          </a:xfrm>
          <a:prstGeom prst="rect">
            <a:avLst/>
          </a:prstGeom>
        </p:spPr>
      </p:pic>
      <p:pic>
        <p:nvPicPr>
          <p:cNvPr id="9" name="Рисунок 8" descr="paper22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275856" y="0"/>
            <a:ext cx="1668162" cy="6858000"/>
          </a:xfrm>
          <a:prstGeom prst="rect">
            <a:avLst/>
          </a:prstGeom>
        </p:spPr>
      </p:pic>
      <p:pic>
        <p:nvPicPr>
          <p:cNvPr id="10" name="Рисунок 9" descr="paper22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932040" y="0"/>
            <a:ext cx="1668162" cy="6858000"/>
          </a:xfrm>
          <a:prstGeom prst="rect">
            <a:avLst/>
          </a:prstGeom>
        </p:spPr>
      </p:pic>
      <p:pic>
        <p:nvPicPr>
          <p:cNvPr id="11" name="Рисунок 10" descr="paper22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588224" y="0"/>
            <a:ext cx="1668162" cy="6858000"/>
          </a:xfrm>
          <a:prstGeom prst="rect">
            <a:avLst/>
          </a:prstGeom>
        </p:spPr>
      </p:pic>
      <p:pic>
        <p:nvPicPr>
          <p:cNvPr id="12" name="Рисунок 11" descr="paper22.jpg"/>
          <p:cNvPicPr>
            <a:picLocks noChangeAspect="1"/>
          </p:cNvPicPr>
          <p:nvPr userDrawn="1"/>
        </p:nvPicPr>
        <p:blipFill>
          <a:blip r:embed="rId4" cstate="print"/>
          <a:srcRect r="37440"/>
          <a:stretch>
            <a:fillRect/>
          </a:stretch>
        </p:blipFill>
        <p:spPr>
          <a:xfrm>
            <a:off x="8100392" y="0"/>
            <a:ext cx="1043608" cy="6858000"/>
          </a:xfrm>
          <a:prstGeom prst="rect">
            <a:avLst/>
          </a:prstGeom>
        </p:spPr>
      </p:pic>
      <p:pic>
        <p:nvPicPr>
          <p:cNvPr id="14" name="Рисунок 13" descr="14358e5cf301.jpg"/>
          <p:cNvPicPr>
            <a:picLocks noChangeAspect="1"/>
          </p:cNvPicPr>
          <p:nvPr userDrawn="1"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96336" y="5589240"/>
            <a:ext cx="1383229" cy="109614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3DD12-E857-4224-8A36-65A11563AF7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image" Target="../media/image3.jpeg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712968" cy="254771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411817"/>
                </a:solidFill>
                <a:latin typeface="Times New Roman" pitchFamily="18" charset="0"/>
                <a:cs typeface="Times New Roman" pitchFamily="18" charset="0"/>
              </a:rPr>
              <a:t> Литературная дуэль по биографии и творчеству великого русского поэта М.Ю. Лермонтова</a:t>
            </a:r>
            <a:endParaRPr lang="ru-RU" sz="3600" b="1" dirty="0">
              <a:solidFill>
                <a:srgbClr val="41181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293096"/>
            <a:ext cx="7848872" cy="17526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Презентацию подготовила:</a:t>
            </a:r>
          </a:p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заведующая библиотекой МБОУ СОШ № 5</a:t>
            </a:r>
          </a:p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Танина Светлана Павловна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6708" y="1944414"/>
            <a:ext cx="77768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Какая поэма М.Ю. Лермонтова называется так же, как и повесть Л.Н. Толстого и поэма А.С. Пушкина?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6708" y="4005064"/>
            <a:ext cx="78857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Поэма «Кавказский пленник».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Она написана  в 1828 году под сильным впечатлением от одноименной поэмы А.С. Пушкина.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787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728390"/>
            <a:ext cx="77768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Какой город на Кавказе тесно связанный с судьбой М.Ю. Лермонтова, до 1830 года назывался Горячие Воды?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3645024"/>
            <a:ext cx="77768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Пятигорск.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Впервые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М.Ю.Лермонтов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побывал здесь в детстве, когда приехал поправлять здоровье. Затем –во время двукратной ссылки на Кавказ.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544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412776"/>
            <a:ext cx="81369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Какую сказку, широко распространенную у народов Востока, пересказал М.Ю. Лермонтов, странствуя по Кавказу в 1837 году?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3429000"/>
            <a:ext cx="80648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Ашик-Кериб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».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Предполагается, что запись сказки сделана М.Ю. Лермонтовым осенью 1837 года в Тифлисе со слов М.Ф. Ахундова, у которого поэт брал уроки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азербайжанского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языка.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46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556792"/>
            <a:ext cx="82089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Что в переводе с грузинского означает слово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мцыри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3068960"/>
            <a:ext cx="82089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Иноземец-послушник, готовящийся к пострижению. Первоначально в черновом варианте поэт назвал свою поэму 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Бэри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», что в переводе с грузинского означает «старый монах». Узнав точное значение этих слов, остановился на заглавии «Мцыри», более подходящем его герою.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07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3548" y="1772816"/>
            <a:ext cx="8064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Какие две горы Кавказа затеяли спор в одноименном стихотворении М.Ю. Лермонтова?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19672" y="4293096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Эльбрус и Казбек.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626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628800"/>
            <a:ext cx="79928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 называется в настоящее время местечко Тарханы, где М.Ю. Лермонтов провел свои детские годы?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4077072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Село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Лермонтово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Пензенской области.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927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556792"/>
            <a:ext cx="82089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 каком городе М.Ю. Лермонтов сказал: «Увы, как скучен этот город с его туманом и водой»?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3717032"/>
            <a:ext cx="82089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 Петербурге.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Здесь поэт учился в Школе гвардейских подпрапорщиков и кавалерийских юнкеров, а позднее жил долгое время.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511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1628800"/>
            <a:ext cx="81369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Какой город М.Ю. Лермонтов любил «как сын, как русский,-сильно, пламенно и нежно»?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3933056"/>
            <a:ext cx="73448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Москву.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Здесь он родился, проводил годы учебы в Благородном университетском пансионате.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106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484784"/>
            <a:ext cx="82089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Называя в своих письмах этот город «великим» и «ужасным», поэт посвятил ему строки: «Приветствую тебя, воинственных славян святая колыбель». О каком городе идет речь?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3733115"/>
            <a:ext cx="79208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 Великом Новгороде.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Впервые М.Ю. Лермонтов побывал здесь проездом из Москвы в Петербург, когда ехал поступать в Петербургский университет.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863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076" y="1052736"/>
            <a:ext cx="83529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Необыкновенная судьба этого великого, известного всему миру человека притягивала воображение М.Ю. Лермонтова на всем протяжении жизни. Его исполинский образ прослеживался на страницах многих произведений поэта. Именно ему он посвятил строки: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«Зачем он так за славою гонялся?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чести счастье презирал?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 невинными народами сражался?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скипетром стальным короны разбивал?»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 ком идет речь?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1280" y="5229200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 Наполеоне.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33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5637095"/>
              </p:ext>
            </p:extLst>
          </p:nvPr>
        </p:nvGraphicFramePr>
        <p:xfrm>
          <a:off x="251520" y="1035169"/>
          <a:ext cx="7344816" cy="5433060"/>
        </p:xfrm>
        <a:graphic>
          <a:graphicData uri="http://schemas.openxmlformats.org/drawingml/2006/table">
            <a:tbl>
              <a:tblPr firstRow="1" firstCol="1" bandRow="1"/>
              <a:tblGrid>
                <a:gridCol w="3888432"/>
                <a:gridCol w="864096"/>
                <a:gridCol w="864096"/>
                <a:gridCol w="864096"/>
                <a:gridCol w="864096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Название раунда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Номер вопроса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77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 И тайну я тебе открою» </a:t>
                      </a:r>
                      <a:endParaRPr lang="ru-RU" sz="18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вопросы из черного ящика</a:t>
                      </a: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«Пишу, пишу рукой небрежной</a:t>
                      </a: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произведения М.Ю. Лермонтова)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«Как сладкую песню отчизны моей, люблю я Кавказ» </a:t>
                      </a:r>
                      <a:endParaRPr lang="ru-RU" sz="18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8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М.Ю.Лермонтов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и Кавказ)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«Родных полей блуждающий беглец…» </a:t>
                      </a: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места пребывания М.Ю. Лермонтова)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«Но прежде нужно вам, читатель, героев показать портрет» (герои </a:t>
                      </a:r>
                      <a:r>
                        <a:rPr lang="ru-RU" sz="18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лермонтовских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произведений)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«Гляжу на дивный холст…» </a:t>
                      </a:r>
                      <a:endParaRPr lang="ru-RU" sz="18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М.Ю. Лермонтов и живопись)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>
            <a:hlinkClick r:id="rId2" action="ppaction://hlinksldjump"/>
          </p:cNvPr>
          <p:cNvSpPr/>
          <p:nvPr/>
        </p:nvSpPr>
        <p:spPr>
          <a:xfrm>
            <a:off x="4127500" y="1714500"/>
            <a:ext cx="927100" cy="635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>
            <a:hlinkClick r:id="rId3" action="ppaction://hlinksldjump"/>
          </p:cNvPr>
          <p:cNvSpPr/>
          <p:nvPr/>
        </p:nvSpPr>
        <p:spPr>
          <a:xfrm>
            <a:off x="4978400" y="1714500"/>
            <a:ext cx="876300" cy="6469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>
            <a:hlinkClick r:id="rId4" action="ppaction://hlinksldjump"/>
          </p:cNvPr>
          <p:cNvSpPr/>
          <p:nvPr/>
        </p:nvSpPr>
        <p:spPr>
          <a:xfrm>
            <a:off x="5842000" y="1714500"/>
            <a:ext cx="914400" cy="6342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>
            <a:hlinkClick r:id="rId5" action="ppaction://hlinksldjump"/>
          </p:cNvPr>
          <p:cNvSpPr/>
          <p:nvPr/>
        </p:nvSpPr>
        <p:spPr>
          <a:xfrm>
            <a:off x="6740996" y="1714500"/>
            <a:ext cx="866304" cy="6469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>
            <a:hlinkClick r:id="rId6" action="ppaction://hlinksldjump"/>
          </p:cNvPr>
          <p:cNvSpPr/>
          <p:nvPr/>
        </p:nvSpPr>
        <p:spPr>
          <a:xfrm>
            <a:off x="4127500" y="2336800"/>
            <a:ext cx="863600" cy="673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>
            <a:hlinkClick r:id="rId7" action="ppaction://hlinksldjump"/>
          </p:cNvPr>
          <p:cNvSpPr/>
          <p:nvPr/>
        </p:nvSpPr>
        <p:spPr>
          <a:xfrm>
            <a:off x="4991100" y="2336800"/>
            <a:ext cx="876300" cy="6477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>
            <a:hlinkClick r:id="rId8" action="ppaction://hlinksldjump"/>
          </p:cNvPr>
          <p:cNvSpPr/>
          <p:nvPr/>
        </p:nvSpPr>
        <p:spPr>
          <a:xfrm>
            <a:off x="5854700" y="2336800"/>
            <a:ext cx="914400" cy="6643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>
            <a:hlinkClick r:id="rId9" action="ppaction://hlinksldjump"/>
          </p:cNvPr>
          <p:cNvSpPr/>
          <p:nvPr/>
        </p:nvSpPr>
        <p:spPr>
          <a:xfrm>
            <a:off x="6740996" y="2349500"/>
            <a:ext cx="853604" cy="6389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>
            <a:hlinkClick r:id="rId10" action="ppaction://hlinksldjump"/>
          </p:cNvPr>
          <p:cNvSpPr/>
          <p:nvPr/>
        </p:nvSpPr>
        <p:spPr>
          <a:xfrm>
            <a:off x="4127500" y="2997200"/>
            <a:ext cx="876300" cy="965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>
            <a:hlinkClick r:id="rId11" action="ppaction://hlinksldjump"/>
          </p:cNvPr>
          <p:cNvSpPr/>
          <p:nvPr/>
        </p:nvSpPr>
        <p:spPr>
          <a:xfrm>
            <a:off x="5003800" y="2984500"/>
            <a:ext cx="914400" cy="977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>
            <a:hlinkClick r:id="rId12" action="ppaction://hlinksldjump"/>
          </p:cNvPr>
          <p:cNvSpPr/>
          <p:nvPr/>
        </p:nvSpPr>
        <p:spPr>
          <a:xfrm>
            <a:off x="5854700" y="2984500"/>
            <a:ext cx="8890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>
            <a:hlinkClick r:id="rId13" action="ppaction://hlinksldjump"/>
          </p:cNvPr>
          <p:cNvSpPr/>
          <p:nvPr/>
        </p:nvSpPr>
        <p:spPr>
          <a:xfrm>
            <a:off x="6743700" y="2984500"/>
            <a:ext cx="863600" cy="977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>
            <a:hlinkClick r:id="rId14" action="ppaction://hlinksldjump"/>
          </p:cNvPr>
          <p:cNvSpPr/>
          <p:nvPr/>
        </p:nvSpPr>
        <p:spPr>
          <a:xfrm>
            <a:off x="4127500" y="3962400"/>
            <a:ext cx="889000" cy="952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>
            <a:hlinkClick r:id="rId15" action="ppaction://hlinksldjump"/>
          </p:cNvPr>
          <p:cNvSpPr/>
          <p:nvPr/>
        </p:nvSpPr>
        <p:spPr>
          <a:xfrm>
            <a:off x="4991100" y="3962400"/>
            <a:ext cx="876300" cy="927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>
            <a:hlinkClick r:id="rId16" action="ppaction://hlinksldjump"/>
          </p:cNvPr>
          <p:cNvSpPr/>
          <p:nvPr/>
        </p:nvSpPr>
        <p:spPr>
          <a:xfrm>
            <a:off x="5842000" y="3962400"/>
            <a:ext cx="901700" cy="952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>
            <a:hlinkClick r:id="rId17" action="ppaction://hlinksldjump"/>
          </p:cNvPr>
          <p:cNvSpPr/>
          <p:nvPr/>
        </p:nvSpPr>
        <p:spPr>
          <a:xfrm>
            <a:off x="6743700" y="3962400"/>
            <a:ext cx="850900" cy="965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>
            <a:hlinkClick r:id="rId18" action="ppaction://hlinksldjump"/>
          </p:cNvPr>
          <p:cNvSpPr/>
          <p:nvPr/>
        </p:nvSpPr>
        <p:spPr>
          <a:xfrm>
            <a:off x="4114800" y="4902200"/>
            <a:ext cx="9017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>
            <a:hlinkClick r:id="rId19" action="ppaction://hlinksldjump"/>
          </p:cNvPr>
          <p:cNvSpPr/>
          <p:nvPr/>
        </p:nvSpPr>
        <p:spPr>
          <a:xfrm>
            <a:off x="5016500" y="4889500"/>
            <a:ext cx="850900" cy="939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>
            <a:hlinkClick r:id="rId20" action="ppaction://hlinksldjump"/>
          </p:cNvPr>
          <p:cNvSpPr/>
          <p:nvPr/>
        </p:nvSpPr>
        <p:spPr>
          <a:xfrm>
            <a:off x="5867400" y="4902200"/>
            <a:ext cx="889000" cy="939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>
            <a:hlinkClick r:id="rId21" action="ppaction://hlinksldjump"/>
          </p:cNvPr>
          <p:cNvSpPr/>
          <p:nvPr/>
        </p:nvSpPr>
        <p:spPr>
          <a:xfrm>
            <a:off x="6756400" y="4889500"/>
            <a:ext cx="838200" cy="965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>
            <a:hlinkClick r:id="rId22" action="ppaction://hlinksldjump"/>
          </p:cNvPr>
          <p:cNvSpPr/>
          <p:nvPr/>
        </p:nvSpPr>
        <p:spPr>
          <a:xfrm>
            <a:off x="4127500" y="5816600"/>
            <a:ext cx="901700" cy="660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>
            <a:hlinkClick r:id="rId23" action="ppaction://hlinksldjump"/>
          </p:cNvPr>
          <p:cNvSpPr/>
          <p:nvPr/>
        </p:nvSpPr>
        <p:spPr>
          <a:xfrm>
            <a:off x="5029200" y="5829300"/>
            <a:ext cx="876300" cy="635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>
            <a:hlinkClick r:id="rId24" action="ppaction://hlinksldjump"/>
          </p:cNvPr>
          <p:cNvSpPr/>
          <p:nvPr/>
        </p:nvSpPr>
        <p:spPr>
          <a:xfrm>
            <a:off x="5880100" y="5842000"/>
            <a:ext cx="876300" cy="6223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>
            <a:hlinkClick r:id="rId25" action="ppaction://hlinksldjump"/>
          </p:cNvPr>
          <p:cNvSpPr/>
          <p:nvPr/>
        </p:nvSpPr>
        <p:spPr>
          <a:xfrm>
            <a:off x="6756400" y="5854700"/>
            <a:ext cx="838200" cy="609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Управляющая кнопка: в конец 27">
            <a:hlinkClick r:id="" action="ppaction://hlinkshowjump?jump=lastslide" highlightClick="1"/>
          </p:cNvPr>
          <p:cNvSpPr/>
          <p:nvPr/>
        </p:nvSpPr>
        <p:spPr>
          <a:xfrm>
            <a:off x="8244408" y="6453336"/>
            <a:ext cx="792088" cy="216024"/>
          </a:xfrm>
          <a:prstGeom prst="actionButtonEnd">
            <a:avLst/>
          </a:prstGeom>
          <a:blipFill>
            <a:blip r:embed="rId2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521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052736"/>
            <a:ext cx="828092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Какой из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лермонтовских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героев охарактеризовал себя такими словами?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 Я тот, чей взор надежду губит;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Я тот, кого никто не любит;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Я бич рабов моих земных,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Я царь познанья и свободы,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Я враг небес, я зло природы,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И, видишь,-я у ног твоих!»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01552" y="4989790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Демон.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022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484784"/>
            <a:ext cx="81369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«А уж ловок-то был, как бес! Бешмет всегда изорванный, в заплатках, а оружие в серебре. А лошадь его славилась в целой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Кабарде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…».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 каком герое идет речь?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1760" y="4581128"/>
            <a:ext cx="4392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 Казбиче.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089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628800"/>
            <a:ext cx="82089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Кто из героев М.Ю. Лермонтова произнес строки, которые можно отнести и к судьбе самого поэта: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«Я никому не мог сказать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Священных слов «отец»  и «мать»?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58120" y="4468470"/>
            <a:ext cx="446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Мцыри.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73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8220" y="836712"/>
            <a:ext cx="82089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Назовите художника, который сделал образ Демона зримым.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5759678"/>
            <a:ext cx="4726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М.А. Врубель.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F:\800px-Vrubel_Demo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933352"/>
            <a:ext cx="6834336" cy="3716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9522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196752"/>
            <a:ext cx="813690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Имя какого художника упомянул М.Ю. Лермонтов в строках стихотворения «Поэт»?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«Когда … вдохновенный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Пречистой девы лик священный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Живою кистью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окончал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Своим искусством восхищенный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Он пред картиною упал!»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27684" y="4919682"/>
            <a:ext cx="5616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Рафаэля.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635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836712"/>
            <a:ext cx="87849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Какое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лермонтовское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произведение иллюстрирует рисунок В.И. Сурикова « По широкому месту лобному … палач весело похаживает… 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452" y="5868156"/>
            <a:ext cx="6120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«Песня  про… купца Калашникова».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F:\l43-301-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402" y="2442404"/>
            <a:ext cx="4955878" cy="3425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4799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908720"/>
            <a:ext cx="89289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Назовите две первые строчки стихотворения М.Ю. Лермонтова, проиллюстрированные художником И.И. Шишкиным для собрания сочинений поэта, которое готовилось к выпуску в свет в 1891 году?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7448" y="5692600"/>
            <a:ext cx="58171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«На севере диком стоит одиноко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На голой вершине сосна».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 descr="F:\Shiskhin-0400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5" y="2256036"/>
            <a:ext cx="2396809" cy="3305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665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 начало 1">
            <a:hlinkClick r:id="rId2" action="ppaction://hlinksldjump" highlightClick="1"/>
          </p:cNvPr>
          <p:cNvSpPr/>
          <p:nvPr/>
        </p:nvSpPr>
        <p:spPr>
          <a:xfrm>
            <a:off x="8172400" y="6525344"/>
            <a:ext cx="864096" cy="216024"/>
          </a:xfrm>
          <a:prstGeom prst="actionButtonBeginning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C:\Users\Сергей\Documents\Танина\библиотека\картинки и смайлики\ccf20c4b74a0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916832"/>
            <a:ext cx="2376264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47664" y="4293096"/>
            <a:ext cx="5904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МОЛОДЦЫ!!!</a:t>
            </a:r>
            <a:endParaRPr lang="ru-RU" sz="5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07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560" y="1268760"/>
            <a:ext cx="83529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 этого предмета служил в русской поэзии символом борьбы против тирании. У М.Ю. Лермонтова он становится еще и символом твёрдости духа, высокого благородства и верности долгу. Известно, что этот предмет был подарен Михаилу Юрьевичу в то время, когда он находился в первой ссылке на Кавказе. В своих стихах поэт называл его «другом железным», «товарищем светлым и холодным». Что это за предмет?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08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9572" y="1700808"/>
            <a:ext cx="79208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Этот предмет еще с рыцарских времен служил символом карающей руки. Брошенный к ногам, он обязывал рыцаря к поединку. Именно так и поступила героиня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лермонтовского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стихотворения, название которого совпадает с названием  данного предмета.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5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276872"/>
            <a:ext cx="84249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Здесь находится предмет - олицетворение образа гонимого судьбой Лермонтова-странника, «до срока созревшего» и «выросшего в отчизне суровой».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96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2636912"/>
            <a:ext cx="80648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Предмет является символом лживости и коварства русского светского общества, описанного М.Ю. Лермонтовым в одной из его драм.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80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228" y="1628800"/>
            <a:ext cx="80648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Какое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лермонтовское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стихотворение сделало поэта знаменитым, но в то же время стало виновником его первой ссылки на Кавказ?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5696" y="4221088"/>
            <a:ext cx="5112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«Смерть поэта».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614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844824"/>
            <a:ext cx="81369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каком произведении М.Ю. Лермонтова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«Смешались в кучу кони, люди,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залпы тысячи орудий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Слились в  протяжный вой…»?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35796" y="4581128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«Бородино».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540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556792"/>
            <a:ext cx="8280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 истории написания этого стихотворения М.Ю. Лермонтовым вспоминал его современник В.А. Сологуб: «Друзья и приятели собрались в квартире Карамзиных проститься с юным другом своим, и тут, растроганный своим вниманием к себе… поэт стоя в окне… написал стихотворение». Какое?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1720" y="4869160"/>
            <a:ext cx="4968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«Тучи».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732240" y="6021288"/>
            <a:ext cx="720080" cy="625420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3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</TotalTime>
  <Words>1083</Words>
  <Application>Microsoft Office PowerPoint</Application>
  <PresentationFormat>Экран (4:3)</PresentationFormat>
  <Paragraphs>142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 Литературная дуэль по биографии и творчеству великого русского поэта М.Ю. Лермонтова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oxana</dc:creator>
  <cp:lastModifiedBy>Сергей</cp:lastModifiedBy>
  <cp:revision>41</cp:revision>
  <dcterms:created xsi:type="dcterms:W3CDTF">2012-01-25T17:13:35Z</dcterms:created>
  <dcterms:modified xsi:type="dcterms:W3CDTF">2016-01-22T23:50:58Z</dcterms:modified>
</cp:coreProperties>
</file>