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6" r:id="rId3"/>
    <p:sldId id="275" r:id="rId4"/>
    <p:sldId id="269" r:id="rId5"/>
    <p:sldId id="274" r:id="rId6"/>
    <p:sldId id="257" r:id="rId7"/>
    <p:sldId id="270" r:id="rId8"/>
    <p:sldId id="271" r:id="rId9"/>
    <p:sldId id="27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CC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Востребованность</c:v>
                </c:pt>
                <c:pt idx="1">
                  <c:v>Оплачиваемость</c:v>
                </c:pt>
                <c:pt idx="2">
                  <c:v>Конкурентность</c:v>
                </c:pt>
                <c:pt idx="3">
                  <c:v>Перспективы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0.86000000000000054</c:v>
                </c:pt>
                <c:pt idx="1">
                  <c:v>0.48000000000000026</c:v>
                </c:pt>
                <c:pt idx="2">
                  <c:v>0.79</c:v>
                </c:pt>
                <c:pt idx="3">
                  <c:v>0.75000000000000056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Востребованность</c:v>
                </c:pt>
                <c:pt idx="1">
                  <c:v>Оплачиваемость</c:v>
                </c:pt>
                <c:pt idx="2">
                  <c:v>Конкурентность</c:v>
                </c:pt>
                <c:pt idx="3">
                  <c:v>Перспективы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Востребованность</c:v>
                </c:pt>
                <c:pt idx="1">
                  <c:v>Оплачиваемость</c:v>
                </c:pt>
                <c:pt idx="2">
                  <c:v>Конкурентность</c:v>
                </c:pt>
                <c:pt idx="3">
                  <c:v>Перспективы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axId val="62142720"/>
        <c:axId val="62164992"/>
      </c:barChart>
      <c:catAx>
        <c:axId val="62142720"/>
        <c:scaling>
          <c:orientation val="minMax"/>
        </c:scaling>
        <c:axPos val="b"/>
        <c:tickLblPos val="nextTo"/>
        <c:crossAx val="62164992"/>
        <c:crosses val="autoZero"/>
        <c:auto val="1"/>
        <c:lblAlgn val="ctr"/>
        <c:lblOffset val="100"/>
      </c:catAx>
      <c:valAx>
        <c:axId val="62164992"/>
        <c:scaling>
          <c:orientation val="minMax"/>
        </c:scaling>
        <c:axPos val="l"/>
        <c:majorGridlines/>
        <c:numFmt formatCode="0%" sourceLinked="1"/>
        <c:tickLblPos val="nextTo"/>
        <c:crossAx val="6214272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2%D0%B5%D0%BA%D1%81%D1%82" TargetMode="External"/><Relationship Id="rId2" Type="http://schemas.openxmlformats.org/officeDocument/2006/relationships/hyperlink" Target="https://ru.wikipedia.org/wiki/%D0%9F%D0%B5%D1%80%D0%B5%D0%B2%D0%BE%D0%B4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hyperlink" Target="http://dic.academic.ru/dic.nsf/dic_synonims/114829/%D0%BF%D0%B5%D1%80%D0%B5%D0%B2%D0%BE%D0%B4%D1%87%D0%B8%D0%BA" TargetMode="External"/><Relationship Id="rId4" Type="http://schemas.openxmlformats.org/officeDocument/2006/relationships/hyperlink" Target="https://ru.wikipedia.org/wiki/%D0%AF%D0%B7%D1%8B%D0%BA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8573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/>
            </a:r>
            <a:br>
              <a:rPr lang="en-US" sz="4800" b="1" dirty="0" smtClean="0">
                <a:solidFill>
                  <a:srgbClr val="FF0000"/>
                </a:solidFill>
              </a:rPr>
            </a:br>
            <a:r>
              <a:rPr lang="ru-RU" sz="4800" b="1" dirty="0" smtClean="0">
                <a:solidFill>
                  <a:srgbClr val="FF0000"/>
                </a:solidFill>
              </a:rPr>
              <a:t>Профессия переводчик</a:t>
            </a:r>
            <a:br>
              <a:rPr lang="ru-RU" sz="4800" b="1" dirty="0" smtClean="0">
                <a:solidFill>
                  <a:srgbClr val="FF0000"/>
                </a:solidFill>
              </a:rPr>
            </a:br>
            <a:endParaRPr lang="ru-RU" sz="4800" b="1" dirty="0">
              <a:solidFill>
                <a:srgbClr val="FF0000"/>
              </a:solidFill>
            </a:endParaRPr>
          </a:p>
        </p:txBody>
      </p:sp>
      <p:pic>
        <p:nvPicPr>
          <p:cNvPr id="5" name="Picture 2" descr="Учеба и обучение в Новой Одесс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000240"/>
            <a:ext cx="3429023" cy="3000396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</p:pic>
      <p:pic>
        <p:nvPicPr>
          <p:cNvPr id="6" name="Picture 4" descr="Translator's Puzzles: День переводчика!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3786190"/>
            <a:ext cx="3810000" cy="2752725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</p:pic>
      <p:pic>
        <p:nvPicPr>
          <p:cNvPr id="7" name="Picture 2" descr="Как стать профессиональным переводчиком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2071678"/>
            <a:ext cx="3810000" cy="2400301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2071702"/>
          </a:xfrm>
        </p:spPr>
        <p:txBody>
          <a:bodyPr>
            <a:normAutofit fontScale="90000"/>
          </a:bodyPr>
          <a:lstStyle/>
          <a:p>
            <a:r>
              <a:rPr lang="ru-RU" sz="3100" b="1" dirty="0" err="1" smtClean="0"/>
              <a:t>Перево́дчик</a:t>
            </a:r>
            <a:r>
              <a:rPr lang="ru-RU" sz="3100" dirty="0" smtClean="0"/>
              <a:t> — специалист, занимающийся </a:t>
            </a:r>
            <a:r>
              <a:rPr lang="ru-RU" sz="3100" dirty="0" smtClean="0">
                <a:solidFill>
                  <a:srgbClr val="7030A0"/>
                </a:solidFill>
                <a:hlinkClick r:id="rId2" tooltip="Перевод"/>
              </a:rPr>
              <a:t>переводом</a:t>
            </a:r>
            <a:r>
              <a:rPr lang="ru-RU" sz="3100" dirty="0" smtClean="0"/>
              <a:t>, то есть созданием письменного или устного </a:t>
            </a:r>
            <a:r>
              <a:rPr lang="ru-RU" sz="3100" dirty="0" smtClean="0">
                <a:solidFill>
                  <a:srgbClr val="7030A0"/>
                </a:solidFill>
                <a:hlinkClick r:id="rId3" tooltip="Текст"/>
              </a:rPr>
              <a:t>текста</a:t>
            </a:r>
            <a:r>
              <a:rPr lang="ru-RU" sz="3100" dirty="0" smtClean="0"/>
              <a:t> на определенном</a:t>
            </a:r>
            <a:r>
              <a:rPr lang="ru-RU" dirty="0" smtClean="0"/>
              <a:t> </a:t>
            </a:r>
            <a:r>
              <a:rPr lang="ru-RU" u="sng" dirty="0" smtClean="0">
                <a:hlinkClick r:id="rId4" tooltip="Язык"/>
              </a:rPr>
              <a:t>языке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214282" y="2357430"/>
            <a:ext cx="5572164" cy="379953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u="sng" dirty="0" smtClean="0"/>
          </a:p>
          <a:p>
            <a:r>
              <a:rPr lang="ru-RU" b="1" u="sng" dirty="0" smtClean="0">
                <a:hlinkClick r:id="rId5"/>
              </a:rPr>
              <a:t>переводчик</a:t>
            </a:r>
            <a:r>
              <a:rPr lang="ru-RU" dirty="0" smtClean="0"/>
              <a:t> — толмач, интерпретатор,  драгоман, </a:t>
            </a:r>
            <a:r>
              <a:rPr lang="ru-RU" dirty="0" err="1" smtClean="0"/>
              <a:t>прелагатель</a:t>
            </a:r>
            <a:r>
              <a:rPr lang="ru-RU" dirty="0" smtClean="0"/>
              <a:t>, шептало, синхронист, перелагатель, </a:t>
            </a:r>
            <a:r>
              <a:rPr lang="ru-RU" dirty="0" err="1" smtClean="0"/>
              <a:t>преложитель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sz="1800" dirty="0" smtClean="0"/>
              <a:t>Словарь русских синонимов и сходных по смыслу выражений. под. ред. Н. Абрамова.</a:t>
            </a:r>
            <a:endParaRPr lang="ru-RU" sz="1700" dirty="0" smtClean="0"/>
          </a:p>
        </p:txBody>
      </p:sp>
      <p:pic>
        <p:nvPicPr>
          <p:cNvPr id="10" name="Picture 2" descr="Фрилансер переводчик"/>
          <p:cNvPicPr>
            <a:picLocks noGrp="1" noChangeAspect="1" noChangeArrowheads="1"/>
          </p:cNvPicPr>
          <p:nvPr>
            <p:ph sz="half" idx="2"/>
          </p:nvPr>
        </p:nvPicPr>
        <p:blipFill>
          <a:blip r:embed="rId6"/>
          <a:stretch>
            <a:fillRect/>
          </a:stretch>
        </p:blipFill>
        <p:spPr bwMode="auto">
          <a:xfrm>
            <a:off x="5929322" y="2714620"/>
            <a:ext cx="2981320" cy="30956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Рейтинг профессии переводчик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ostrana.ru/cache/uploads/pictures/lenta/1fe7887658ec459d91979fc18d51a166-764x43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4929198"/>
            <a:ext cx="6715172" cy="1714512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Интересные факты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4929222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В древности властители Вавилона и Ассирии имели группы переводчиков, которые доводили их повеления до сведения покоренных народов.</a:t>
            </a:r>
          </a:p>
          <a:p>
            <a:r>
              <a:rPr lang="ru-RU" sz="2000" dirty="0" smtClean="0"/>
              <a:t>В 16 веке в России появились первые учебные заведения, в которых обучали иностранным языкам и письменному переводу в дипломатической и военной областях.</a:t>
            </a:r>
          </a:p>
          <a:p>
            <a:r>
              <a:rPr lang="ru-RU" sz="2000" dirty="0" smtClean="0"/>
              <a:t>До 18 века переводчики в России назывались «толмачами»</a:t>
            </a:r>
          </a:p>
          <a:p>
            <a:pPr algn="just"/>
            <a:r>
              <a:rPr lang="ru-RU" sz="2000" dirty="0" smtClean="0"/>
              <a:t>В 18 веке в России появилась первая Школа иностранных языков, выпускники которой становились официальными профессиональными переводчиками</a:t>
            </a:r>
            <a:r>
              <a:rPr lang="ru-RU" sz="2400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Специализации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600" b="1" dirty="0" smtClean="0"/>
              <a:t>Переводчик-лингвист.</a:t>
            </a:r>
            <a:r>
              <a:rPr lang="ru-RU" sz="1600" dirty="0" smtClean="0"/>
              <a:t> Это специалист, владеющий двумя и более иностранными языками. Большинство вузов выпускают переводчиков с данной квалификацией.</a:t>
            </a:r>
          </a:p>
          <a:p>
            <a:r>
              <a:rPr lang="ru-RU" sz="1600" b="1" dirty="0" smtClean="0"/>
              <a:t>Технический перевод.</a:t>
            </a:r>
            <a:r>
              <a:rPr lang="ru-RU" sz="1600" dirty="0" smtClean="0"/>
              <a:t> Это мастер интерпретации узконаправленных текстов и статей, насыщенных специфической терминологией. Обычно это описание технических характеристик. Данный тип переводчиков имеет ряд подразделений, в зависимости от отрасли знаний: авиатехника, фармакология и т.д.</a:t>
            </a:r>
          </a:p>
          <a:p>
            <a:r>
              <a:rPr lang="ru-RU" sz="1600" b="1" dirty="0" smtClean="0"/>
              <a:t>Бизнес или деловой перевод.</a:t>
            </a:r>
            <a:r>
              <a:rPr lang="ru-RU" sz="1600" dirty="0" smtClean="0"/>
              <a:t> Иностранные языки имеют четкую грань между литературной и юридически грамотной речью.</a:t>
            </a:r>
          </a:p>
          <a:p>
            <a:r>
              <a:rPr lang="ru-RU" sz="1600" b="1" dirty="0" smtClean="0"/>
              <a:t>Перевод документов.</a:t>
            </a:r>
            <a:endParaRPr lang="ru-RU" sz="1600" dirty="0" smtClean="0"/>
          </a:p>
          <a:p>
            <a:r>
              <a:rPr lang="ru-RU" sz="1600" b="1" dirty="0" smtClean="0"/>
              <a:t>Художественный перевод.</a:t>
            </a:r>
            <a:r>
              <a:rPr lang="ru-RU" sz="1600" dirty="0" smtClean="0"/>
              <a:t> Это полноценная интерпретация. Переводчик не просто переводит, но и подстраивает текст под менталитет читателей.</a:t>
            </a:r>
          </a:p>
          <a:p>
            <a:r>
              <a:rPr lang="ru-RU" sz="1600" b="1" dirty="0" smtClean="0"/>
              <a:t>Устный перевод или стандартный переводчик.</a:t>
            </a:r>
            <a:r>
              <a:rPr lang="ru-RU" sz="1600" dirty="0" smtClean="0"/>
              <a:t> Данный специалист выполняет функцию связующего звена. Он сопровождает иностранцев на экскурсиях и деловых встречах, разъясняя сторонам речь собеседников.</a:t>
            </a:r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Где работают переводчики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24510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>
                <a:cs typeface="Aharoni" pitchFamily="2" charset="-79"/>
              </a:rPr>
              <a:t> </a:t>
            </a:r>
            <a:r>
              <a:rPr lang="ru-RU" sz="3200" dirty="0" smtClean="0">
                <a:cs typeface="Aharoni" pitchFamily="2" charset="-79"/>
              </a:rPr>
              <a:t>бюро, отделы переводов предприятий, НИИ, издательств;</a:t>
            </a:r>
          </a:p>
          <a:p>
            <a:r>
              <a:rPr lang="ru-RU" sz="3200" dirty="0" smtClean="0">
                <a:cs typeface="Aharoni" pitchFamily="2" charset="-79"/>
              </a:rPr>
              <a:t>отделы информации, информационно-аналитические службы предприятий, компаний, банков, институтов Академии Наук, исследовательских центров;</a:t>
            </a:r>
          </a:p>
          <a:p>
            <a:r>
              <a:rPr lang="ru-RU" sz="3200" dirty="0" smtClean="0">
                <a:cs typeface="Aharoni" pitchFamily="2" charset="-79"/>
              </a:rPr>
              <a:t> библиотеки и отделы иностранной литературы, музеи;</a:t>
            </a:r>
          </a:p>
          <a:p>
            <a:r>
              <a:rPr lang="ru-RU" sz="3200" smtClean="0">
                <a:cs typeface="Aharoni" pitchFamily="2" charset="-79"/>
              </a:rPr>
              <a:t> </a:t>
            </a:r>
            <a:r>
              <a:rPr lang="ru-RU" sz="3200" smtClean="0">
                <a:cs typeface="Aharoni" pitchFamily="2" charset="-79"/>
              </a:rPr>
              <a:t>дирекция </a:t>
            </a:r>
            <a:r>
              <a:rPr lang="ru-RU" sz="3200" dirty="0" smtClean="0">
                <a:cs typeface="Aharoni" pitchFamily="2" charset="-79"/>
              </a:rPr>
              <a:t>и управление в международных </a:t>
            </a:r>
            <a:r>
              <a:rPr lang="ru-RU" sz="3200" dirty="0" err="1" smtClean="0">
                <a:cs typeface="Aharoni" pitchFamily="2" charset="-79"/>
              </a:rPr>
              <a:t>конгресс-центрах</a:t>
            </a:r>
            <a:r>
              <a:rPr lang="ru-RU" sz="3200" dirty="0" smtClean="0">
                <a:cs typeface="Aharoni" pitchFamily="2" charset="-79"/>
              </a:rPr>
              <a:t> (</a:t>
            </a:r>
            <a:r>
              <a:rPr lang="ru-RU" sz="3200" dirty="0" err="1" smtClean="0">
                <a:cs typeface="Aharoni" pitchFamily="2" charset="-79"/>
              </a:rPr>
              <a:t>конференц-центрах</a:t>
            </a:r>
            <a:r>
              <a:rPr lang="ru-RU" sz="3200" dirty="0" smtClean="0">
                <a:cs typeface="Aharoni" pitchFamily="2" charset="-79"/>
              </a:rPr>
              <a:t>);</a:t>
            </a:r>
          </a:p>
          <a:p>
            <a:r>
              <a:rPr lang="ru-RU" sz="3200" dirty="0" smtClean="0">
                <a:cs typeface="Aharoni" pitchFamily="2" charset="-79"/>
              </a:rPr>
              <a:t> дирекция постоянно действующих региональных, федеральных и международных выставок и ярмарок;</a:t>
            </a:r>
          </a:p>
          <a:p>
            <a:r>
              <a:rPr lang="ru-RU" sz="3200" dirty="0" smtClean="0">
                <a:cs typeface="Aharoni" pitchFamily="2" charset="-79"/>
              </a:rPr>
              <a:t> гостиницы и гостиничные комплексы;</a:t>
            </a:r>
          </a:p>
          <a:p>
            <a:r>
              <a:rPr lang="ru-RU" sz="3200" dirty="0" smtClean="0">
                <a:cs typeface="Aharoni" pitchFamily="2" charset="-79"/>
              </a:rPr>
              <a:t> </a:t>
            </a:r>
            <a:r>
              <a:rPr lang="ru-RU" sz="3200" dirty="0" smtClean="0">
                <a:cs typeface="Aharoni" pitchFamily="2" charset="-79"/>
              </a:rPr>
              <a:t>отечественные </a:t>
            </a:r>
            <a:r>
              <a:rPr lang="ru-RU" sz="3200" dirty="0" smtClean="0">
                <a:cs typeface="Aharoni" pitchFamily="2" charset="-79"/>
              </a:rPr>
              <a:t>и зарубежные туристические фирмы, агентства, бюро;</a:t>
            </a:r>
          </a:p>
          <a:p>
            <a:r>
              <a:rPr lang="ru-RU" sz="3200" dirty="0" smtClean="0">
                <a:cs typeface="Aharoni" pitchFamily="2" charset="-79"/>
              </a:rPr>
              <a:t> пресс-центры, радио- и телецентры;</a:t>
            </a:r>
          </a:p>
          <a:p>
            <a:r>
              <a:rPr lang="ru-RU" sz="3200" dirty="0" smtClean="0">
                <a:cs typeface="Aharoni" pitchFamily="2" charset="-79"/>
              </a:rPr>
              <a:t> международные ассоциации и объединения;</a:t>
            </a:r>
          </a:p>
          <a:p>
            <a:r>
              <a:rPr lang="ru-RU" sz="3200" dirty="0" smtClean="0">
                <a:cs typeface="Aharoni" pitchFamily="2" charset="-79"/>
              </a:rPr>
              <a:t> международные фонды:</a:t>
            </a:r>
          </a:p>
          <a:p>
            <a:r>
              <a:rPr lang="ru-RU" sz="3200" dirty="0" smtClean="0">
                <a:cs typeface="Aharoni" pitchFamily="2" charset="-79"/>
              </a:rPr>
              <a:t> издательства;</a:t>
            </a:r>
          </a:p>
          <a:p>
            <a:r>
              <a:rPr lang="ru-RU" sz="3200" dirty="0" smtClean="0">
                <a:cs typeface="Aharoni" pitchFamily="2" charset="-79"/>
              </a:rPr>
              <a:t> институты, факультеты и университеты лингвистического образования.</a:t>
            </a:r>
          </a:p>
          <a:p>
            <a:pPr>
              <a:buNone/>
            </a:pPr>
            <a:r>
              <a:rPr lang="ru-RU" sz="3200" dirty="0" smtClean="0">
                <a:cs typeface="Aharoni" pitchFamily="2" charset="-79"/>
              </a:rPr>
              <a:t> </a:t>
            </a:r>
          </a:p>
          <a:p>
            <a:pPr>
              <a:buNone/>
            </a:pPr>
            <a:endParaRPr lang="ru-RU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Профессиональные навыки и способности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Развитые интеллектуальные способности</a:t>
            </a:r>
          </a:p>
          <a:p>
            <a:r>
              <a:rPr lang="ru-RU" dirty="0" smtClean="0"/>
              <a:t>Умение распределять и переключать внимание, большой объем памяти</a:t>
            </a:r>
          </a:p>
          <a:p>
            <a:r>
              <a:rPr lang="ru-RU" dirty="0" smtClean="0"/>
              <a:t>Коммуникативная компетентность (умение общаться с людьми различного уровня образования и социального положения)</a:t>
            </a:r>
          </a:p>
          <a:p>
            <a:r>
              <a:rPr lang="ru-RU" dirty="0" smtClean="0"/>
              <a:t>Способность к яркому и логически выстроенному изложению материала, богатый словарный запас</a:t>
            </a:r>
          </a:p>
          <a:p>
            <a:r>
              <a:rPr lang="ru-RU" dirty="0" smtClean="0"/>
              <a:t>Хорошая дикция</a:t>
            </a:r>
          </a:p>
          <a:p>
            <a:r>
              <a:rPr lang="ru-RU" dirty="0" smtClean="0"/>
              <a:t>Глубокое знание языка (диалекты, разговорная и литературная речь)</a:t>
            </a:r>
          </a:p>
          <a:p>
            <a:r>
              <a:rPr lang="ru-RU" dirty="0" smtClean="0"/>
              <a:t>Организаторские способности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Профессионально необходимые качества личности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768733"/>
          </a:xfrm>
        </p:spPr>
        <p:txBody>
          <a:bodyPr>
            <a:normAutofit fontScale="92500" lnSpcReduction="10000"/>
          </a:bodyPr>
          <a:lstStyle/>
          <a:p>
            <a:r>
              <a:rPr lang="ru-RU" sz="2600" dirty="0" smtClean="0"/>
              <a:t>Выдержка, терпение, умение контролировать свое поведение</a:t>
            </a:r>
          </a:p>
          <a:p>
            <a:r>
              <a:rPr lang="ru-RU" sz="2600" dirty="0" smtClean="0"/>
              <a:t>Тактичность, вежливость, доброжелательность</a:t>
            </a:r>
          </a:p>
          <a:p>
            <a:r>
              <a:rPr lang="ru-RU" sz="2600" dirty="0" smtClean="0"/>
              <a:t>Собранность и ответственность</a:t>
            </a:r>
          </a:p>
          <a:p>
            <a:r>
              <a:rPr lang="ru-RU" sz="2600" dirty="0" smtClean="0"/>
              <a:t>Аккуратность </a:t>
            </a:r>
          </a:p>
          <a:p>
            <a:r>
              <a:rPr lang="ru-RU" sz="2600" dirty="0" smtClean="0"/>
              <a:t>Целеустремленность</a:t>
            </a:r>
          </a:p>
          <a:p>
            <a:r>
              <a:rPr lang="ru-RU" sz="2600" dirty="0" smtClean="0"/>
              <a:t>Эмоциональная устойчивость</a:t>
            </a:r>
          </a:p>
          <a:p>
            <a:r>
              <a:rPr lang="ru-RU" sz="2600" dirty="0" smtClean="0"/>
              <a:t>Эрудированность</a:t>
            </a:r>
          </a:p>
          <a:p>
            <a:r>
              <a:rPr lang="ru-RU" sz="2600" dirty="0" smtClean="0"/>
              <a:t>Чувство юмора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Где можно получить профессию переводчика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Сибирский институт международных отношений и </a:t>
            </a:r>
            <a:r>
              <a:rPr lang="ru-RU" dirty="0" err="1" smtClean="0"/>
              <a:t>регионоведения</a:t>
            </a:r>
            <a:r>
              <a:rPr lang="ru-RU" dirty="0" smtClean="0"/>
              <a:t> (г. Новосибирск)</a:t>
            </a:r>
          </a:p>
          <a:p>
            <a:r>
              <a:rPr lang="ru-RU" dirty="0" smtClean="0"/>
              <a:t>Кемеровский государственный университет</a:t>
            </a:r>
          </a:p>
          <a:p>
            <a:r>
              <a:rPr lang="ru-RU" dirty="0" smtClean="0"/>
              <a:t>Иркутский государственный лингвистический университет</a:t>
            </a:r>
          </a:p>
          <a:p>
            <a:r>
              <a:rPr lang="ru-RU" dirty="0" smtClean="0"/>
              <a:t>Национальный исследовательский Томский государственный университет</a:t>
            </a:r>
          </a:p>
          <a:p>
            <a:r>
              <a:rPr lang="ru-RU" dirty="0" smtClean="0"/>
              <a:t>Российский государственный педагогический университет имени А. И. Герцена (г. Санкт-Петербург)</a:t>
            </a:r>
          </a:p>
          <a:p>
            <a:r>
              <a:rPr lang="ru-RU" dirty="0" smtClean="0"/>
              <a:t>Институт иностранных языков Российского университета дружбы народов (г. Москва)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223</Words>
  <PresentationFormat>Экран (4:3)</PresentationFormat>
  <Paragraphs>57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Профессия переводчик </vt:lpstr>
      <vt:lpstr>Перево́дчик — специалист, занимающийся переводом, то есть созданием письменного или устного текста на определенном языке</vt:lpstr>
      <vt:lpstr>Рейтинг профессии переводчик</vt:lpstr>
      <vt:lpstr>Интересные факты</vt:lpstr>
      <vt:lpstr>Специализации</vt:lpstr>
      <vt:lpstr>Где работают переводчики</vt:lpstr>
      <vt:lpstr>Профессиональные навыки и способности</vt:lpstr>
      <vt:lpstr>Профессионально необходимые качества личности</vt:lpstr>
      <vt:lpstr>Где можно получить профессию переводчика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 Пронькина6</dc:creator>
  <cp:lastModifiedBy>Татьяна Пронькина6</cp:lastModifiedBy>
  <cp:revision>33</cp:revision>
  <dcterms:created xsi:type="dcterms:W3CDTF">2015-03-27T02:16:02Z</dcterms:created>
  <dcterms:modified xsi:type="dcterms:W3CDTF">2015-12-10T03:38:29Z</dcterms:modified>
</cp:coreProperties>
</file>