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72" r:id="rId3"/>
    <p:sldId id="270" r:id="rId4"/>
    <p:sldId id="263" r:id="rId5"/>
    <p:sldId id="269" r:id="rId6"/>
    <p:sldId id="273" r:id="rId7"/>
    <p:sldId id="274" r:id="rId8"/>
    <p:sldId id="275" r:id="rId9"/>
    <p:sldId id="279" r:id="rId10"/>
    <p:sldId id="276" r:id="rId11"/>
    <p:sldId id="277" r:id="rId12"/>
    <p:sldId id="278" r:id="rId13"/>
    <p:sldId id="281" r:id="rId14"/>
    <p:sldId id="282" r:id="rId15"/>
    <p:sldId id="268" r:id="rId16"/>
    <p:sldId id="283" r:id="rId17"/>
    <p:sldId id="284" r:id="rId18"/>
    <p:sldId id="285" r:id="rId19"/>
    <p:sldId id="286" r:id="rId20"/>
    <p:sldId id="287" r:id="rId21"/>
    <p:sldId id="280" r:id="rId22"/>
    <p:sldId id="267" r:id="rId23"/>
    <p:sldId id="289" r:id="rId24"/>
    <p:sldId id="264" r:id="rId25"/>
    <p:sldId id="258" r:id="rId26"/>
    <p:sldId id="262" r:id="rId27"/>
    <p:sldId id="259" r:id="rId28"/>
    <p:sldId id="260" r:id="rId29"/>
    <p:sldId id="292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6B422-99CD-4836-81AA-78CFD05AD5AA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5ED81-CF7B-49D5-B4FC-9559B32B1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5ED81-CF7B-49D5-B4FC-9559B32B1A39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88;&#1103;&#1073;&#1080;&#1085;&#1072;\&#1056;&#1103;&#1073;&#1080;&#1085;&#1099;%20&#1075;&#1088;&#1086;&#1079;&#1076;&#1100;&#1103;%20&#1072;&#1083;&#1099;&#1077;\&#1055;&#1088;&#1077;&#1079;&#1077;&#1085;&#1090;&#1072;&#1094;&#1080;&#1103;\Blagodatniy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gif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pozitivchik.info/goto/http:/batfx.com/out.php?url=http://img13.nnm.ru/1/b/6/a/9/4b8023911762226181ecd126b39.jpg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K:\&#1088;&#1103;&#1073;&#1080;&#1085;&#1072;\&#1056;&#1103;&#1073;&#1080;&#1085;&#1099;%20&#1075;&#1088;&#1086;&#1079;&#1076;&#1100;&#1103;%20&#1072;&#1083;&#1099;&#1077;\&#1055;&#1088;&#1077;&#1079;&#1077;&#1085;&#1090;&#1072;&#1094;&#1080;&#1103;\&#1058;&#1054;&#1053;&#1050;&#1040;&#1071;%20&#1056;&#1071;&#1041;&#1048;&#1053;&#1040;%20&#1080;&#1089;&#1087;%20&#1053;&#1040;&#1044;&#1045;&#1046;&#1044;&#1040;%20&#1050;&#1040;&#1044;&#1067;&#1064;&#1045;&#1042;&#1040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fitnesmoda.ru/section2/section12/index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J:\рябина\фото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19627" cy="65397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11760" y="3284984"/>
            <a:ext cx="5832648" cy="3247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  <a:ea typeface="+mj-ea"/>
              <a:cs typeface="+mj-cs"/>
            </a:endParaRPr>
          </a:p>
          <a:p>
            <a:pPr algn="r"/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  <a:ea typeface="+mj-ea"/>
              <a:cs typeface="+mj-cs"/>
            </a:endParaRPr>
          </a:p>
          <a:p>
            <a:pPr algn="r"/>
            <a:endParaRPr lang="ru-RU" sz="4100" b="1" i="1" cap="all" dirty="0" smtClean="0">
              <a:ln w="5000" cmpd="sng">
                <a:solidFill>
                  <a:srgbClr val="7810A7">
                    <a:tint val="80000"/>
                    <a:shade val="99000"/>
                    <a:satMod val="500000"/>
                  </a:srgbClr>
                </a:solidFill>
                <a:prstDash val="solid"/>
              </a:ln>
              <a:solidFill>
                <a:srgbClr val="45FFFA">
                  <a:lumMod val="20000"/>
                  <a:lumOff val="80000"/>
                </a:srgbClr>
              </a:solidFill>
              <a:effectLst>
                <a:outerShdw blurRad="50800" dist="38100" dir="5400000" algn="t" rotWithShape="0">
                  <a:prstClr val="black">
                    <a:alpha val="50000"/>
                  </a:prstClr>
                </a:outerShdw>
              </a:effectLst>
              <a:latin typeface="Georgia" pitchFamily="18" charset="0"/>
              <a:ea typeface="+mj-ea"/>
              <a:cs typeface="+mj-cs"/>
            </a:endParaRPr>
          </a:p>
          <a:p>
            <a:pPr algn="r"/>
            <a:r>
              <a:rPr lang="ru-RU" sz="4100" b="1" i="1" cap="all" dirty="0" smtClean="0">
                <a:ln w="5000" cmpd="sng">
                  <a:solidFill>
                    <a:srgbClr val="7810A7">
                      <a:tint val="80000"/>
                      <a:shade val="99000"/>
                      <a:satMod val="500000"/>
                    </a:srgbClr>
                  </a:solidFill>
                  <a:prstDash val="solid"/>
                </a:ln>
                <a:solidFill>
                  <a:srgbClr val="45FFFA">
                    <a:lumMod val="20000"/>
                    <a:lumOff val="80000"/>
                  </a:srgbClr>
                </a:soli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Georgia" pitchFamily="18" charset="0"/>
                <a:ea typeface="+mj-ea"/>
                <a:cs typeface="+mj-cs"/>
              </a:rPr>
              <a:t>"Рябины  гроздья  алые…"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dachei-uchastok.ru/wp-content/uploads/2015/03/ryabina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J:\рябина\фото\0_131953_59c1dd9c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10000"/>
                  </a:schemeClr>
                </a:solidFill>
              </a:rPr>
              <a:t>ЯГОДЫ РЯБИНЫ СОДЕРЖАТ:</a:t>
            </a:r>
            <a:endParaRPr lang="ru-RU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19256" cy="5544616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каротиноиды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аскорбиновую кислоту,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различные сахара: глюкозу (до 3,8%) , фруктозу (до 4,3%) , сахарозу (около 1%) 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сорбозу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сахароспирт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сорбит (до 25%) ;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кислоты: яблочную (до 2,8%) , винную,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фолиевую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 янтарную и лимонную.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J:\рябина\фото\belka-est-ryabin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6016106" cy="4525963"/>
          </a:xfrm>
          <a:prstGeom prst="rect">
            <a:avLst/>
          </a:prstGeom>
          <a:noFill/>
        </p:spPr>
      </p:pic>
      <p:pic>
        <p:nvPicPr>
          <p:cNvPr id="8195" name="Picture 3" descr="J:\рябина\фото\Animals___Rodents_Chipmunk_sitting_on_a_mountain_ash_043719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43400" cy="280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J:\рябина\фото\0_e4cd5_2610795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1582"/>
            <a:ext cx="8928991" cy="6705204"/>
          </a:xfrm>
          <a:prstGeom prst="rect">
            <a:avLst/>
          </a:prstGeom>
          <a:noFill/>
        </p:spPr>
      </p:pic>
      <p:pic>
        <p:nvPicPr>
          <p:cNvPr id="9220" name="Picture 4" descr="J:\рябина\фото\krasnaja-rjabina-lechebnye-svojstva-i-protivopokazani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131840" cy="19364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51.radikal.ru/i132/1210/0d/6263cbcd745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J:\рябина\фото\0_2f5da_699b1cae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369900" cy="6546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НАРОДНЫЕ ПРИМЕТЫ.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7467600" cy="5616624"/>
          </a:xfrm>
        </p:spPr>
        <p:txBody>
          <a:bodyPr>
            <a:normAutofit fontScale="62500" lnSpcReduction="20000"/>
          </a:bodyPr>
          <a:lstStyle/>
          <a:p>
            <a:r>
              <a:rPr lang="ru-RU" sz="3800" dirty="0" smtClean="0">
                <a:solidFill>
                  <a:srgbClr val="C00000"/>
                </a:solidFill>
              </a:rPr>
              <a:t>Обильный урожай рябины предвещает холодную зиму.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 Рябина зацветает – пора сеять лен.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Хорошо рябина цветет – к урожаю льна.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Поздний расцвет рябины – к долгой осени.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Если уродится рябина – рожь будет хороша.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 В лесу много рябины – осень будет дождливой, если мало – сухой.     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Много ягод – к холодной и ранней зиме.   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В сентябре одна горькая ягода, да и та горькая рябина.</a:t>
            </a:r>
          </a:p>
          <a:p>
            <a:r>
              <a:rPr lang="ru-RU" sz="3800" dirty="0" smtClean="0">
                <a:solidFill>
                  <a:srgbClr val="C00000"/>
                </a:solidFill>
              </a:rPr>
              <a:t>Цветы рябины выделяют нектар только в сухую погоду, поэтому, если пчёлы кружат над цветущей рябиной, значит, завтра будет ясный день.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фото2014\пугачев зимой\IMG_700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856983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J:\рябина\фото\3E510DDE1437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2"/>
            <a:ext cx="4575447" cy="6586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Documents and Settings\User\Мои документы\Downloads\24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36772" cy="6552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7" name="Picture 3" descr="J:\рябина\фото\14207975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16631"/>
            <a:ext cx="5887053" cy="6552729"/>
          </a:xfrm>
          <a:prstGeom prst="rect">
            <a:avLst/>
          </a:prstGeom>
          <a:noFill/>
        </p:spPr>
      </p:pic>
      <p:pic>
        <p:nvPicPr>
          <p:cNvPr id="41988" name="Picture 4" descr="J:\рябина\фото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48680"/>
            <a:ext cx="2811973" cy="1944216"/>
          </a:xfrm>
          <a:prstGeom prst="rect">
            <a:avLst/>
          </a:prstGeom>
          <a:noFill/>
        </p:spPr>
      </p:pic>
      <p:pic>
        <p:nvPicPr>
          <p:cNvPr id="41989" name="Picture 5" descr="J:\рябина\фото\41a161159f9fc16a26aea1155a7q--ukrasheniya-kole-s-yagodami-ryabiny-i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852936"/>
            <a:ext cx="2555776" cy="3431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J:\рябина\фото\13662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82660" cy="6744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7" name="Picture 1" descr="J:\рябина\фото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72608" cy="5904656"/>
          </a:xfrm>
          <a:prstGeom prst="rect">
            <a:avLst/>
          </a:prstGeom>
          <a:noFill/>
        </p:spPr>
      </p:pic>
      <p:pic>
        <p:nvPicPr>
          <p:cNvPr id="7" name="Содержимое 6" descr="C:\Documents and Settings\надя\Мои документы\Downloads\Поделки из рябины - бусы сороконожка кукла-оберег 9.jpg"/>
          <p:cNvPicPr>
            <a:picLocks noGrp="1"/>
          </p:cNvPicPr>
          <p:nvPr>
            <p:ph idx="1"/>
          </p:nvPr>
        </p:nvPicPr>
        <p:blipFill>
          <a:blip r:embed="rId3" cstate="print"/>
          <a:srcRect l="52111" r="4912" b="11227"/>
          <a:stretch>
            <a:fillRect/>
          </a:stretch>
        </p:blipFill>
        <p:spPr bwMode="auto">
          <a:xfrm>
            <a:off x="5399584" y="1457400"/>
            <a:ext cx="374441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рябина\фото\1284.307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14" y="228827"/>
            <a:ext cx="8859674" cy="5537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05264"/>
            <a:ext cx="7467600" cy="1052736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РЯБИНОВЫЙ ЗВОН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4034" name="Picture 2" descr="J:\рябина\фото\festival_siyanie_rossii_otkrylsya_traditsionnym_molebnom_v_irkuts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013177"/>
            <a:ext cx="3635896" cy="1728191"/>
          </a:xfrm>
          <a:prstGeom prst="rect">
            <a:avLst/>
          </a:prstGeom>
          <a:noFill/>
        </p:spPr>
      </p:pic>
      <p:pic>
        <p:nvPicPr>
          <p:cNvPr id="6" name="Blagodatni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:\фото2014\пугачев зимой\IMG_69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88640"/>
            <a:ext cx="568863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://www.imperialgarden.ru/uploads/images/ryabina-obyknovennaya-22nevezhinskaya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1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МАСТЕРСКАЯ РЯБИНЫ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J:\рябина\фото\full14441013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333750" cy="2105025"/>
          </a:xfrm>
          <a:prstGeom prst="rect">
            <a:avLst/>
          </a:prstGeom>
          <a:noFill/>
        </p:spPr>
      </p:pic>
      <p:pic>
        <p:nvPicPr>
          <p:cNvPr id="1027" name="Picture 3" descr="J:\рябина\фото\p1012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24744"/>
            <a:ext cx="2790751" cy="2790751"/>
          </a:xfrm>
          <a:prstGeom prst="rect">
            <a:avLst/>
          </a:prstGeom>
          <a:noFill/>
        </p:spPr>
      </p:pic>
      <p:pic>
        <p:nvPicPr>
          <p:cNvPr id="1028" name="Picture 4" descr="J:\рябина\фото\pulson_011-720x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149080"/>
            <a:ext cx="3855388" cy="2564904"/>
          </a:xfrm>
          <a:prstGeom prst="rect">
            <a:avLst/>
          </a:prstGeom>
          <a:noFill/>
        </p:spPr>
      </p:pic>
      <p:pic>
        <p:nvPicPr>
          <p:cNvPr id="1029" name="Picture 5" descr="J:\рябина\фото\content_1448811533-2c21be3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564904"/>
            <a:ext cx="2653631" cy="1989907"/>
          </a:xfrm>
          <a:prstGeom prst="rect">
            <a:avLst/>
          </a:prstGeom>
          <a:noFill/>
        </p:spPr>
      </p:pic>
      <p:pic>
        <p:nvPicPr>
          <p:cNvPr id="1030" name="Picture 6" descr="J:\рябина\фото\2ff01392-f8fb-4127-9c49-fa5402f6a2a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573016"/>
            <a:ext cx="1854231" cy="2471690"/>
          </a:xfrm>
          <a:prstGeom prst="rect">
            <a:avLst/>
          </a:prstGeom>
          <a:noFill/>
        </p:spPr>
      </p:pic>
      <p:pic>
        <p:nvPicPr>
          <p:cNvPr id="1031" name="Picture 7" descr="J:\рябина\фото\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2" y="3356992"/>
            <a:ext cx="1805186" cy="1787135"/>
          </a:xfrm>
          <a:prstGeom prst="rect">
            <a:avLst/>
          </a:prstGeom>
          <a:noFill/>
        </p:spPr>
      </p:pic>
      <p:pic>
        <p:nvPicPr>
          <p:cNvPr id="1032" name="Picture 8" descr="J:\рябина\фото\0_df8f0_f7009571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672" y="5445224"/>
            <a:ext cx="1590824" cy="1234479"/>
          </a:xfrm>
          <a:prstGeom prst="rect">
            <a:avLst/>
          </a:prstGeom>
          <a:noFill/>
        </p:spPr>
      </p:pic>
      <p:pic>
        <p:nvPicPr>
          <p:cNvPr id="1033" name="Picture 9" descr="J:\рябина\фото\95b7c9b3190b.jpg"/>
          <p:cNvPicPr>
            <a:picLocks noChangeAspect="1" noChangeArrowheads="1"/>
          </p:cNvPicPr>
          <p:nvPr/>
        </p:nvPicPr>
        <p:blipFill>
          <a:blip r:embed="rId9" cstate="print"/>
          <a:srcRect t="15027" b="13592"/>
          <a:stretch>
            <a:fillRect/>
          </a:stretch>
        </p:blipFill>
        <p:spPr bwMode="auto">
          <a:xfrm>
            <a:off x="4067944" y="1124744"/>
            <a:ext cx="1916708" cy="1368152"/>
          </a:xfrm>
          <a:prstGeom prst="rect">
            <a:avLst/>
          </a:prstGeom>
          <a:noFill/>
        </p:spPr>
      </p:pic>
      <p:pic>
        <p:nvPicPr>
          <p:cNvPr id="1034" name="Picture 10" descr="J:\рябина\фото\124529447_2e70Pk841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5157192"/>
            <a:ext cx="1945274" cy="1461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222299_52804615_1 (390x519, 63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711575" cy="4948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ябина на снегу .../2222299_000005 (520x392, 57Kb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0648"/>
            <a:ext cx="2799110" cy="2584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222299_look_com_ua66212 (640x480, 130Kb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276872"/>
            <a:ext cx="2670869" cy="197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ябина на снегу ..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869160"/>
            <a:ext cx="2208158" cy="17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Рябина на снегу 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221088"/>
            <a:ext cx="2742877" cy="241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222299_zima_ryabina_inij (700x466, 255Kb)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332656"/>
            <a:ext cx="223224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Рябина на снегу ..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2852936"/>
            <a:ext cx="19680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Рябина на снегу ..."/>
          <p:cNvPicPr>
            <a:picLocks noGrp="1"/>
          </p:cNvPicPr>
          <p:nvPr>
            <p:ph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4149080"/>
            <a:ext cx="3196580" cy="250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3" descr="http://i0.wp.com/pozitivchik.info/wp-content/uploads/2011/11/4b8023911762226181ecd126b39_prev.jpg?w=940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ОНКАЯ РЯБИНА исп НАДЕЖДА КАДЫШЕВ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908720"/>
            <a:ext cx="9144000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J:\рябина\фото\Ryabina-obyknovennay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885978" cy="36803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 descr="C:\Documents and Settings\User\Мои документы\Downloads\kusti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6632"/>
            <a:ext cx="4799856" cy="3633389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Downloads\p9101422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284984"/>
            <a:ext cx="5248172" cy="342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Рябина на снегу ..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6900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Список литературы.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1.  Народные загадки и пословицы о рябине.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  Стихотворение П.А.Вяземского «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Вевейская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рябина»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3.  Сборник стихов о рябине. Рябина на снегу. Авторы:</a:t>
            </a:r>
            <a:r>
              <a:rPr lang="ru-RU" sz="2000" i="1" dirty="0" smtClean="0">
                <a:solidFill>
                  <a:schemeClr val="tx2">
                    <a:lumMod val="10000"/>
                  </a:schemeClr>
                </a:solidFill>
              </a:rPr>
              <a:t> В. Федоров,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Т.А.Шорыгина, Маргарита Агашина, Светлана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Виханова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Айрин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Зэд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       Интернет-ресурсы: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  <a:hlinkClick r:id="rId2"/>
              </a:rPr>
              <a:t>http://www.fitnesmoda.ru/section2/section12/index.htm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Podari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-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gazetu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1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muzey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Fachiony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Brightwave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livemaster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</a:rPr>
              <a:t>http://pozitivchik.info/goto/http:/batfx.com/out.php?url=http://img13.nnm.ru/1/b/6/a/9/4b8023911762226181ecd126b39.jpg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J:\рябина\фото\acdfc29aa8a07f571420eb1be22781e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57774"/>
            <a:ext cx="2375836" cy="18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рябина обыкновенная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509120"/>
            <a:ext cx="3324597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7467600" cy="564949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Georgia" pitchFamily="18" charset="0"/>
              </a:rPr>
              <a:t>РЯБИНА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-  (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лат.Sorbus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aucuparia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) -  от кельтского слова «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sor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» — терпкий, и латинского 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aucupari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 («ловить птиц»).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Русское название  произошло от древнеславянского  «</a:t>
            </a:r>
            <a:r>
              <a:rPr lang="ru-RU" sz="3600" dirty="0" err="1" smtClean="0">
                <a:solidFill>
                  <a:srgbClr val="002060"/>
                </a:solidFill>
                <a:latin typeface="Georgia" pitchFamily="18" charset="0"/>
              </a:rPr>
              <a:t>рябъ</a:t>
            </a:r>
            <a:r>
              <a:rPr lang="ru-RU" sz="3600" dirty="0" smtClean="0">
                <a:solidFill>
                  <a:srgbClr val="002060"/>
                </a:solidFill>
                <a:latin typeface="Georgia" pitchFamily="18" charset="0"/>
              </a:rPr>
              <a:t>» – рябой (по В.И. Далю — крапинка, веснушка). </a:t>
            </a:r>
            <a:endParaRPr lang="ru-RU" sz="3600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J:\рябина\фото\0281bd85c13b9d4470b7132b19ad4d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5" y="100013"/>
            <a:ext cx="9239250" cy="6657975"/>
          </a:xfrm>
          <a:prstGeom prst="rect">
            <a:avLst/>
          </a:prstGeom>
          <a:noFill/>
        </p:spPr>
      </p:pic>
      <p:pic>
        <p:nvPicPr>
          <p:cNvPr id="5123" name="Picture 3" descr="J:\рябина\фото\92620717_1292962373_fotoprikolnet_fotografiisnegirey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178754"/>
            <a:ext cx="2740100" cy="3391214"/>
          </a:xfrm>
          <a:prstGeom prst="rect">
            <a:avLst/>
          </a:prstGeom>
          <a:noFill/>
        </p:spPr>
      </p:pic>
      <p:pic>
        <p:nvPicPr>
          <p:cNvPr id="5124" name="Picture 4" descr="J:\рябина\фото\1409680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4"/>
            <a:ext cx="2991830" cy="1991712"/>
          </a:xfrm>
          <a:prstGeom prst="rect">
            <a:avLst/>
          </a:prstGeom>
          <a:noFill/>
        </p:spPr>
      </p:pic>
      <p:pic>
        <p:nvPicPr>
          <p:cNvPr id="5126" name="Picture 6" descr="J:\рябина\фото\comment_16924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332656"/>
            <a:ext cx="1858009" cy="12367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J:\рябина\фото\fbbc1f24794727a4e7f52fc4b5cc2b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75982" cy="65172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User\Мои документы\Downloads\11779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336" y="131498"/>
            <a:ext cx="8525128" cy="6393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J:\рябина\фото\127669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4202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c-m-textwithimage-image-10271766849" descr="https://image.jimcdn.com/app/cms/image/transf/none/path/s456eae6941369b97/image/ibc8a03665e8349af/version/1447063965/imag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551114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c-m-textwithimage-image-10271767049" descr="https://image.jimcdn.com/app/cms/image/transf/dimension=335x1024:format=jpg/path/s456eae6941369b97/image/i0bfe2ea5c00a11b9/version/1420797334/image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8884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193</TotalTime>
  <Words>219</Words>
  <Application>Microsoft Office PowerPoint</Application>
  <PresentationFormat>Экран (4:3)</PresentationFormat>
  <Paragraphs>25</Paragraphs>
  <Slides>31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ЯГОДЫ РЯБИНЫ СОДЕРЖАТ:</vt:lpstr>
      <vt:lpstr>Слайд 13</vt:lpstr>
      <vt:lpstr>Слайд 14</vt:lpstr>
      <vt:lpstr>Слайд 15</vt:lpstr>
      <vt:lpstr>Слайд 16</vt:lpstr>
      <vt:lpstr>НАРОДНЫЕ ПРИМЕТЫ.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МАСТЕРСКАЯ РЯБИНЫ</vt:lpstr>
      <vt:lpstr>Слайд 27</vt:lpstr>
      <vt:lpstr>Слайд 28</vt:lpstr>
      <vt:lpstr>Слайд 29</vt:lpstr>
      <vt:lpstr>Слайд 30</vt:lpstr>
      <vt:lpstr>Список литературы.   1.  Народные загадки и пословицы о рябине. 2.  Стихотворение П.А.Вяземского «Вевейская рябина» 3.  Сборник стихов о рябине. Рябина на снегу. Авторы: В. Федоров, Т.А.Шорыгина, Маргарита Агашина, Светлана Виханова, Айрин Зэд.          Интернет-ресурсы:    http://www.fitnesmoda.ru/section2/section12/index.htm Podari-gazetu.ru 1 muzey.ru Fachiony.ru Brightwave.livemaster.ru http://pozitivchik.info/goto/http:/batfx.com/out.php?url=http://img13.nnm.ru/1/b/6/a/9/4b8023911762226181ecd126b39.jpg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operator</cp:lastModifiedBy>
  <cp:revision>19</cp:revision>
  <dcterms:modified xsi:type="dcterms:W3CDTF">2016-01-22T12:54:28Z</dcterms:modified>
</cp:coreProperties>
</file>