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78" r:id="rId2"/>
    <p:sldId id="280" r:id="rId3"/>
    <p:sldId id="279" r:id="rId4"/>
    <p:sldId id="275" r:id="rId5"/>
    <p:sldId id="257" r:id="rId6"/>
    <p:sldId id="258" r:id="rId7"/>
    <p:sldId id="259" r:id="rId8"/>
    <p:sldId id="260" r:id="rId9"/>
    <p:sldId id="261" r:id="rId10"/>
    <p:sldId id="262" r:id="rId11"/>
    <p:sldId id="282" r:id="rId12"/>
    <p:sldId id="263" r:id="rId13"/>
    <p:sldId id="264" r:id="rId14"/>
    <p:sldId id="265" r:id="rId15"/>
    <p:sldId id="266" r:id="rId16"/>
    <p:sldId id="267" r:id="rId17"/>
    <p:sldId id="281" r:id="rId18"/>
    <p:sldId id="268" r:id="rId19"/>
    <p:sldId id="269" r:id="rId20"/>
    <p:sldId id="270" r:id="rId21"/>
    <p:sldId id="271" r:id="rId22"/>
    <p:sldId id="272" r:id="rId23"/>
    <p:sldId id="284" r:id="rId24"/>
    <p:sldId id="27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788D3-D6B5-4920-8F97-B9B70078EE67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2188A-4E36-4AE7-85E9-33A993428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78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2188A-4E36-4AE7-85E9-33A993428231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A2137B5-55D0-43EA-A6EC-49157CDBEE0A}" type="datetimeFigureOut">
              <a:rPr lang="ru-RU" smtClean="0"/>
              <a:pPr/>
              <a:t>21.02.2016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C6D2A93-7702-4E73-B9B9-63A8A7B5C7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62200" y="1714488"/>
            <a:ext cx="6477000" cy="4152912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Mistral" pitchFamily="66" charset="0"/>
              </a:rPr>
              <a:t>Перестройка </a:t>
            </a:r>
            <a:r>
              <a:rPr lang="ru-RU" sz="5400" b="1" dirty="0">
                <a:latin typeface="Mistral" pitchFamily="66" charset="0"/>
              </a:rPr>
              <a:t>в СССР </a:t>
            </a:r>
            <a:r>
              <a:rPr lang="ru-RU" sz="5400" b="1" dirty="0" smtClean="0">
                <a:latin typeface="Mistral" pitchFamily="66" charset="0"/>
              </a:rPr>
              <a:t>(1985 </a:t>
            </a:r>
            <a:r>
              <a:rPr lang="ru-RU" sz="5400" b="1" dirty="0">
                <a:latin typeface="Mistral" pitchFamily="66" charset="0"/>
              </a:rPr>
              <a:t>– 1991 гг.)</a:t>
            </a:r>
            <a:endParaRPr lang="ru-RU" sz="5400" dirty="0">
              <a:latin typeface="Mistral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0"/>
            <a:ext cx="8429684" cy="2857496"/>
          </a:xfrm>
        </p:spPr>
        <p:txBody>
          <a:bodyPr>
            <a:noAutofit/>
          </a:bodyPr>
          <a:lstStyle/>
          <a:p>
            <a:pPr algn="r"/>
            <a:r>
              <a:rPr lang="ru-RU" sz="1800" smtClean="0"/>
              <a:t>Хмара</a:t>
            </a:r>
            <a:r>
              <a:rPr lang="ru-RU" sz="1800" dirty="0" smtClean="0"/>
              <a:t> </a:t>
            </a:r>
            <a:r>
              <a:rPr lang="ru-RU" sz="1800" dirty="0" smtClean="0"/>
              <a:t>Ольга Васильевна, </a:t>
            </a:r>
          </a:p>
          <a:p>
            <a:pPr algn="r"/>
            <a:r>
              <a:rPr lang="ru-RU" sz="1800" dirty="0" smtClean="0"/>
              <a:t>преподаватель истории </a:t>
            </a:r>
          </a:p>
          <a:p>
            <a:pPr algn="r"/>
            <a:r>
              <a:rPr lang="ru-RU" sz="1800" dirty="0" smtClean="0"/>
              <a:t>Автономное учреждение  профессионального образования </a:t>
            </a:r>
          </a:p>
          <a:p>
            <a:pPr algn="r"/>
            <a:r>
              <a:rPr lang="ru-RU" sz="1800" dirty="0" smtClean="0"/>
              <a:t> Ханты-Мансийского автономного округа -  Югры</a:t>
            </a:r>
          </a:p>
          <a:p>
            <a:pPr algn="r"/>
            <a:r>
              <a:rPr lang="ru-RU" sz="1800" dirty="0" err="1" smtClean="0"/>
              <a:t>Сургутский</a:t>
            </a:r>
            <a:r>
              <a:rPr lang="ru-RU" sz="1800" dirty="0" smtClean="0"/>
              <a:t> политехнический колледж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u="sng" dirty="0"/>
              <a:t>Первый этап перестройки</a:t>
            </a:r>
            <a:r>
              <a:rPr lang="ru-RU" sz="4000" dirty="0"/>
              <a:t> </a:t>
            </a:r>
            <a:endParaRPr lang="ru-RU" sz="4000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/>
              <a:t>   </a:t>
            </a:r>
            <a:r>
              <a:rPr lang="ru-RU" sz="4000" i="1" dirty="0" smtClean="0"/>
              <a:t>кадровая </a:t>
            </a:r>
            <a:r>
              <a:rPr lang="ru-RU" sz="4000" i="1" dirty="0"/>
              <a:t>революция (1985-86 гг.),</a:t>
            </a:r>
            <a:r>
              <a:rPr lang="ru-RU" sz="4000" dirty="0"/>
              <a:t> когда проходило омолаживание партийно-государственных руководителей, поддержка ими перестройки.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Ольга1\Desktop\86c9ad63e43833e02d14120289b5e25c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3633795" cy="2428892"/>
          </a:xfrm>
          <a:prstGeom prst="rect">
            <a:avLst/>
          </a:prstGeom>
          <a:noFill/>
        </p:spPr>
      </p:pic>
      <p:pic>
        <p:nvPicPr>
          <p:cNvPr id="4099" name="Picture 3" descr="C:\Users\Ольга1\Desktop\ZHirinovski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2571744"/>
            <a:ext cx="2857520" cy="2286016"/>
          </a:xfrm>
          <a:prstGeom prst="rect">
            <a:avLst/>
          </a:prstGeom>
          <a:noFill/>
        </p:spPr>
      </p:pic>
      <p:pic>
        <p:nvPicPr>
          <p:cNvPr id="4100" name="Picture 4" descr="C:\Users\Ольга1\Desktop\07145328.920224.59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45383" y="3786190"/>
            <a:ext cx="2872620" cy="2047864"/>
          </a:xfrm>
          <a:prstGeom prst="rect">
            <a:avLst/>
          </a:prstGeom>
          <a:noFill/>
        </p:spPr>
      </p:pic>
      <p:sp>
        <p:nvSpPr>
          <p:cNvPr id="7" name="Скругленный прямоугольник 6"/>
          <p:cNvSpPr/>
          <p:nvPr/>
        </p:nvSpPr>
        <p:spPr>
          <a:xfrm>
            <a:off x="6357950" y="5857892"/>
            <a:ext cx="2286016" cy="4286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Г.А.Зюганов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71802" y="4857760"/>
            <a:ext cx="2571768" cy="4286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В.В.Жириновский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7158" y="2571744"/>
            <a:ext cx="2143140" cy="35719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Б.Н.Ельцин</a:t>
            </a:r>
            <a:endParaRPr lang="ru-RU" dirty="0"/>
          </a:p>
        </p:txBody>
      </p:sp>
      <p:pic>
        <p:nvPicPr>
          <p:cNvPr id="4101" name="Picture 5" descr="C:\Users\Ольга1\Desktop\tenyearslater_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357562"/>
            <a:ext cx="2286016" cy="2743219"/>
          </a:xfrm>
          <a:prstGeom prst="rect">
            <a:avLst/>
          </a:prstGeom>
          <a:noFill/>
        </p:spPr>
      </p:pic>
      <p:sp>
        <p:nvSpPr>
          <p:cNvPr id="11" name="Скругленный прямоугольник 10"/>
          <p:cNvSpPr/>
          <p:nvPr/>
        </p:nvSpPr>
        <p:spPr>
          <a:xfrm>
            <a:off x="428596" y="6072206"/>
            <a:ext cx="2000264" cy="35719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А.Собчак</a:t>
            </a:r>
            <a:endParaRPr lang="ru-RU" dirty="0"/>
          </a:p>
        </p:txBody>
      </p:sp>
      <p:pic>
        <p:nvPicPr>
          <p:cNvPr id="4102" name="Picture 6" descr="C:\Users\Ольга1\Desktop\83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86446" y="142852"/>
            <a:ext cx="3238492" cy="2357454"/>
          </a:xfrm>
          <a:prstGeom prst="rect">
            <a:avLst/>
          </a:prstGeom>
          <a:noFill/>
        </p:spPr>
      </p:pic>
      <p:sp>
        <p:nvSpPr>
          <p:cNvPr id="13" name="Скругленный прямоугольник 12"/>
          <p:cNvSpPr/>
          <p:nvPr/>
        </p:nvSpPr>
        <p:spPr>
          <a:xfrm>
            <a:off x="6429388" y="2500306"/>
            <a:ext cx="2428892" cy="4286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А. Яковлев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u="sng" dirty="0" smtClean="0"/>
              <a:t>Второй этап перестройки</a:t>
            </a:r>
          </a:p>
          <a:p>
            <a:pPr>
              <a:buNone/>
            </a:pPr>
            <a:r>
              <a:rPr lang="ru-RU" sz="3600" dirty="0" smtClean="0"/>
              <a:t>          </a:t>
            </a:r>
            <a:r>
              <a:rPr lang="ru-RU" sz="3600" i="1" dirty="0" smtClean="0"/>
              <a:t>Реформа политической системы.</a:t>
            </a: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                     </a:t>
            </a:r>
          </a:p>
          <a:p>
            <a:r>
              <a:rPr lang="ru-RU" sz="3600" dirty="0" smtClean="0"/>
              <a:t>Январский </a:t>
            </a:r>
            <a:r>
              <a:rPr lang="ru-RU" sz="3600" dirty="0"/>
              <a:t>Пленум ЦК КПСС (1987 г.)</a:t>
            </a:r>
          </a:p>
          <a:p>
            <a:pPr>
              <a:buNone/>
            </a:pPr>
            <a:r>
              <a:rPr lang="ru-RU" sz="3600" dirty="0"/>
              <a:t> </a:t>
            </a:r>
          </a:p>
          <a:p>
            <a:r>
              <a:rPr lang="en-US" sz="3600" dirty="0"/>
              <a:t>XIX</a:t>
            </a:r>
            <a:r>
              <a:rPr lang="ru-RU" sz="3600" dirty="0"/>
              <a:t> Всесоюзная конференция КПСС (28.06.-1.07. 1988 г.)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329642" cy="1785926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u="sng" dirty="0"/>
              <a:t>Основные </a:t>
            </a:r>
            <a:r>
              <a:rPr lang="ru-RU" u="sng" dirty="0" smtClean="0"/>
              <a:t>направления реформы политической системы: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- Демократизация процесса выборов в представительные органы власти.</a:t>
            </a:r>
          </a:p>
          <a:p>
            <a:r>
              <a:rPr lang="ru-RU" dirty="0"/>
              <a:t>- Курс на создание социалистического правового </a:t>
            </a:r>
            <a:r>
              <a:rPr lang="ru-RU" dirty="0" smtClean="0"/>
              <a:t>государства</a:t>
            </a:r>
            <a:r>
              <a:rPr lang="ru-RU" dirty="0"/>
              <a:t>.</a:t>
            </a:r>
          </a:p>
          <a:p>
            <a:r>
              <a:rPr lang="ru-RU" dirty="0"/>
              <a:t>- Разделение властей. Установление двухуровневой системы законодательной власти – Съезда народных депутатов и Верховного Совета СССР, избираемого из депутатов съезда.</a:t>
            </a:r>
          </a:p>
          <a:p>
            <a:r>
              <a:rPr lang="ru-RU" dirty="0"/>
              <a:t>- Закон об изменении избирательной системы (1988 г.) Прямое представительство общественных организаций в высших органах законодательной власти. Из 2250 депутатов – 750 избирались от КПСС, комсомола, профсоюзов и др.</a:t>
            </a:r>
          </a:p>
          <a:p>
            <a:r>
              <a:rPr lang="ru-RU" dirty="0"/>
              <a:t>- Начало становления многопартийной системы.</a:t>
            </a:r>
          </a:p>
          <a:p>
            <a:r>
              <a:rPr lang="ru-RU" dirty="0"/>
              <a:t>- Ликвидация монопольного права КПСС на власть путем отмены 6-й статьи Конституции.</a:t>
            </a:r>
          </a:p>
          <a:p>
            <a:r>
              <a:rPr lang="ru-RU" dirty="0"/>
              <a:t>- Введение </a:t>
            </a:r>
            <a:r>
              <a:rPr lang="ru-RU" i="1" dirty="0"/>
              <a:t>поста Президента СССР (март 1990 г.,</a:t>
            </a:r>
            <a:r>
              <a:rPr lang="ru-RU" dirty="0"/>
              <a:t> III съезд народных депутатов).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/>
              <a:t>Экономические реформы. Стратегия ускорения.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/>
              <a:t>Апрельский (1985 г.) Пленум ЦК </a:t>
            </a:r>
            <a:r>
              <a:rPr lang="ru-RU" dirty="0" smtClean="0"/>
              <a:t>КПСС</a:t>
            </a:r>
          </a:p>
          <a:p>
            <a:pPr algn="ctr"/>
            <a:endParaRPr lang="ru-RU" dirty="0" smtClean="0"/>
          </a:p>
          <a:p>
            <a:pPr algn="ctr">
              <a:buNone/>
            </a:pPr>
            <a:r>
              <a:rPr lang="ru-RU" dirty="0" smtClean="0"/>
              <a:t>    Курс </a:t>
            </a:r>
            <a:r>
              <a:rPr lang="ru-RU" i="1" dirty="0"/>
              <a:t>на ускорение</a:t>
            </a:r>
            <a:r>
              <a:rPr lang="ru-RU" dirty="0"/>
              <a:t> </a:t>
            </a:r>
            <a:r>
              <a:rPr lang="ru-RU" dirty="0" smtClean="0"/>
              <a:t>социально-экономического развития </a:t>
            </a:r>
            <a:r>
              <a:rPr lang="ru-RU" dirty="0"/>
              <a:t>страны</a:t>
            </a:r>
          </a:p>
          <a:p>
            <a:r>
              <a:rPr lang="ru-RU" u="sng" dirty="0"/>
              <a:t>Рычаги:</a:t>
            </a:r>
            <a:endParaRPr lang="ru-RU" dirty="0"/>
          </a:p>
          <a:p>
            <a:pPr lvl="0"/>
            <a:r>
              <a:rPr lang="ru-RU" dirty="0"/>
              <a:t>Научно-технический прогресс</a:t>
            </a:r>
          </a:p>
          <a:p>
            <a:pPr lvl="0"/>
            <a:r>
              <a:rPr lang="ru-RU" dirty="0"/>
              <a:t>Техническое перевооружение</a:t>
            </a:r>
          </a:p>
          <a:p>
            <a:pPr>
              <a:buNone/>
            </a:pPr>
            <a:r>
              <a:rPr lang="ru-RU" dirty="0" smtClean="0"/>
              <a:t>     машиностроения</a:t>
            </a:r>
            <a:endParaRPr lang="ru-RU" dirty="0"/>
          </a:p>
          <a:p>
            <a:pPr lvl="0"/>
            <a:r>
              <a:rPr lang="ru-RU" dirty="0"/>
              <a:t>Активизация «человеческого  фактора»</a:t>
            </a:r>
          </a:p>
          <a:p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071934" y="2143116"/>
            <a:ext cx="114300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 этап </a:t>
            </a:r>
            <a:r>
              <a:rPr lang="ru-RU" b="1" dirty="0" smtClean="0"/>
              <a:t>экономических реформ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1987 – 1989 гг.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      Июньский </a:t>
            </a:r>
            <a:r>
              <a:rPr lang="ru-RU" dirty="0"/>
              <a:t>(1987 г.) Пленум ЦК </a:t>
            </a:r>
            <a:r>
              <a:rPr lang="ru-RU" dirty="0" smtClean="0"/>
              <a:t>КПСС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   Утверждены основные направления перестройки управления экономикой</a:t>
            </a:r>
          </a:p>
          <a:p>
            <a:pPr algn="ctr"/>
            <a:r>
              <a:rPr lang="ru-RU" u="sng" dirty="0"/>
              <a:t>Цель:</a:t>
            </a:r>
            <a:r>
              <a:rPr lang="ru-RU" dirty="0"/>
              <a:t> переход от административных методов  к экономическим при сохранении</a:t>
            </a:r>
          </a:p>
          <a:p>
            <a:pPr algn="ctr">
              <a:buNone/>
            </a:pPr>
            <a:r>
              <a:rPr lang="ru-RU" dirty="0" smtClean="0"/>
              <a:t>    централизованного </a:t>
            </a:r>
            <a:r>
              <a:rPr lang="ru-RU" dirty="0"/>
              <a:t>управления (т.е. введение элементов рыночной </a:t>
            </a:r>
            <a:r>
              <a:rPr lang="ru-RU" dirty="0" smtClean="0"/>
              <a:t>экономики)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214810" y="2214554"/>
            <a:ext cx="10001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направления перестройки экономики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Предоставление                                         </a:t>
            </a:r>
            <a:r>
              <a:rPr lang="ru-RU" dirty="0" smtClean="0"/>
              <a:t>Закон </a:t>
            </a:r>
            <a:r>
              <a:rPr lang="ru-RU" dirty="0"/>
              <a:t>о</a:t>
            </a:r>
          </a:p>
          <a:p>
            <a:pPr>
              <a:buNone/>
            </a:pPr>
            <a:r>
              <a:rPr lang="ru-RU" dirty="0"/>
              <a:t>самостоятельности                               государственном</a:t>
            </a:r>
          </a:p>
          <a:p>
            <a:pPr>
              <a:buNone/>
            </a:pPr>
            <a:r>
              <a:rPr lang="ru-RU" dirty="0"/>
              <a:t>предприятиям и перевод                        </a:t>
            </a:r>
            <a:r>
              <a:rPr lang="ru-RU" dirty="0" smtClean="0"/>
              <a:t>предприятии</a:t>
            </a:r>
            <a:endParaRPr lang="ru-RU" dirty="0"/>
          </a:p>
          <a:p>
            <a:pPr>
              <a:buNone/>
            </a:pPr>
            <a:r>
              <a:rPr lang="ru-RU" dirty="0"/>
              <a:t>их на хозрасчет   </a:t>
            </a:r>
            <a:r>
              <a:rPr lang="ru-RU" dirty="0" smtClean="0"/>
              <a:t>                                            </a:t>
            </a:r>
            <a:r>
              <a:rPr lang="ru-RU" dirty="0"/>
              <a:t>(1987 г.)</a:t>
            </a:r>
          </a:p>
          <a:p>
            <a:pPr lvl="0"/>
            <a:r>
              <a:rPr lang="ru-RU" dirty="0"/>
              <a:t>Снижение плановых </a:t>
            </a:r>
          </a:p>
          <a:p>
            <a:pPr>
              <a:buNone/>
            </a:pPr>
            <a:r>
              <a:rPr lang="ru-RU" dirty="0"/>
              <a:t>показателей</a:t>
            </a:r>
          </a:p>
          <a:p>
            <a:pPr lvl="0"/>
            <a:r>
              <a:rPr lang="ru-RU" dirty="0"/>
              <a:t>Начало развития                            </a:t>
            </a:r>
            <a:r>
              <a:rPr lang="ru-RU" dirty="0" smtClean="0"/>
              <a:t>     </a:t>
            </a:r>
            <a:r>
              <a:rPr lang="ru-RU" dirty="0"/>
              <a:t>законы 1988 г.:</a:t>
            </a:r>
          </a:p>
          <a:p>
            <a:pPr>
              <a:buNone/>
            </a:pPr>
            <a:r>
              <a:rPr lang="ru-RU" dirty="0" smtClean="0"/>
              <a:t>сферы </a:t>
            </a:r>
            <a:r>
              <a:rPr lang="ru-RU" dirty="0"/>
              <a:t>частной                            </a:t>
            </a:r>
            <a:r>
              <a:rPr lang="ru-RU" dirty="0" smtClean="0"/>
              <a:t>         </a:t>
            </a:r>
            <a:r>
              <a:rPr lang="ru-RU" dirty="0"/>
              <a:t>- «О кооперации</a:t>
            </a:r>
            <a:r>
              <a:rPr lang="ru-RU" dirty="0" smtClean="0"/>
              <a:t>»</a:t>
            </a:r>
            <a:endParaRPr lang="ru-RU" dirty="0"/>
          </a:p>
          <a:p>
            <a:pPr>
              <a:buNone/>
            </a:pPr>
            <a:r>
              <a:rPr lang="ru-RU" dirty="0" smtClean="0"/>
              <a:t>инициативы                                 </a:t>
            </a:r>
            <a:r>
              <a:rPr lang="ru-RU" dirty="0"/>
              <a:t>-  «Об </a:t>
            </a:r>
            <a:r>
              <a:rPr lang="ru-RU" dirty="0" smtClean="0"/>
              <a:t>  индивидуальной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трудовой  деятельности»</a:t>
            </a:r>
          </a:p>
          <a:p>
            <a:r>
              <a:rPr lang="ru-RU" dirty="0" smtClean="0"/>
              <a:t>создание </a:t>
            </a:r>
            <a:r>
              <a:rPr lang="ru-RU" dirty="0"/>
              <a:t>кооперативов</a:t>
            </a:r>
          </a:p>
          <a:p>
            <a:endParaRPr lang="ru-RU" dirty="0"/>
          </a:p>
        </p:txBody>
      </p:sp>
      <p:sp>
        <p:nvSpPr>
          <p:cNvPr id="11" name="Левая фигурная скобка 10"/>
          <p:cNvSpPr/>
          <p:nvPr/>
        </p:nvSpPr>
        <p:spPr>
          <a:xfrm>
            <a:off x="5643570" y="6072206"/>
            <a:ext cx="45719" cy="714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 этап </a:t>
            </a:r>
            <a:r>
              <a:rPr lang="ru-RU" b="1" dirty="0" smtClean="0"/>
              <a:t>экономических реформ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1989 – 1991 гг.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449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Правительственная </a:t>
            </a:r>
            <a:r>
              <a:rPr lang="ru-RU" dirty="0"/>
              <a:t>программа </a:t>
            </a:r>
            <a:r>
              <a:rPr lang="ru-RU" dirty="0" smtClean="0"/>
              <a:t> Абалкина, Рыжкова предусматривала поэтапное </a:t>
            </a:r>
            <a:r>
              <a:rPr lang="ru-RU" dirty="0"/>
              <a:t>введение рыночных механизмов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/>
              <a:t>течение </a:t>
            </a:r>
            <a:r>
              <a:rPr lang="ru-RU" dirty="0" smtClean="0"/>
              <a:t>6 </a:t>
            </a:r>
            <a:r>
              <a:rPr lang="ru-RU" dirty="0"/>
              <a:t>лет</a:t>
            </a:r>
          </a:p>
          <a:p>
            <a:pPr algn="ctr"/>
            <a:r>
              <a:rPr lang="ru-RU" b="1" dirty="0" smtClean="0"/>
              <a:t>Варианты </a:t>
            </a:r>
            <a:r>
              <a:rPr lang="ru-RU" b="1" dirty="0"/>
              <a:t>перехода к рыночной экономике </a:t>
            </a:r>
            <a:endParaRPr lang="ru-RU" b="1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Программа </a:t>
            </a:r>
            <a:r>
              <a:rPr lang="ru-RU" dirty="0"/>
              <a:t>«500 дней» - </a:t>
            </a:r>
            <a:r>
              <a:rPr lang="ru-RU" dirty="0" smtClean="0"/>
              <a:t>Шаталина и Явлинского предусматривала</a:t>
            </a:r>
            <a:r>
              <a:rPr lang="ru-RU" dirty="0"/>
              <a:t> </a:t>
            </a:r>
            <a:r>
              <a:rPr lang="ru-RU" dirty="0" smtClean="0"/>
              <a:t>быстрый </a:t>
            </a:r>
            <a:r>
              <a:rPr lang="ru-RU" dirty="0"/>
              <a:t>переход к рынку в течение 500 дней (т.е</a:t>
            </a:r>
            <a:r>
              <a:rPr lang="ru-RU" dirty="0" smtClean="0"/>
              <a:t>. за </a:t>
            </a:r>
            <a:r>
              <a:rPr lang="ru-RU" dirty="0"/>
              <a:t>1,5 </a:t>
            </a:r>
            <a:r>
              <a:rPr lang="ru-RU" dirty="0" smtClean="0"/>
              <a:t>года) 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5929322" y="4143380"/>
            <a:ext cx="128588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>
            <a:off x="1285852" y="3143248"/>
            <a:ext cx="1500198" cy="2143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6572264" y="3143248"/>
            <a:ext cx="2428892" cy="5000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Абалкин Л.И.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 этап </a:t>
            </a:r>
            <a:r>
              <a:rPr lang="ru-RU" b="1" dirty="0" smtClean="0"/>
              <a:t>экономических реформ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1989 – 1991 гг.</a:t>
            </a:r>
            <a:endParaRPr lang="ru-RU" dirty="0"/>
          </a:p>
        </p:txBody>
      </p:sp>
      <p:pic>
        <p:nvPicPr>
          <p:cNvPr id="1027" name="Picture 3" descr="C:\Users\Ольга1\Desktop\49-4-bi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5" y="3929067"/>
            <a:ext cx="3143272" cy="2357454"/>
          </a:xfrm>
          <a:prstGeom prst="rect">
            <a:avLst/>
          </a:prstGeom>
          <a:noFill/>
        </p:spPr>
      </p:pic>
      <p:pic>
        <p:nvPicPr>
          <p:cNvPr id="1028" name="Picture 4" descr="C:\Users\Ольга1\Desktop\i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000760" y="785794"/>
            <a:ext cx="3143240" cy="2372257"/>
          </a:xfrm>
          <a:prstGeom prst="rect">
            <a:avLst/>
          </a:prstGeom>
          <a:noFill/>
        </p:spPr>
      </p:pic>
      <p:pic>
        <p:nvPicPr>
          <p:cNvPr id="1029" name="Picture 5" descr="C:\Users\Ольга1\Desktop\i (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58" y="2786058"/>
            <a:ext cx="2607486" cy="2897206"/>
          </a:xfrm>
          <a:prstGeom prst="rect">
            <a:avLst/>
          </a:prstGeom>
          <a:noFill/>
        </p:spPr>
      </p:pic>
      <p:sp>
        <p:nvSpPr>
          <p:cNvPr id="12" name="Скругленный прямоугольник 11"/>
          <p:cNvSpPr/>
          <p:nvPr/>
        </p:nvSpPr>
        <p:spPr>
          <a:xfrm>
            <a:off x="4000496" y="5643578"/>
            <a:ext cx="2357454" cy="5715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Шаталин С.С.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14348" y="6286520"/>
            <a:ext cx="2714644" cy="4286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Явлинский Г.А.</a:t>
            </a:r>
            <a:endParaRPr lang="ru-RU" dirty="0"/>
          </a:p>
        </p:txBody>
      </p:sp>
      <p:pic>
        <p:nvPicPr>
          <p:cNvPr id="1030" name="Picture 6" descr="C:\Users\Ольга1\Desktop\74658_33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1285860"/>
            <a:ext cx="3143250" cy="2095500"/>
          </a:xfrm>
          <a:prstGeom prst="rect">
            <a:avLst/>
          </a:prstGeom>
          <a:noFill/>
        </p:spPr>
      </p:pic>
      <p:sp>
        <p:nvSpPr>
          <p:cNvPr id="15" name="Скругленный прямоугольник 14"/>
          <p:cNvSpPr/>
          <p:nvPr/>
        </p:nvSpPr>
        <p:spPr>
          <a:xfrm>
            <a:off x="500034" y="3357562"/>
            <a:ext cx="2857520" cy="4286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Н. Рыжков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251142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Основные приоритеты во внешнеполитической деятельности СССР после 1985 г</a:t>
            </a:r>
            <a:r>
              <a:rPr lang="ru-RU" i="1" dirty="0" smtClean="0"/>
              <a:t>.</a:t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3116"/>
            <a:ext cx="8258204" cy="4357718"/>
          </a:xfrm>
        </p:spPr>
        <p:txBody>
          <a:bodyPr/>
          <a:lstStyle/>
          <a:p>
            <a:pPr lvl="0"/>
            <a:r>
              <a:rPr lang="ru-RU" dirty="0"/>
              <a:t>Смягчение напряженности между Востоком и Западом посредством переговоров с США о разоружении;</a:t>
            </a:r>
          </a:p>
          <a:p>
            <a:pPr lvl="0"/>
            <a:r>
              <a:rPr lang="ru-RU" dirty="0"/>
              <a:t>Урегулирование региональных конфликтов;</a:t>
            </a:r>
          </a:p>
          <a:p>
            <a:pPr lvl="0"/>
            <a:r>
              <a:rPr lang="ru-RU" dirty="0"/>
              <a:t>Признание существующего миропорядка и расширение экономических связей со всеми странами.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Выяснить исторические предпосылки и неизбежность радикальной реформы советской политической и экономической системы и рассмотреть альтернативные пути ее развития.</a:t>
            </a:r>
          </a:p>
          <a:p>
            <a:pPr lvl="0"/>
            <a:r>
              <a:rPr lang="ru-RU" dirty="0" smtClean="0"/>
              <a:t>Продолжить формирование умений вести диалог, сотрудничать в группах, моделировать ситуации.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/>
              <a:t>Направления внешней политики СССР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      Нормализация </a:t>
            </a:r>
            <a:r>
              <a:rPr lang="ru-RU" b="1" dirty="0"/>
              <a:t>отношений Восток-Запад</a:t>
            </a:r>
            <a:endParaRPr lang="ru-RU" dirty="0"/>
          </a:p>
          <a:p>
            <a:r>
              <a:rPr lang="ru-RU" dirty="0"/>
              <a:t>- встречи руководителей США-СССР:</a:t>
            </a:r>
          </a:p>
          <a:p>
            <a:pPr>
              <a:buNone/>
            </a:pPr>
            <a:r>
              <a:rPr lang="ru-RU" dirty="0" smtClean="0"/>
              <a:t>       1985 </a:t>
            </a:r>
            <a:r>
              <a:rPr lang="ru-RU" dirty="0"/>
              <a:t>г. – Женева</a:t>
            </a:r>
          </a:p>
          <a:p>
            <a:pPr>
              <a:buNone/>
            </a:pPr>
            <a:r>
              <a:rPr lang="ru-RU" dirty="0" smtClean="0"/>
              <a:t>       1986 </a:t>
            </a:r>
            <a:r>
              <a:rPr lang="ru-RU" dirty="0"/>
              <a:t>г. – Рейкьявик</a:t>
            </a:r>
          </a:p>
          <a:p>
            <a:pPr>
              <a:buNone/>
            </a:pPr>
            <a:r>
              <a:rPr lang="ru-RU" dirty="0" smtClean="0"/>
              <a:t>       1987 </a:t>
            </a:r>
            <a:r>
              <a:rPr lang="ru-RU" dirty="0"/>
              <a:t>г. – Вашингтон</a:t>
            </a:r>
          </a:p>
          <a:p>
            <a:pPr>
              <a:buNone/>
            </a:pPr>
            <a:r>
              <a:rPr lang="ru-RU" dirty="0" smtClean="0"/>
              <a:t>       1988 </a:t>
            </a:r>
            <a:r>
              <a:rPr lang="ru-RU" dirty="0"/>
              <a:t>г. – Москва;</a:t>
            </a:r>
          </a:p>
          <a:p>
            <a:r>
              <a:rPr lang="ru-RU" dirty="0"/>
              <a:t>- договор об уничтожении ракет среднего и ближнего радиуса действия;</a:t>
            </a:r>
          </a:p>
          <a:p>
            <a:r>
              <a:rPr lang="ru-RU" dirty="0"/>
              <a:t>- договор об ограничении стратегических наступательных вооружений (ОСНВ-1) -1991 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Разблокирование региональных конфликтов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- вывод советских войск из Афганистана (февраль 1989 г.);</a:t>
            </a:r>
          </a:p>
          <a:p>
            <a:r>
              <a:rPr lang="ru-RU" dirty="0"/>
              <a:t>- нормализация отношений с Китаем Израилем;</a:t>
            </a:r>
          </a:p>
          <a:p>
            <a:r>
              <a:rPr lang="ru-RU" dirty="0"/>
              <a:t>- отказ СССР от вмешательства в региональные конфликтов в Эфиопии Анголе Никарагуа;</a:t>
            </a:r>
          </a:p>
          <a:p>
            <a:r>
              <a:rPr lang="ru-RU" dirty="0"/>
              <a:t>- вывод СА из Монголии, Вьетнама,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Кампучии</a:t>
            </a:r>
            <a:endParaRPr lang="ru-RU" dirty="0"/>
          </a:p>
        </p:txBody>
      </p:sp>
      <p:pic>
        <p:nvPicPr>
          <p:cNvPr id="4" name="Picture 2" descr="C:\Users\Ольга1\Desktop\7_a797d29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4000504"/>
            <a:ext cx="2011676" cy="2592365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6643702" y="6429396"/>
            <a:ext cx="2357454" cy="42860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Эдуард Шеварднадзе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Установление </a:t>
            </a:r>
            <a:r>
              <a:rPr lang="ru-RU" b="1" dirty="0" smtClean="0"/>
              <a:t>экономических </a:t>
            </a:r>
            <a:r>
              <a:rPr lang="ru-RU" b="1" dirty="0"/>
              <a:t>и </a:t>
            </a:r>
            <a:r>
              <a:rPr lang="ru-RU" b="1" dirty="0" smtClean="0"/>
              <a:t>политических контактов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- </a:t>
            </a:r>
            <a:r>
              <a:rPr lang="ru-RU" sz="4000" dirty="0"/>
              <a:t>«Бархатные революции» в странах социализма, невмешательство СССР;</a:t>
            </a:r>
          </a:p>
          <a:p>
            <a:r>
              <a:rPr lang="ru-RU" sz="4000" dirty="0"/>
              <a:t>- роспуск СЭВ, ОВД (1991 </a:t>
            </a:r>
            <a:r>
              <a:rPr lang="ru-RU" sz="4000" dirty="0" smtClean="0"/>
              <a:t>г.)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428860" y="5857892"/>
            <a:ext cx="2500330" cy="78581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М.С.Горбачев и</a:t>
            </a:r>
          </a:p>
          <a:p>
            <a:pPr algn="ctr"/>
            <a:r>
              <a:rPr lang="ru-RU" dirty="0" smtClean="0"/>
              <a:t>Э.А.Шеварднадзе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Итоги политики «нового мышления»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Окончание «холодной войны» (1988 г.)</a:t>
            </a:r>
          </a:p>
          <a:p>
            <a:pPr lvl="0"/>
            <a:r>
              <a:rPr lang="ru-RU" dirty="0" smtClean="0"/>
              <a:t>Крах биполярной системы международных отношений</a:t>
            </a:r>
          </a:p>
          <a:p>
            <a:pPr lvl="0"/>
            <a:r>
              <a:rPr lang="ru-RU" dirty="0" smtClean="0"/>
              <a:t>США – единственная сверхдержава</a:t>
            </a:r>
          </a:p>
          <a:p>
            <a:pPr lvl="0"/>
            <a:r>
              <a:rPr lang="ru-RU" dirty="0" smtClean="0"/>
              <a:t>Эскалация международных военных конфликтов</a:t>
            </a:r>
          </a:p>
          <a:p>
            <a:endParaRPr lang="ru-RU" dirty="0"/>
          </a:p>
        </p:txBody>
      </p:sp>
      <p:pic>
        <p:nvPicPr>
          <p:cNvPr id="4" name="Picture 3" descr="C:\Users\Ольга1\Desktop\0_a2d21_63247a8e_or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4071950"/>
            <a:ext cx="3714776" cy="2786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ru-RU" dirty="0"/>
              <a:t>В период перестройки была окончательно разрушена советская политическая система.</a:t>
            </a:r>
          </a:p>
          <a:p>
            <a:pPr lvl="0" algn="just"/>
            <a:r>
              <a:rPr lang="ru-RU" dirty="0"/>
              <a:t> На волне демократизации сформировались политический плюрализм, многопартийность.</a:t>
            </a:r>
          </a:p>
          <a:p>
            <a:pPr lvl="0" algn="just"/>
            <a:r>
              <a:rPr lang="ru-RU" dirty="0"/>
              <a:t>Социально-экономическая система не могла существовать вне административно-командной формы, поэтому половинчатые реформы в области экономики провалились.</a:t>
            </a:r>
          </a:p>
          <a:p>
            <a:pPr lvl="0" algn="just"/>
            <a:r>
              <a:rPr lang="ru-RU" dirty="0"/>
              <a:t>Закончилась «холодная война», но произошло ослабление международных позиций СССР.</a:t>
            </a:r>
          </a:p>
          <a:p>
            <a:pPr lvl="0" algn="just"/>
            <a:r>
              <a:rPr lang="ru-RU" dirty="0"/>
              <a:t>Перестройка завершилась распадом СССР и крушением коммунистической системы.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Предпосылки перестройки в СССР, ее задачи.</a:t>
            </a:r>
          </a:p>
          <a:p>
            <a:pPr lvl="0"/>
            <a:r>
              <a:rPr lang="ru-RU" dirty="0" smtClean="0"/>
              <a:t>Реформа политической системы. Изменения в культуре  и общественном сознании.</a:t>
            </a:r>
          </a:p>
          <a:p>
            <a:pPr lvl="0"/>
            <a:r>
              <a:rPr lang="ru-RU" dirty="0" smtClean="0"/>
              <a:t>Социально - экономические реформы. Стратегия ускорения.</a:t>
            </a:r>
          </a:p>
          <a:p>
            <a:pPr lvl="0"/>
            <a:r>
              <a:rPr lang="ru-RU" dirty="0" smtClean="0"/>
              <a:t>Внешняя политика СССР в годы перестройки.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42844" y="4857760"/>
            <a:ext cx="3000396" cy="78581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Михаил Сергеевич Горбачев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928926" y="1600200"/>
            <a:ext cx="5837122" cy="44958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4000" dirty="0" smtClean="0"/>
              <a:t>На мартовском (1985 г.) Пленуме ЦК КПСС  Генеральным секретарем избран </a:t>
            </a:r>
            <a:r>
              <a:rPr lang="ru-RU" sz="4000" b="1" dirty="0" smtClean="0"/>
              <a:t>М.С.Горбачев</a:t>
            </a:r>
            <a:r>
              <a:rPr lang="ru-RU" sz="4000" dirty="0" smtClean="0"/>
              <a:t>. Он предложил курс на модернизацию советской системы, который был назван «перестройкой».</a:t>
            </a:r>
            <a:endParaRPr lang="ru-RU" sz="4000" dirty="0"/>
          </a:p>
        </p:txBody>
      </p:sp>
      <p:pic>
        <p:nvPicPr>
          <p:cNvPr id="4" name="Picture 2" descr="D:\Перестройка\Горбачев Михаил Сергеевич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85728"/>
            <a:ext cx="3071834" cy="45947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/>
              <a:t>Перестройка </a:t>
            </a:r>
            <a:r>
              <a:rPr lang="ru-RU" sz="3200" dirty="0"/>
              <a:t>– это комплекс реформ, проводимых во всех сферах жизни Компартией и Советским </a:t>
            </a:r>
            <a:r>
              <a:rPr lang="ru-RU" sz="3200" dirty="0" smtClean="0"/>
              <a:t>правительством с </a:t>
            </a:r>
            <a:r>
              <a:rPr lang="ru-RU" sz="3200" dirty="0"/>
              <a:t>1985 г. с целью ликвидации застойных явлений.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причины перестройки</a:t>
            </a:r>
            <a:r>
              <a:rPr lang="ru-RU" dirty="0"/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/>
              <a:t>Резкое падение темпов экономического развития СССР.</a:t>
            </a:r>
          </a:p>
          <a:p>
            <a:pPr lvl="0"/>
            <a:r>
              <a:rPr lang="ru-RU" dirty="0"/>
              <a:t>Кризис плановой экономики.</a:t>
            </a:r>
          </a:p>
          <a:p>
            <a:pPr lvl="0"/>
            <a:r>
              <a:rPr lang="ru-RU" dirty="0"/>
              <a:t>Увеличение бюрократического аппарата управления.</a:t>
            </a:r>
          </a:p>
          <a:p>
            <a:pPr lvl="0"/>
            <a:r>
              <a:rPr lang="ru-RU" dirty="0"/>
              <a:t>Социальное неравенство.</a:t>
            </a:r>
          </a:p>
          <a:p>
            <a:pPr lvl="0"/>
            <a:r>
              <a:rPr lang="ru-RU" dirty="0"/>
              <a:t>Кризис межнациональных отношений.</a:t>
            </a:r>
          </a:p>
          <a:p>
            <a:pPr lvl="0"/>
            <a:r>
              <a:rPr lang="ru-RU" dirty="0"/>
              <a:t>Потеря международного авторитета СССР.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Реформа политической системы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/>
              <a:t>Направления </a:t>
            </a:r>
            <a:r>
              <a:rPr lang="ru-RU" b="1" dirty="0" smtClean="0"/>
              <a:t>осуществления перестройки</a:t>
            </a:r>
            <a:endParaRPr lang="ru-RU" dirty="0"/>
          </a:p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r>
              <a:rPr lang="ru-RU" dirty="0" smtClean="0"/>
              <a:t>     Ускорение социально-экономического развития</a:t>
            </a:r>
            <a:endParaRPr lang="ru-RU" dirty="0"/>
          </a:p>
          <a:p>
            <a:r>
              <a:rPr lang="ru-RU" dirty="0"/>
              <a:t>Реформа политической системы</a:t>
            </a:r>
          </a:p>
          <a:p>
            <a:r>
              <a:rPr lang="ru-RU" dirty="0"/>
              <a:t>Реформа в духовной сфере. Политика гласности.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/>
              <a:t>Гласность</a:t>
            </a:r>
            <a:r>
              <a:rPr lang="ru-RU" dirty="0"/>
              <a:t> – доступность информации для общественного ознакомления и обсуждения </a:t>
            </a:r>
            <a:r>
              <a:rPr lang="ru-RU" dirty="0" smtClean="0"/>
              <a:t>.</a:t>
            </a:r>
          </a:p>
          <a:p>
            <a:r>
              <a:rPr lang="ru-RU" dirty="0"/>
              <a:t>В</a:t>
            </a:r>
            <a:r>
              <a:rPr lang="ru-RU" dirty="0" smtClean="0"/>
              <a:t>первые </a:t>
            </a:r>
            <a:r>
              <a:rPr lang="ru-RU" dirty="0"/>
              <a:t>термин появился в феврале 1986 г. на XXVII съезде </a:t>
            </a:r>
            <a:r>
              <a:rPr lang="ru-RU" dirty="0" smtClean="0"/>
              <a:t>КПСС.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Этапы перестройки:</a:t>
            </a: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sz="4800" dirty="0" smtClean="0"/>
              <a:t>1 этап: </a:t>
            </a:r>
          </a:p>
          <a:p>
            <a:pPr lvl="0">
              <a:buNone/>
            </a:pPr>
            <a:r>
              <a:rPr lang="ru-RU" sz="4800" dirty="0" smtClean="0"/>
              <a:t>        1985  </a:t>
            </a:r>
            <a:r>
              <a:rPr lang="ru-RU" sz="4800" dirty="0"/>
              <a:t>- конец 1986 гг.</a:t>
            </a:r>
          </a:p>
          <a:p>
            <a:pPr lvl="0"/>
            <a:r>
              <a:rPr lang="ru-RU" sz="4800" dirty="0" smtClean="0"/>
              <a:t>2 этап: </a:t>
            </a:r>
          </a:p>
          <a:p>
            <a:pPr lvl="0">
              <a:buNone/>
            </a:pPr>
            <a:r>
              <a:rPr lang="ru-RU" sz="4800" dirty="0" smtClean="0"/>
              <a:t>        Начало </a:t>
            </a:r>
            <a:r>
              <a:rPr lang="ru-RU" sz="4800" dirty="0"/>
              <a:t>1987 – весна 1989 г.</a:t>
            </a:r>
          </a:p>
          <a:p>
            <a:pPr lvl="0"/>
            <a:r>
              <a:rPr lang="ru-RU" sz="4800" dirty="0" smtClean="0"/>
              <a:t>3 этап:</a:t>
            </a:r>
          </a:p>
          <a:p>
            <a:pPr lvl="0">
              <a:buNone/>
            </a:pPr>
            <a:r>
              <a:rPr lang="ru-RU" sz="4800" dirty="0" smtClean="0"/>
              <a:t>        Весна </a:t>
            </a:r>
            <a:r>
              <a:rPr lang="ru-RU" sz="4800" dirty="0"/>
              <a:t>1989 – август 1991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196</TotalTime>
  <Words>860</Words>
  <Application>Microsoft Office PowerPoint</Application>
  <PresentationFormat>Экран (4:3)</PresentationFormat>
  <Paragraphs>155</Paragraphs>
  <Slides>24</Slides>
  <Notes>20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Обычная</vt:lpstr>
      <vt:lpstr>Перестройка в СССР (1985 – 1991 гг.)</vt:lpstr>
      <vt:lpstr>Цели:</vt:lpstr>
      <vt:lpstr>План урока</vt:lpstr>
      <vt:lpstr>Презентация PowerPoint</vt:lpstr>
      <vt:lpstr>Презентация PowerPoint</vt:lpstr>
      <vt:lpstr>причины перестройки:</vt:lpstr>
      <vt:lpstr>Реформа политической системы. </vt:lpstr>
      <vt:lpstr>Презентация PowerPoint</vt:lpstr>
      <vt:lpstr>Этапы перестройки: </vt:lpstr>
      <vt:lpstr>Презентация PowerPoint</vt:lpstr>
      <vt:lpstr>Презентация PowerPoint</vt:lpstr>
      <vt:lpstr>Презентация PowerPoint</vt:lpstr>
      <vt:lpstr>  Основные направления реформы политической системы:   </vt:lpstr>
      <vt:lpstr> Экономические реформы. Стратегия ускорения.</vt:lpstr>
      <vt:lpstr>2 этап экономических реформ 1987 – 1989 гг.</vt:lpstr>
      <vt:lpstr>Основные направления перестройки экономики</vt:lpstr>
      <vt:lpstr>3 этап экономических реформ 1989 – 1991 гг.</vt:lpstr>
      <vt:lpstr>3 этап экономических реформ 1989 – 1991 гг.</vt:lpstr>
      <vt:lpstr>Основные приоритеты во внешнеполитической деятельности СССР после 1985 г. </vt:lpstr>
      <vt:lpstr>Направления внешней политики СССР</vt:lpstr>
      <vt:lpstr>Разблокирование региональных конфликтов</vt:lpstr>
      <vt:lpstr>Установление экономических и политических контактов</vt:lpstr>
      <vt:lpstr>Итоги политики «нового мышления»</vt:lpstr>
      <vt:lpstr>ВЫВОДЫ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Перестройка в СССР (1985 – 1991 гг.)</dc:title>
  <dc:creator>Ольга</dc:creator>
  <cp:lastModifiedBy>User</cp:lastModifiedBy>
  <cp:revision>25</cp:revision>
  <dcterms:created xsi:type="dcterms:W3CDTF">2010-03-28T09:39:11Z</dcterms:created>
  <dcterms:modified xsi:type="dcterms:W3CDTF">2016-02-21T18:37:53Z</dcterms:modified>
</cp:coreProperties>
</file>