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3" r:id="rId4"/>
    <p:sldId id="291" r:id="rId5"/>
    <p:sldId id="258" r:id="rId6"/>
    <p:sldId id="259" r:id="rId7"/>
    <p:sldId id="301" r:id="rId8"/>
    <p:sldId id="279" r:id="rId9"/>
    <p:sldId id="280" r:id="rId10"/>
    <p:sldId id="298" r:id="rId11"/>
    <p:sldId id="264" r:id="rId12"/>
    <p:sldId id="281" r:id="rId13"/>
    <p:sldId id="261" r:id="rId14"/>
    <p:sldId id="265" r:id="rId15"/>
    <p:sldId id="283" r:id="rId16"/>
    <p:sldId id="266" r:id="rId17"/>
    <p:sldId id="267" r:id="rId18"/>
    <p:sldId id="284" r:id="rId19"/>
    <p:sldId id="268" r:id="rId20"/>
    <p:sldId id="296" r:id="rId21"/>
    <p:sldId id="285" r:id="rId22"/>
    <p:sldId id="270" r:id="rId23"/>
    <p:sldId id="271" r:id="rId24"/>
    <p:sldId id="286" r:id="rId25"/>
    <p:sldId id="295" r:id="rId26"/>
    <p:sldId id="272" r:id="rId27"/>
    <p:sldId id="287" r:id="rId28"/>
    <p:sldId id="274" r:id="rId29"/>
    <p:sldId id="275" r:id="rId30"/>
    <p:sldId id="288" r:id="rId31"/>
    <p:sldId id="276" r:id="rId32"/>
    <p:sldId id="289" r:id="rId33"/>
    <p:sldId id="299" r:id="rId34"/>
    <p:sldId id="300" r:id="rId35"/>
    <p:sldId id="262" r:id="rId36"/>
    <p:sldId id="290" r:id="rId37"/>
    <p:sldId id="297" r:id="rId38"/>
    <p:sldId id="292" r:id="rId39"/>
    <p:sldId id="263" r:id="rId40"/>
    <p:sldId id="27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5" d="100"/>
          <a:sy n="65" d="100"/>
        </p:scale>
        <p:origin x="-1536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130B7F-575A-4D1B-BDEA-D1418D43ACA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4128D5A-5384-4F2B-A4F0-645AC91ACAA6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200" dirty="0" smtClean="0"/>
            <a:t>Автомобильный</a:t>
          </a:r>
          <a:endParaRPr lang="ru-RU" sz="3200" dirty="0"/>
        </a:p>
      </dgm:t>
    </dgm:pt>
    <dgm:pt modelId="{4E0879C2-13B9-4BF2-BC27-9769AE6726D5}" type="parTrans" cxnId="{E06B41EA-B0EF-43DC-9CB6-6DA601A9940D}">
      <dgm:prSet/>
      <dgm:spPr/>
      <dgm:t>
        <a:bodyPr/>
        <a:lstStyle/>
        <a:p>
          <a:endParaRPr lang="ru-RU"/>
        </a:p>
      </dgm:t>
    </dgm:pt>
    <dgm:pt modelId="{D82CCEAD-0E18-4AC6-AB7C-25D9EF1C1F54}" type="sibTrans" cxnId="{E06B41EA-B0EF-43DC-9CB6-6DA601A9940D}">
      <dgm:prSet/>
      <dgm:spPr/>
      <dgm:t>
        <a:bodyPr/>
        <a:lstStyle/>
        <a:p>
          <a:endParaRPr lang="ru-RU"/>
        </a:p>
      </dgm:t>
    </dgm:pt>
    <dgm:pt modelId="{F08DF617-C23A-4B6C-858F-775A25EEC263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200" dirty="0" smtClean="0"/>
            <a:t>Железнодорожный</a:t>
          </a:r>
          <a:endParaRPr lang="ru-RU" sz="3200" dirty="0"/>
        </a:p>
      </dgm:t>
    </dgm:pt>
    <dgm:pt modelId="{19EF066F-56E9-42C2-9B32-9E27F0E6FEA0}" type="parTrans" cxnId="{06DA8A56-4D94-4D21-A191-42CFA33837F2}">
      <dgm:prSet/>
      <dgm:spPr/>
      <dgm:t>
        <a:bodyPr/>
        <a:lstStyle/>
        <a:p>
          <a:endParaRPr lang="ru-RU"/>
        </a:p>
      </dgm:t>
    </dgm:pt>
    <dgm:pt modelId="{828A4E07-1CEC-4A24-84E2-ED01BCE7E910}" type="sibTrans" cxnId="{06DA8A56-4D94-4D21-A191-42CFA33837F2}">
      <dgm:prSet/>
      <dgm:spPr/>
      <dgm:t>
        <a:bodyPr/>
        <a:lstStyle/>
        <a:p>
          <a:endParaRPr lang="ru-RU"/>
        </a:p>
      </dgm:t>
    </dgm:pt>
    <dgm:pt modelId="{9AB9A5CD-2615-44E4-BCD0-10458F5AA1A4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200" dirty="0" smtClean="0"/>
            <a:t>Трубопроводный</a:t>
          </a:r>
          <a:endParaRPr lang="ru-RU" sz="3200" dirty="0"/>
        </a:p>
      </dgm:t>
    </dgm:pt>
    <dgm:pt modelId="{FCBAB698-7535-4C98-A637-CA9C495C63EB}" type="parTrans" cxnId="{C0EFB0A6-E6BC-4E1B-A985-2C2DFD6B06EC}">
      <dgm:prSet/>
      <dgm:spPr/>
      <dgm:t>
        <a:bodyPr/>
        <a:lstStyle/>
        <a:p>
          <a:endParaRPr lang="ru-RU"/>
        </a:p>
      </dgm:t>
    </dgm:pt>
    <dgm:pt modelId="{B285F276-B722-4F5E-AD32-66F11153A7AE}" type="sibTrans" cxnId="{C0EFB0A6-E6BC-4E1B-A985-2C2DFD6B06EC}">
      <dgm:prSet/>
      <dgm:spPr/>
      <dgm:t>
        <a:bodyPr/>
        <a:lstStyle/>
        <a:p>
          <a:endParaRPr lang="ru-RU"/>
        </a:p>
      </dgm:t>
    </dgm:pt>
    <dgm:pt modelId="{3870ADE4-C886-480C-B000-7646AC0ADBD0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200" dirty="0" smtClean="0"/>
            <a:t>Гужевой</a:t>
          </a:r>
          <a:endParaRPr lang="ru-RU" sz="3200" dirty="0"/>
        </a:p>
      </dgm:t>
    </dgm:pt>
    <dgm:pt modelId="{18868E24-2055-4474-BE04-B245F37DA55E}" type="parTrans" cxnId="{7AD80DDA-0490-4B4F-9724-4A0A4BB8D20E}">
      <dgm:prSet/>
      <dgm:spPr/>
      <dgm:t>
        <a:bodyPr/>
        <a:lstStyle/>
        <a:p>
          <a:endParaRPr lang="ru-RU"/>
        </a:p>
      </dgm:t>
    </dgm:pt>
    <dgm:pt modelId="{B6B51E7F-9D8D-4B4D-BA6A-0067AC41A2EC}" type="sibTrans" cxnId="{7AD80DDA-0490-4B4F-9724-4A0A4BB8D20E}">
      <dgm:prSet/>
      <dgm:spPr/>
      <dgm:t>
        <a:bodyPr/>
        <a:lstStyle/>
        <a:p>
          <a:endParaRPr lang="ru-RU"/>
        </a:p>
      </dgm:t>
    </dgm:pt>
    <dgm:pt modelId="{85E9F8D5-BED9-4467-8170-2B69E6F1518C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200" dirty="0" smtClean="0"/>
            <a:t>Связь</a:t>
          </a:r>
          <a:endParaRPr lang="ru-RU" sz="3200" dirty="0"/>
        </a:p>
      </dgm:t>
    </dgm:pt>
    <dgm:pt modelId="{068AEC94-07DF-4308-82DC-7FF9F227EFDF}" type="parTrans" cxnId="{646242CD-D5B0-485E-B5BE-74B6FD76D78A}">
      <dgm:prSet/>
      <dgm:spPr/>
      <dgm:t>
        <a:bodyPr/>
        <a:lstStyle/>
        <a:p>
          <a:endParaRPr lang="ru-RU"/>
        </a:p>
      </dgm:t>
    </dgm:pt>
    <dgm:pt modelId="{22AD4577-8947-4DB5-B488-52D815C6D7C2}" type="sibTrans" cxnId="{646242CD-D5B0-485E-B5BE-74B6FD76D78A}">
      <dgm:prSet/>
      <dgm:spPr/>
      <dgm:t>
        <a:bodyPr/>
        <a:lstStyle/>
        <a:p>
          <a:endParaRPr lang="ru-RU"/>
        </a:p>
      </dgm:t>
    </dgm:pt>
    <dgm:pt modelId="{74B34CE6-88E3-4DA4-BCC3-EE08F58FFA68}" type="pres">
      <dgm:prSet presAssocID="{2C130B7F-575A-4D1B-BDEA-D1418D43ACA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9B38F2-2D41-4052-8ECC-D103095D763E}" type="pres">
      <dgm:prSet presAssocID="{24128D5A-5384-4F2B-A4F0-645AC91ACAA6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0BA683-38C5-4318-9ECA-0887C58D2A49}" type="pres">
      <dgm:prSet presAssocID="{D82CCEAD-0E18-4AC6-AB7C-25D9EF1C1F54}" presName="sibTrans" presStyleCnt="0"/>
      <dgm:spPr/>
    </dgm:pt>
    <dgm:pt modelId="{83ADF895-852C-440B-9737-B54FCA811487}" type="pres">
      <dgm:prSet presAssocID="{F08DF617-C23A-4B6C-858F-775A25EEC26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968F9D-C3F3-4899-8257-D7664BDC37B0}" type="pres">
      <dgm:prSet presAssocID="{828A4E07-1CEC-4A24-84E2-ED01BCE7E910}" presName="sibTrans" presStyleCnt="0"/>
      <dgm:spPr/>
    </dgm:pt>
    <dgm:pt modelId="{0FBB1EB3-5423-4B5B-8BB9-537010761990}" type="pres">
      <dgm:prSet presAssocID="{9AB9A5CD-2615-44E4-BCD0-10458F5AA1A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415226-FB1F-4690-ABD8-8624E49C0736}" type="pres">
      <dgm:prSet presAssocID="{B285F276-B722-4F5E-AD32-66F11153A7AE}" presName="sibTrans" presStyleCnt="0"/>
      <dgm:spPr/>
    </dgm:pt>
    <dgm:pt modelId="{6BF4E201-6F5C-48C6-8406-5E0A89AB1244}" type="pres">
      <dgm:prSet presAssocID="{3870ADE4-C886-480C-B000-7646AC0ADBD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6398AD-4EAC-430E-84D7-27CDE9C51364}" type="pres">
      <dgm:prSet presAssocID="{B6B51E7F-9D8D-4B4D-BA6A-0067AC41A2EC}" presName="sibTrans" presStyleCnt="0"/>
      <dgm:spPr/>
    </dgm:pt>
    <dgm:pt modelId="{0F506608-E1D4-489C-9A72-343820525547}" type="pres">
      <dgm:prSet presAssocID="{85E9F8D5-BED9-4467-8170-2B69E6F1518C}" presName="node" presStyleLbl="node1" presStyleIdx="4" presStyleCnt="5" custLinFactNeighborX="3400" custLinFactNeighborY="8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F19C35-1ABA-44BA-B04B-E3120F4AF944}" type="presOf" srcId="{24128D5A-5384-4F2B-A4F0-645AC91ACAA6}" destId="{3F9B38F2-2D41-4052-8ECC-D103095D763E}" srcOrd="0" destOrd="0" presId="urn:microsoft.com/office/officeart/2005/8/layout/default"/>
    <dgm:cxn modelId="{C0EFB0A6-E6BC-4E1B-A985-2C2DFD6B06EC}" srcId="{2C130B7F-575A-4D1B-BDEA-D1418D43ACA0}" destId="{9AB9A5CD-2615-44E4-BCD0-10458F5AA1A4}" srcOrd="2" destOrd="0" parTransId="{FCBAB698-7535-4C98-A637-CA9C495C63EB}" sibTransId="{B285F276-B722-4F5E-AD32-66F11153A7AE}"/>
    <dgm:cxn modelId="{06DA8A56-4D94-4D21-A191-42CFA33837F2}" srcId="{2C130B7F-575A-4D1B-BDEA-D1418D43ACA0}" destId="{F08DF617-C23A-4B6C-858F-775A25EEC263}" srcOrd="1" destOrd="0" parTransId="{19EF066F-56E9-42C2-9B32-9E27F0E6FEA0}" sibTransId="{828A4E07-1CEC-4A24-84E2-ED01BCE7E910}"/>
    <dgm:cxn modelId="{D09F8284-10CA-4C38-9AD6-9D3D18B538CB}" type="presOf" srcId="{9AB9A5CD-2615-44E4-BCD0-10458F5AA1A4}" destId="{0FBB1EB3-5423-4B5B-8BB9-537010761990}" srcOrd="0" destOrd="0" presId="urn:microsoft.com/office/officeart/2005/8/layout/default"/>
    <dgm:cxn modelId="{7F492835-D134-4998-9DF7-0A22C3381CF6}" type="presOf" srcId="{2C130B7F-575A-4D1B-BDEA-D1418D43ACA0}" destId="{74B34CE6-88E3-4DA4-BCC3-EE08F58FFA68}" srcOrd="0" destOrd="0" presId="urn:microsoft.com/office/officeart/2005/8/layout/default"/>
    <dgm:cxn modelId="{646242CD-D5B0-485E-B5BE-74B6FD76D78A}" srcId="{2C130B7F-575A-4D1B-BDEA-D1418D43ACA0}" destId="{85E9F8D5-BED9-4467-8170-2B69E6F1518C}" srcOrd="4" destOrd="0" parTransId="{068AEC94-07DF-4308-82DC-7FF9F227EFDF}" sibTransId="{22AD4577-8947-4DB5-B488-52D815C6D7C2}"/>
    <dgm:cxn modelId="{E06B41EA-B0EF-43DC-9CB6-6DA601A9940D}" srcId="{2C130B7F-575A-4D1B-BDEA-D1418D43ACA0}" destId="{24128D5A-5384-4F2B-A4F0-645AC91ACAA6}" srcOrd="0" destOrd="0" parTransId="{4E0879C2-13B9-4BF2-BC27-9769AE6726D5}" sibTransId="{D82CCEAD-0E18-4AC6-AB7C-25D9EF1C1F54}"/>
    <dgm:cxn modelId="{4FF775FB-5399-4418-9478-AFA2EF214D2D}" type="presOf" srcId="{85E9F8D5-BED9-4467-8170-2B69E6F1518C}" destId="{0F506608-E1D4-489C-9A72-343820525547}" srcOrd="0" destOrd="0" presId="urn:microsoft.com/office/officeart/2005/8/layout/default"/>
    <dgm:cxn modelId="{C056DC88-0898-4FF4-B78F-11EA8AE0AC8F}" type="presOf" srcId="{3870ADE4-C886-480C-B000-7646AC0ADBD0}" destId="{6BF4E201-6F5C-48C6-8406-5E0A89AB1244}" srcOrd="0" destOrd="0" presId="urn:microsoft.com/office/officeart/2005/8/layout/default"/>
    <dgm:cxn modelId="{7AD80DDA-0490-4B4F-9724-4A0A4BB8D20E}" srcId="{2C130B7F-575A-4D1B-BDEA-D1418D43ACA0}" destId="{3870ADE4-C886-480C-B000-7646AC0ADBD0}" srcOrd="3" destOrd="0" parTransId="{18868E24-2055-4474-BE04-B245F37DA55E}" sibTransId="{B6B51E7F-9D8D-4B4D-BA6A-0067AC41A2EC}"/>
    <dgm:cxn modelId="{D2ADDE12-742B-4D81-B795-A98CC587DB5E}" type="presOf" srcId="{F08DF617-C23A-4B6C-858F-775A25EEC263}" destId="{83ADF895-852C-440B-9737-B54FCA811487}" srcOrd="0" destOrd="0" presId="urn:microsoft.com/office/officeart/2005/8/layout/default"/>
    <dgm:cxn modelId="{3AC161C6-4267-4792-8A26-2C5A42B94157}" type="presParOf" srcId="{74B34CE6-88E3-4DA4-BCC3-EE08F58FFA68}" destId="{3F9B38F2-2D41-4052-8ECC-D103095D763E}" srcOrd="0" destOrd="0" presId="urn:microsoft.com/office/officeart/2005/8/layout/default"/>
    <dgm:cxn modelId="{9E6A86D9-9DE4-48C1-8BE1-BE1EEE769DD2}" type="presParOf" srcId="{74B34CE6-88E3-4DA4-BCC3-EE08F58FFA68}" destId="{D90BA683-38C5-4318-9ECA-0887C58D2A49}" srcOrd="1" destOrd="0" presId="urn:microsoft.com/office/officeart/2005/8/layout/default"/>
    <dgm:cxn modelId="{C985F4E8-37BC-4D3F-97D5-EA06E948F77A}" type="presParOf" srcId="{74B34CE6-88E3-4DA4-BCC3-EE08F58FFA68}" destId="{83ADF895-852C-440B-9737-B54FCA811487}" srcOrd="2" destOrd="0" presId="urn:microsoft.com/office/officeart/2005/8/layout/default"/>
    <dgm:cxn modelId="{0DE6C4F8-BFF5-4306-B212-57D463940509}" type="presParOf" srcId="{74B34CE6-88E3-4DA4-BCC3-EE08F58FFA68}" destId="{AA968F9D-C3F3-4899-8257-D7664BDC37B0}" srcOrd="3" destOrd="0" presId="urn:microsoft.com/office/officeart/2005/8/layout/default"/>
    <dgm:cxn modelId="{D8A15E29-57C7-44A1-B271-D3456617357B}" type="presParOf" srcId="{74B34CE6-88E3-4DA4-BCC3-EE08F58FFA68}" destId="{0FBB1EB3-5423-4B5B-8BB9-537010761990}" srcOrd="4" destOrd="0" presId="urn:microsoft.com/office/officeart/2005/8/layout/default"/>
    <dgm:cxn modelId="{D8491031-9D1F-4226-8582-2E79CE9B766B}" type="presParOf" srcId="{74B34CE6-88E3-4DA4-BCC3-EE08F58FFA68}" destId="{B7415226-FB1F-4690-ABD8-8624E49C0736}" srcOrd="5" destOrd="0" presId="urn:microsoft.com/office/officeart/2005/8/layout/default"/>
    <dgm:cxn modelId="{59F2A9C4-9ACD-4342-B1BD-608A79518221}" type="presParOf" srcId="{74B34CE6-88E3-4DA4-BCC3-EE08F58FFA68}" destId="{6BF4E201-6F5C-48C6-8406-5E0A89AB1244}" srcOrd="6" destOrd="0" presId="urn:microsoft.com/office/officeart/2005/8/layout/default"/>
    <dgm:cxn modelId="{E9DF30A0-5838-4B3F-9FB0-2C7B8FC9F904}" type="presParOf" srcId="{74B34CE6-88E3-4DA4-BCC3-EE08F58FFA68}" destId="{4C6398AD-4EAC-430E-84D7-27CDE9C51364}" srcOrd="7" destOrd="0" presId="urn:microsoft.com/office/officeart/2005/8/layout/default"/>
    <dgm:cxn modelId="{1F30BA3E-AADD-41D8-B7FE-CF1106BF5926}" type="presParOf" srcId="{74B34CE6-88E3-4DA4-BCC3-EE08F58FFA68}" destId="{0F506608-E1D4-489C-9A72-343820525547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B8301D-9004-451F-A2C9-8A4B3D917C81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D67DE4B-564A-4341-B8B9-165A85D39E1B}">
      <dgm:prSet phldrT="[Текст]"/>
      <dgm:spPr/>
      <dgm:t>
        <a:bodyPr/>
        <a:lstStyle/>
        <a:p>
          <a:r>
            <a:rPr lang="ru-RU" dirty="0" smtClean="0"/>
            <a:t>Авиационный </a:t>
          </a:r>
          <a:endParaRPr lang="ru-RU" dirty="0"/>
        </a:p>
      </dgm:t>
    </dgm:pt>
    <dgm:pt modelId="{15A0EE74-A2B5-4584-9F98-9F853519BB3B}" type="parTrans" cxnId="{C6F8AD5B-631E-4857-8555-4CD3712E7B70}">
      <dgm:prSet/>
      <dgm:spPr/>
      <dgm:t>
        <a:bodyPr/>
        <a:lstStyle/>
        <a:p>
          <a:endParaRPr lang="ru-RU"/>
        </a:p>
      </dgm:t>
    </dgm:pt>
    <dgm:pt modelId="{747A04E9-267F-4865-878D-0C11BCCF2C5C}" type="sibTrans" cxnId="{C6F8AD5B-631E-4857-8555-4CD3712E7B70}">
      <dgm:prSet/>
      <dgm:spPr/>
      <dgm:t>
        <a:bodyPr/>
        <a:lstStyle/>
        <a:p>
          <a:endParaRPr lang="ru-RU"/>
        </a:p>
      </dgm:t>
    </dgm:pt>
    <dgm:pt modelId="{C8EA7F75-3E95-4127-9C32-100B91017959}">
      <dgm:prSet phldrT="[Текст]" phldr="1"/>
      <dgm:spPr/>
      <dgm:t>
        <a:bodyPr/>
        <a:lstStyle/>
        <a:p>
          <a:endParaRPr lang="ru-RU"/>
        </a:p>
      </dgm:t>
    </dgm:pt>
    <dgm:pt modelId="{E65E8C89-1642-412F-BB83-14CE3C1B4FA1}" type="parTrans" cxnId="{E0BA016A-91A2-4674-86DD-F21200F0B508}">
      <dgm:prSet/>
      <dgm:spPr/>
      <dgm:t>
        <a:bodyPr/>
        <a:lstStyle/>
        <a:p>
          <a:endParaRPr lang="ru-RU"/>
        </a:p>
      </dgm:t>
    </dgm:pt>
    <dgm:pt modelId="{F0CE229C-B3FD-493B-B493-5AB3D6328338}" type="sibTrans" cxnId="{E0BA016A-91A2-4674-86DD-F21200F0B508}">
      <dgm:prSet/>
      <dgm:spPr/>
      <dgm:t>
        <a:bodyPr/>
        <a:lstStyle/>
        <a:p>
          <a:endParaRPr lang="ru-RU"/>
        </a:p>
      </dgm:t>
    </dgm:pt>
    <dgm:pt modelId="{2900D4F0-C74A-4427-B3ED-5C44F6D5F2DB}">
      <dgm:prSet phldrT="[Текст]"/>
      <dgm:spPr/>
      <dgm:t>
        <a:bodyPr/>
        <a:lstStyle/>
        <a:p>
          <a:r>
            <a:rPr lang="ru-RU" dirty="0" smtClean="0"/>
            <a:t>Космический</a:t>
          </a:r>
          <a:endParaRPr lang="ru-RU" dirty="0"/>
        </a:p>
      </dgm:t>
    </dgm:pt>
    <dgm:pt modelId="{4EAEE119-64AC-4BB7-8B48-77F6F2D35B0E}" type="parTrans" cxnId="{A7932D01-8FDC-49DC-A177-FC5132BE2457}">
      <dgm:prSet/>
      <dgm:spPr/>
      <dgm:t>
        <a:bodyPr/>
        <a:lstStyle/>
        <a:p>
          <a:endParaRPr lang="ru-RU"/>
        </a:p>
      </dgm:t>
    </dgm:pt>
    <dgm:pt modelId="{BC8596F2-A412-4E14-A208-CA4BAFD53366}" type="sibTrans" cxnId="{A7932D01-8FDC-49DC-A177-FC5132BE2457}">
      <dgm:prSet/>
      <dgm:spPr/>
      <dgm:t>
        <a:bodyPr/>
        <a:lstStyle/>
        <a:p>
          <a:endParaRPr lang="ru-RU"/>
        </a:p>
      </dgm:t>
    </dgm:pt>
    <dgm:pt modelId="{3A10EE34-2012-4A43-9405-6195C31AB2C5}">
      <dgm:prSet phldrT="[Текст]" phldr="1"/>
      <dgm:spPr/>
      <dgm:t>
        <a:bodyPr/>
        <a:lstStyle/>
        <a:p>
          <a:endParaRPr lang="ru-RU"/>
        </a:p>
      </dgm:t>
    </dgm:pt>
    <dgm:pt modelId="{2C321E45-AC61-4731-B64F-192CDA28200D}" type="parTrans" cxnId="{AEAEA6D1-CAF9-4D30-ADA2-1295A3C0E8F6}">
      <dgm:prSet/>
      <dgm:spPr/>
      <dgm:t>
        <a:bodyPr/>
        <a:lstStyle/>
        <a:p>
          <a:endParaRPr lang="ru-RU"/>
        </a:p>
      </dgm:t>
    </dgm:pt>
    <dgm:pt modelId="{0AB1BC30-435C-4FD3-B7E2-7B6F9E7396C3}" type="sibTrans" cxnId="{AEAEA6D1-CAF9-4D30-ADA2-1295A3C0E8F6}">
      <dgm:prSet/>
      <dgm:spPr/>
      <dgm:t>
        <a:bodyPr/>
        <a:lstStyle/>
        <a:p>
          <a:endParaRPr lang="ru-RU"/>
        </a:p>
      </dgm:t>
    </dgm:pt>
    <dgm:pt modelId="{D4675C5A-6260-464B-8115-596532E5E774}" type="pres">
      <dgm:prSet presAssocID="{2AB8301D-9004-451F-A2C9-8A4B3D917C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3CF5CF-BEFC-45D3-91C0-2A32A59B179F}" type="pres">
      <dgm:prSet presAssocID="{0D67DE4B-564A-4341-B8B9-165A85D39E1B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E31AF5-E09D-46D4-829F-A18C353623CB}" type="pres">
      <dgm:prSet presAssocID="{0D67DE4B-564A-4341-B8B9-165A85D39E1B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1F6947-ADA6-4D6D-8F99-AD8BB39174D8}" type="pres">
      <dgm:prSet presAssocID="{2900D4F0-C74A-4427-B3ED-5C44F6D5F2D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695805-0B61-4D30-AFED-2825BDB1F034}" type="pres">
      <dgm:prSet presAssocID="{2900D4F0-C74A-4427-B3ED-5C44F6D5F2DB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F8AD5B-631E-4857-8555-4CD3712E7B70}" srcId="{2AB8301D-9004-451F-A2C9-8A4B3D917C81}" destId="{0D67DE4B-564A-4341-B8B9-165A85D39E1B}" srcOrd="0" destOrd="0" parTransId="{15A0EE74-A2B5-4584-9F98-9F853519BB3B}" sibTransId="{747A04E9-267F-4865-878D-0C11BCCF2C5C}"/>
    <dgm:cxn modelId="{AEAEA6D1-CAF9-4D30-ADA2-1295A3C0E8F6}" srcId="{2900D4F0-C74A-4427-B3ED-5C44F6D5F2DB}" destId="{3A10EE34-2012-4A43-9405-6195C31AB2C5}" srcOrd="0" destOrd="0" parTransId="{2C321E45-AC61-4731-B64F-192CDA28200D}" sibTransId="{0AB1BC30-435C-4FD3-B7E2-7B6F9E7396C3}"/>
    <dgm:cxn modelId="{914FF502-8349-449D-B96D-254044C97BC1}" type="presOf" srcId="{C8EA7F75-3E95-4127-9C32-100B91017959}" destId="{17E31AF5-E09D-46D4-829F-A18C353623CB}" srcOrd="0" destOrd="0" presId="urn:microsoft.com/office/officeart/2005/8/layout/vList2"/>
    <dgm:cxn modelId="{37F62BFB-DF8C-42C2-83F1-91171AC123CF}" type="presOf" srcId="{0D67DE4B-564A-4341-B8B9-165A85D39E1B}" destId="{283CF5CF-BEFC-45D3-91C0-2A32A59B179F}" srcOrd="0" destOrd="0" presId="urn:microsoft.com/office/officeart/2005/8/layout/vList2"/>
    <dgm:cxn modelId="{41AF26DE-51F2-488D-ACF9-8E6ABE1CFE3B}" type="presOf" srcId="{3A10EE34-2012-4A43-9405-6195C31AB2C5}" destId="{A9695805-0B61-4D30-AFED-2825BDB1F034}" srcOrd="0" destOrd="0" presId="urn:microsoft.com/office/officeart/2005/8/layout/vList2"/>
    <dgm:cxn modelId="{A7932D01-8FDC-49DC-A177-FC5132BE2457}" srcId="{2AB8301D-9004-451F-A2C9-8A4B3D917C81}" destId="{2900D4F0-C74A-4427-B3ED-5C44F6D5F2DB}" srcOrd="1" destOrd="0" parTransId="{4EAEE119-64AC-4BB7-8B48-77F6F2D35B0E}" sibTransId="{BC8596F2-A412-4E14-A208-CA4BAFD53366}"/>
    <dgm:cxn modelId="{E0BA016A-91A2-4674-86DD-F21200F0B508}" srcId="{0D67DE4B-564A-4341-B8B9-165A85D39E1B}" destId="{C8EA7F75-3E95-4127-9C32-100B91017959}" srcOrd="0" destOrd="0" parTransId="{E65E8C89-1642-412F-BB83-14CE3C1B4FA1}" sibTransId="{F0CE229C-B3FD-493B-B493-5AB3D6328338}"/>
    <dgm:cxn modelId="{94B72930-8089-4401-992F-51AAB2AA56DD}" type="presOf" srcId="{2900D4F0-C74A-4427-B3ED-5C44F6D5F2DB}" destId="{EB1F6947-ADA6-4D6D-8F99-AD8BB39174D8}" srcOrd="0" destOrd="0" presId="urn:microsoft.com/office/officeart/2005/8/layout/vList2"/>
    <dgm:cxn modelId="{C7A2F838-779D-40DE-82AE-3E545ACF36CC}" type="presOf" srcId="{2AB8301D-9004-451F-A2C9-8A4B3D917C81}" destId="{D4675C5A-6260-464B-8115-596532E5E774}" srcOrd="0" destOrd="0" presId="urn:microsoft.com/office/officeart/2005/8/layout/vList2"/>
    <dgm:cxn modelId="{6C705E36-561F-489E-B6EF-AD6A318F3117}" type="presParOf" srcId="{D4675C5A-6260-464B-8115-596532E5E774}" destId="{283CF5CF-BEFC-45D3-91C0-2A32A59B179F}" srcOrd="0" destOrd="0" presId="urn:microsoft.com/office/officeart/2005/8/layout/vList2"/>
    <dgm:cxn modelId="{6CD71EEA-D507-4FFD-935F-1CBBB521FB7D}" type="presParOf" srcId="{D4675C5A-6260-464B-8115-596532E5E774}" destId="{17E31AF5-E09D-46D4-829F-A18C353623CB}" srcOrd="1" destOrd="0" presId="urn:microsoft.com/office/officeart/2005/8/layout/vList2"/>
    <dgm:cxn modelId="{85E202DE-8E33-4200-A8A9-E9F05BDF3CE2}" type="presParOf" srcId="{D4675C5A-6260-464B-8115-596532E5E774}" destId="{EB1F6947-ADA6-4D6D-8F99-AD8BB39174D8}" srcOrd="2" destOrd="0" presId="urn:microsoft.com/office/officeart/2005/8/layout/vList2"/>
    <dgm:cxn modelId="{0A121308-CF85-43C3-9030-3822316227E2}" type="presParOf" srcId="{D4675C5A-6260-464B-8115-596532E5E774}" destId="{A9695805-0B61-4D30-AFED-2825BDB1F034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80B28C1-194E-4181-BE1F-2BE48380AE9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4082B7E-1A87-4C84-A62A-A61AC3B4B230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4400" dirty="0" smtClean="0"/>
            <a:t>Морской </a:t>
          </a:r>
          <a:endParaRPr lang="ru-RU" sz="4400" dirty="0"/>
        </a:p>
      </dgm:t>
    </dgm:pt>
    <dgm:pt modelId="{B1A3BD2D-3E98-4DA9-ACC7-143FBE190A13}" type="parTrans" cxnId="{6E16B866-5303-49BC-8DAA-638E20E11285}">
      <dgm:prSet/>
      <dgm:spPr/>
      <dgm:t>
        <a:bodyPr/>
        <a:lstStyle/>
        <a:p>
          <a:endParaRPr lang="ru-RU"/>
        </a:p>
      </dgm:t>
    </dgm:pt>
    <dgm:pt modelId="{1930B161-259F-4B57-A46A-E65FB707B5BD}" type="sibTrans" cxnId="{6E16B866-5303-49BC-8DAA-638E20E11285}">
      <dgm:prSet/>
      <dgm:spPr/>
      <dgm:t>
        <a:bodyPr/>
        <a:lstStyle/>
        <a:p>
          <a:endParaRPr lang="ru-RU"/>
        </a:p>
      </dgm:t>
    </dgm:pt>
    <dgm:pt modelId="{844709EA-6D6F-45C7-ACB6-FAF4A7C16CE2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4400" dirty="0" smtClean="0"/>
            <a:t>Речной</a:t>
          </a:r>
          <a:endParaRPr lang="ru-RU" sz="4400" dirty="0"/>
        </a:p>
      </dgm:t>
    </dgm:pt>
    <dgm:pt modelId="{002B9A9B-9496-4F85-9797-D11942E0F0AE}" type="parTrans" cxnId="{67963A74-5984-4455-ADA1-C19475F5B863}">
      <dgm:prSet/>
      <dgm:spPr/>
      <dgm:t>
        <a:bodyPr/>
        <a:lstStyle/>
        <a:p>
          <a:endParaRPr lang="ru-RU"/>
        </a:p>
      </dgm:t>
    </dgm:pt>
    <dgm:pt modelId="{FFB675C8-BC57-4706-9CF2-D37DB2EF2695}" type="sibTrans" cxnId="{67963A74-5984-4455-ADA1-C19475F5B863}">
      <dgm:prSet/>
      <dgm:spPr/>
      <dgm:t>
        <a:bodyPr/>
        <a:lstStyle/>
        <a:p>
          <a:endParaRPr lang="ru-RU"/>
        </a:p>
      </dgm:t>
    </dgm:pt>
    <dgm:pt modelId="{BC034809-30AB-4AF2-872E-C16039D1CA3D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4400" dirty="0" smtClean="0"/>
            <a:t>Паромный</a:t>
          </a:r>
          <a:endParaRPr lang="ru-RU" sz="4400" dirty="0"/>
        </a:p>
      </dgm:t>
    </dgm:pt>
    <dgm:pt modelId="{FD0DB3CB-6E78-4EAB-9A81-4D43FA5187F3}" type="parTrans" cxnId="{4BB51B1B-BB51-45F6-9516-20FB7898DC3E}">
      <dgm:prSet/>
      <dgm:spPr/>
      <dgm:t>
        <a:bodyPr/>
        <a:lstStyle/>
        <a:p>
          <a:endParaRPr lang="ru-RU"/>
        </a:p>
      </dgm:t>
    </dgm:pt>
    <dgm:pt modelId="{92FBC5C6-C3F8-4C28-A143-FC91C6711143}" type="sibTrans" cxnId="{4BB51B1B-BB51-45F6-9516-20FB7898DC3E}">
      <dgm:prSet/>
      <dgm:spPr/>
      <dgm:t>
        <a:bodyPr/>
        <a:lstStyle/>
        <a:p>
          <a:endParaRPr lang="ru-RU"/>
        </a:p>
      </dgm:t>
    </dgm:pt>
    <dgm:pt modelId="{F4610C53-2736-4BC7-8CAD-BA18C82DF7FD}" type="pres">
      <dgm:prSet presAssocID="{580B28C1-194E-4181-BE1F-2BE48380AE9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502C14-1DED-46FA-9F9F-379983A115F5}" type="pres">
      <dgm:prSet presAssocID="{94082B7E-1A87-4C84-A62A-A61AC3B4B230}" presName="parentLin" presStyleCnt="0"/>
      <dgm:spPr/>
    </dgm:pt>
    <dgm:pt modelId="{75E398F9-E847-4BE8-B790-46B18730F928}" type="pres">
      <dgm:prSet presAssocID="{94082B7E-1A87-4C84-A62A-A61AC3B4B23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450D949-E86F-4EE7-BE29-34FD5621C034}" type="pres">
      <dgm:prSet presAssocID="{94082B7E-1A87-4C84-A62A-A61AC3B4B23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2ED6DB-F731-4585-8AC2-547C5CB6917B}" type="pres">
      <dgm:prSet presAssocID="{94082B7E-1A87-4C84-A62A-A61AC3B4B230}" presName="negativeSpace" presStyleCnt="0"/>
      <dgm:spPr/>
    </dgm:pt>
    <dgm:pt modelId="{D4F862EF-EDE8-46BA-BF53-26D2684D0BE1}" type="pres">
      <dgm:prSet presAssocID="{94082B7E-1A87-4C84-A62A-A61AC3B4B230}" presName="childText" presStyleLbl="conFgAcc1" presStyleIdx="0" presStyleCnt="3">
        <dgm:presLayoutVars>
          <dgm:bulletEnabled val="1"/>
        </dgm:presLayoutVars>
      </dgm:prSet>
      <dgm:spPr/>
    </dgm:pt>
    <dgm:pt modelId="{9EA2B285-4F74-4C0B-9578-9C782FCC50C5}" type="pres">
      <dgm:prSet presAssocID="{1930B161-259F-4B57-A46A-E65FB707B5BD}" presName="spaceBetweenRectangles" presStyleCnt="0"/>
      <dgm:spPr/>
    </dgm:pt>
    <dgm:pt modelId="{1C8A0F84-D83E-488E-A684-19026FC463EE}" type="pres">
      <dgm:prSet presAssocID="{844709EA-6D6F-45C7-ACB6-FAF4A7C16CE2}" presName="parentLin" presStyleCnt="0"/>
      <dgm:spPr/>
    </dgm:pt>
    <dgm:pt modelId="{C04602AE-74A7-4285-98E5-82E528363A75}" type="pres">
      <dgm:prSet presAssocID="{844709EA-6D6F-45C7-ACB6-FAF4A7C16CE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63478F7-46F0-4580-B969-C9FF095527C7}" type="pres">
      <dgm:prSet presAssocID="{844709EA-6D6F-45C7-ACB6-FAF4A7C16CE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24F4EC-EA7C-4F23-8256-6D1F229CA041}" type="pres">
      <dgm:prSet presAssocID="{844709EA-6D6F-45C7-ACB6-FAF4A7C16CE2}" presName="negativeSpace" presStyleCnt="0"/>
      <dgm:spPr/>
    </dgm:pt>
    <dgm:pt modelId="{61675E2F-33DE-4499-BDA5-B005595EE241}" type="pres">
      <dgm:prSet presAssocID="{844709EA-6D6F-45C7-ACB6-FAF4A7C16CE2}" presName="childText" presStyleLbl="conFgAcc1" presStyleIdx="1" presStyleCnt="3">
        <dgm:presLayoutVars>
          <dgm:bulletEnabled val="1"/>
        </dgm:presLayoutVars>
      </dgm:prSet>
      <dgm:spPr/>
    </dgm:pt>
    <dgm:pt modelId="{6D2E6A92-57A2-4A55-880C-FC422C30281D}" type="pres">
      <dgm:prSet presAssocID="{FFB675C8-BC57-4706-9CF2-D37DB2EF2695}" presName="spaceBetweenRectangles" presStyleCnt="0"/>
      <dgm:spPr/>
    </dgm:pt>
    <dgm:pt modelId="{D0393C61-7C17-4C4E-B64E-83741F192EEC}" type="pres">
      <dgm:prSet presAssocID="{BC034809-30AB-4AF2-872E-C16039D1CA3D}" presName="parentLin" presStyleCnt="0"/>
      <dgm:spPr/>
    </dgm:pt>
    <dgm:pt modelId="{1451F9F3-A981-409E-AC23-AABE6FF7BA01}" type="pres">
      <dgm:prSet presAssocID="{BC034809-30AB-4AF2-872E-C16039D1CA3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939F3A5-6102-44CA-88B4-CBE93553F192}" type="pres">
      <dgm:prSet presAssocID="{BC034809-30AB-4AF2-872E-C16039D1CA3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CFA170-019A-4C04-9946-9183C5CFDEF5}" type="pres">
      <dgm:prSet presAssocID="{BC034809-30AB-4AF2-872E-C16039D1CA3D}" presName="negativeSpace" presStyleCnt="0"/>
      <dgm:spPr/>
    </dgm:pt>
    <dgm:pt modelId="{FA58739F-B422-4450-AADA-24AE8BB79CEA}" type="pres">
      <dgm:prSet presAssocID="{BC034809-30AB-4AF2-872E-C16039D1CA3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BFA4F5C-F50B-4A63-A657-BBEF632CE554}" type="presOf" srcId="{94082B7E-1A87-4C84-A62A-A61AC3B4B230}" destId="{75E398F9-E847-4BE8-B790-46B18730F928}" srcOrd="0" destOrd="0" presId="urn:microsoft.com/office/officeart/2005/8/layout/list1"/>
    <dgm:cxn modelId="{67963A74-5984-4455-ADA1-C19475F5B863}" srcId="{580B28C1-194E-4181-BE1F-2BE48380AE98}" destId="{844709EA-6D6F-45C7-ACB6-FAF4A7C16CE2}" srcOrd="1" destOrd="0" parTransId="{002B9A9B-9496-4F85-9797-D11942E0F0AE}" sibTransId="{FFB675C8-BC57-4706-9CF2-D37DB2EF2695}"/>
    <dgm:cxn modelId="{14A19D12-35B9-4FCF-BA37-BDCECA14DC87}" type="presOf" srcId="{844709EA-6D6F-45C7-ACB6-FAF4A7C16CE2}" destId="{C04602AE-74A7-4285-98E5-82E528363A75}" srcOrd="0" destOrd="0" presId="urn:microsoft.com/office/officeart/2005/8/layout/list1"/>
    <dgm:cxn modelId="{E5B6FF4C-6E60-41E2-A83F-85532C05E9EF}" type="presOf" srcId="{844709EA-6D6F-45C7-ACB6-FAF4A7C16CE2}" destId="{A63478F7-46F0-4580-B969-C9FF095527C7}" srcOrd="1" destOrd="0" presId="urn:microsoft.com/office/officeart/2005/8/layout/list1"/>
    <dgm:cxn modelId="{F4C3DB04-47E1-43EF-8B96-C607CA717097}" type="presOf" srcId="{BC034809-30AB-4AF2-872E-C16039D1CA3D}" destId="{F939F3A5-6102-44CA-88B4-CBE93553F192}" srcOrd="1" destOrd="0" presId="urn:microsoft.com/office/officeart/2005/8/layout/list1"/>
    <dgm:cxn modelId="{0E2EEE1B-BA9A-46F4-8222-2F5E44BB3143}" type="presOf" srcId="{BC034809-30AB-4AF2-872E-C16039D1CA3D}" destId="{1451F9F3-A981-409E-AC23-AABE6FF7BA01}" srcOrd="0" destOrd="0" presId="urn:microsoft.com/office/officeart/2005/8/layout/list1"/>
    <dgm:cxn modelId="{53905E86-32A2-45DF-A7F1-987A5D26E05E}" type="presOf" srcId="{580B28C1-194E-4181-BE1F-2BE48380AE98}" destId="{F4610C53-2736-4BC7-8CAD-BA18C82DF7FD}" srcOrd="0" destOrd="0" presId="urn:microsoft.com/office/officeart/2005/8/layout/list1"/>
    <dgm:cxn modelId="{E8F0F014-42D0-449B-929A-3FA0B710352D}" type="presOf" srcId="{94082B7E-1A87-4C84-A62A-A61AC3B4B230}" destId="{D450D949-E86F-4EE7-BE29-34FD5621C034}" srcOrd="1" destOrd="0" presId="urn:microsoft.com/office/officeart/2005/8/layout/list1"/>
    <dgm:cxn modelId="{6E16B866-5303-49BC-8DAA-638E20E11285}" srcId="{580B28C1-194E-4181-BE1F-2BE48380AE98}" destId="{94082B7E-1A87-4C84-A62A-A61AC3B4B230}" srcOrd="0" destOrd="0" parTransId="{B1A3BD2D-3E98-4DA9-ACC7-143FBE190A13}" sibTransId="{1930B161-259F-4B57-A46A-E65FB707B5BD}"/>
    <dgm:cxn modelId="{4BB51B1B-BB51-45F6-9516-20FB7898DC3E}" srcId="{580B28C1-194E-4181-BE1F-2BE48380AE98}" destId="{BC034809-30AB-4AF2-872E-C16039D1CA3D}" srcOrd="2" destOrd="0" parTransId="{FD0DB3CB-6E78-4EAB-9A81-4D43FA5187F3}" sibTransId="{92FBC5C6-C3F8-4C28-A143-FC91C6711143}"/>
    <dgm:cxn modelId="{8CDCADCC-23A1-41F9-A8F8-A5EC0A786B9D}" type="presParOf" srcId="{F4610C53-2736-4BC7-8CAD-BA18C82DF7FD}" destId="{AB502C14-1DED-46FA-9F9F-379983A115F5}" srcOrd="0" destOrd="0" presId="urn:microsoft.com/office/officeart/2005/8/layout/list1"/>
    <dgm:cxn modelId="{F6A3EC1D-46CB-4C9D-904B-EB8CFB889850}" type="presParOf" srcId="{AB502C14-1DED-46FA-9F9F-379983A115F5}" destId="{75E398F9-E847-4BE8-B790-46B18730F928}" srcOrd="0" destOrd="0" presId="urn:microsoft.com/office/officeart/2005/8/layout/list1"/>
    <dgm:cxn modelId="{6BC8B2D2-F586-4AD3-8478-756F30E65A54}" type="presParOf" srcId="{AB502C14-1DED-46FA-9F9F-379983A115F5}" destId="{D450D949-E86F-4EE7-BE29-34FD5621C034}" srcOrd="1" destOrd="0" presId="urn:microsoft.com/office/officeart/2005/8/layout/list1"/>
    <dgm:cxn modelId="{5D7AF977-EC03-4A6B-B03D-5DBDA093D8B1}" type="presParOf" srcId="{F4610C53-2736-4BC7-8CAD-BA18C82DF7FD}" destId="{112ED6DB-F731-4585-8AC2-547C5CB6917B}" srcOrd="1" destOrd="0" presId="urn:microsoft.com/office/officeart/2005/8/layout/list1"/>
    <dgm:cxn modelId="{888AA239-3B81-44A6-A1F1-67815ED96924}" type="presParOf" srcId="{F4610C53-2736-4BC7-8CAD-BA18C82DF7FD}" destId="{D4F862EF-EDE8-46BA-BF53-26D2684D0BE1}" srcOrd="2" destOrd="0" presId="urn:microsoft.com/office/officeart/2005/8/layout/list1"/>
    <dgm:cxn modelId="{BE79EAA1-947F-42C8-B4D1-93BA4E9C7D13}" type="presParOf" srcId="{F4610C53-2736-4BC7-8CAD-BA18C82DF7FD}" destId="{9EA2B285-4F74-4C0B-9578-9C782FCC50C5}" srcOrd="3" destOrd="0" presId="urn:microsoft.com/office/officeart/2005/8/layout/list1"/>
    <dgm:cxn modelId="{0A7B5356-7282-4EA6-8E1E-826DDE69A3AF}" type="presParOf" srcId="{F4610C53-2736-4BC7-8CAD-BA18C82DF7FD}" destId="{1C8A0F84-D83E-488E-A684-19026FC463EE}" srcOrd="4" destOrd="0" presId="urn:microsoft.com/office/officeart/2005/8/layout/list1"/>
    <dgm:cxn modelId="{19855AB3-BAB3-4C49-92BF-9924A74292E0}" type="presParOf" srcId="{1C8A0F84-D83E-488E-A684-19026FC463EE}" destId="{C04602AE-74A7-4285-98E5-82E528363A75}" srcOrd="0" destOrd="0" presId="urn:microsoft.com/office/officeart/2005/8/layout/list1"/>
    <dgm:cxn modelId="{40627F79-56D6-4BA3-BB52-9BBD53F6181B}" type="presParOf" srcId="{1C8A0F84-D83E-488E-A684-19026FC463EE}" destId="{A63478F7-46F0-4580-B969-C9FF095527C7}" srcOrd="1" destOrd="0" presId="urn:microsoft.com/office/officeart/2005/8/layout/list1"/>
    <dgm:cxn modelId="{9FF321D9-571F-4735-8D96-4B89FBA6BE9D}" type="presParOf" srcId="{F4610C53-2736-4BC7-8CAD-BA18C82DF7FD}" destId="{9E24F4EC-EA7C-4F23-8256-6D1F229CA041}" srcOrd="5" destOrd="0" presId="urn:microsoft.com/office/officeart/2005/8/layout/list1"/>
    <dgm:cxn modelId="{AD7A67EF-94A4-4117-9133-607355957AB6}" type="presParOf" srcId="{F4610C53-2736-4BC7-8CAD-BA18C82DF7FD}" destId="{61675E2F-33DE-4499-BDA5-B005595EE241}" srcOrd="6" destOrd="0" presId="urn:microsoft.com/office/officeart/2005/8/layout/list1"/>
    <dgm:cxn modelId="{5C051168-EFDA-49B3-94D0-40D1063883F0}" type="presParOf" srcId="{F4610C53-2736-4BC7-8CAD-BA18C82DF7FD}" destId="{6D2E6A92-57A2-4A55-880C-FC422C30281D}" srcOrd="7" destOrd="0" presId="urn:microsoft.com/office/officeart/2005/8/layout/list1"/>
    <dgm:cxn modelId="{1DFCA413-883E-4B2D-A0C3-C642B59C3B46}" type="presParOf" srcId="{F4610C53-2736-4BC7-8CAD-BA18C82DF7FD}" destId="{D0393C61-7C17-4C4E-B64E-83741F192EEC}" srcOrd="8" destOrd="0" presId="urn:microsoft.com/office/officeart/2005/8/layout/list1"/>
    <dgm:cxn modelId="{CEC4852B-FD5D-4C43-9C42-E32DD1F34FB6}" type="presParOf" srcId="{D0393C61-7C17-4C4E-B64E-83741F192EEC}" destId="{1451F9F3-A981-409E-AC23-AABE6FF7BA01}" srcOrd="0" destOrd="0" presId="urn:microsoft.com/office/officeart/2005/8/layout/list1"/>
    <dgm:cxn modelId="{BC629887-8D28-4173-82C1-4D8947C9C8DC}" type="presParOf" srcId="{D0393C61-7C17-4C4E-B64E-83741F192EEC}" destId="{F939F3A5-6102-44CA-88B4-CBE93553F192}" srcOrd="1" destOrd="0" presId="urn:microsoft.com/office/officeart/2005/8/layout/list1"/>
    <dgm:cxn modelId="{BBE90CCF-BCA7-44C3-827B-5D5ACDA25207}" type="presParOf" srcId="{F4610C53-2736-4BC7-8CAD-BA18C82DF7FD}" destId="{6CCFA170-019A-4C04-9946-9183C5CFDEF5}" srcOrd="9" destOrd="0" presId="urn:microsoft.com/office/officeart/2005/8/layout/list1"/>
    <dgm:cxn modelId="{9F24D716-9ADC-4F2E-B0FE-74C66283999A}" type="presParOf" srcId="{F4610C53-2736-4BC7-8CAD-BA18C82DF7FD}" destId="{FA58739F-B422-4450-AADA-24AE8BB79CE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9B38F2-2D41-4052-8ECC-D103095D763E}">
      <dsp:nvSpPr>
        <dsp:cNvPr id="0" name=""/>
        <dsp:cNvSpPr/>
      </dsp:nvSpPr>
      <dsp:spPr>
        <a:xfrm>
          <a:off x="0" y="591343"/>
          <a:ext cx="2571749" cy="1543050"/>
        </a:xfrm>
        <a:prstGeom prst="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Автомобильный</a:t>
          </a:r>
          <a:endParaRPr lang="ru-RU" sz="3200" kern="1200" dirty="0"/>
        </a:p>
      </dsp:txBody>
      <dsp:txXfrm>
        <a:off x="0" y="591343"/>
        <a:ext cx="2571749" cy="1543050"/>
      </dsp:txXfrm>
    </dsp:sp>
    <dsp:sp modelId="{83ADF895-852C-440B-9737-B54FCA811487}">
      <dsp:nvSpPr>
        <dsp:cNvPr id="0" name=""/>
        <dsp:cNvSpPr/>
      </dsp:nvSpPr>
      <dsp:spPr>
        <a:xfrm>
          <a:off x="2828925" y="591343"/>
          <a:ext cx="2571749" cy="1543050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Железнодорожный</a:t>
          </a:r>
          <a:endParaRPr lang="ru-RU" sz="3200" kern="1200" dirty="0"/>
        </a:p>
      </dsp:txBody>
      <dsp:txXfrm>
        <a:off x="2828925" y="591343"/>
        <a:ext cx="2571749" cy="1543050"/>
      </dsp:txXfrm>
    </dsp:sp>
    <dsp:sp modelId="{0FBB1EB3-5423-4B5B-8BB9-537010761990}">
      <dsp:nvSpPr>
        <dsp:cNvPr id="0" name=""/>
        <dsp:cNvSpPr/>
      </dsp:nvSpPr>
      <dsp:spPr>
        <a:xfrm>
          <a:off x="5657849" y="591343"/>
          <a:ext cx="2571749" cy="1543050"/>
        </a:xfrm>
        <a:prstGeom prst="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Трубопроводный</a:t>
          </a:r>
          <a:endParaRPr lang="ru-RU" sz="3200" kern="1200" dirty="0"/>
        </a:p>
      </dsp:txBody>
      <dsp:txXfrm>
        <a:off x="5657849" y="591343"/>
        <a:ext cx="2571749" cy="1543050"/>
      </dsp:txXfrm>
    </dsp:sp>
    <dsp:sp modelId="{6BF4E201-6F5C-48C6-8406-5E0A89AB1244}">
      <dsp:nvSpPr>
        <dsp:cNvPr id="0" name=""/>
        <dsp:cNvSpPr/>
      </dsp:nvSpPr>
      <dsp:spPr>
        <a:xfrm>
          <a:off x="1414462" y="2391569"/>
          <a:ext cx="2571749" cy="1543050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Гужевой</a:t>
          </a:r>
          <a:endParaRPr lang="ru-RU" sz="3200" kern="1200" dirty="0"/>
        </a:p>
      </dsp:txBody>
      <dsp:txXfrm>
        <a:off x="1414462" y="2391569"/>
        <a:ext cx="2571749" cy="1543050"/>
      </dsp:txXfrm>
    </dsp:sp>
    <dsp:sp modelId="{0F506608-E1D4-489C-9A72-343820525547}">
      <dsp:nvSpPr>
        <dsp:cNvPr id="0" name=""/>
        <dsp:cNvSpPr/>
      </dsp:nvSpPr>
      <dsp:spPr>
        <a:xfrm>
          <a:off x="4330827" y="2404870"/>
          <a:ext cx="2571749" cy="1543050"/>
        </a:xfrm>
        <a:prstGeom prst="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Связь</a:t>
          </a:r>
          <a:endParaRPr lang="ru-RU" sz="3200" kern="1200" dirty="0"/>
        </a:p>
      </dsp:txBody>
      <dsp:txXfrm>
        <a:off x="4330827" y="2404870"/>
        <a:ext cx="2571749" cy="154305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83CF5CF-BEFC-45D3-91C0-2A32A59B179F}">
      <dsp:nvSpPr>
        <dsp:cNvPr id="0" name=""/>
        <dsp:cNvSpPr/>
      </dsp:nvSpPr>
      <dsp:spPr>
        <a:xfrm>
          <a:off x="0" y="33006"/>
          <a:ext cx="8229600" cy="131917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kern="1200" dirty="0" smtClean="0"/>
            <a:t>Авиационный </a:t>
          </a:r>
          <a:endParaRPr lang="ru-RU" sz="5500" kern="1200" dirty="0"/>
        </a:p>
      </dsp:txBody>
      <dsp:txXfrm>
        <a:off x="0" y="33006"/>
        <a:ext cx="8229600" cy="1319175"/>
      </dsp:txXfrm>
    </dsp:sp>
    <dsp:sp modelId="{17E31AF5-E09D-46D4-829F-A18C353623CB}">
      <dsp:nvSpPr>
        <dsp:cNvPr id="0" name=""/>
        <dsp:cNvSpPr/>
      </dsp:nvSpPr>
      <dsp:spPr>
        <a:xfrm>
          <a:off x="0" y="1352181"/>
          <a:ext cx="8229600" cy="910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69850" rIns="391160" bIns="69850" numCol="1" spcCol="1270" anchor="t" anchorCtr="0">
          <a:noAutofit/>
        </a:bodyPr>
        <a:lstStyle/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4300" kern="1200"/>
        </a:p>
      </dsp:txBody>
      <dsp:txXfrm>
        <a:off x="0" y="1352181"/>
        <a:ext cx="8229600" cy="910800"/>
      </dsp:txXfrm>
    </dsp:sp>
    <dsp:sp modelId="{EB1F6947-ADA6-4D6D-8F99-AD8BB39174D8}">
      <dsp:nvSpPr>
        <dsp:cNvPr id="0" name=""/>
        <dsp:cNvSpPr/>
      </dsp:nvSpPr>
      <dsp:spPr>
        <a:xfrm>
          <a:off x="0" y="2262981"/>
          <a:ext cx="8229600" cy="1319175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kern="1200" dirty="0" smtClean="0"/>
            <a:t>Космический</a:t>
          </a:r>
          <a:endParaRPr lang="ru-RU" sz="5500" kern="1200" dirty="0"/>
        </a:p>
      </dsp:txBody>
      <dsp:txXfrm>
        <a:off x="0" y="2262981"/>
        <a:ext cx="8229600" cy="1319175"/>
      </dsp:txXfrm>
    </dsp:sp>
    <dsp:sp modelId="{A9695805-0B61-4D30-AFED-2825BDB1F034}">
      <dsp:nvSpPr>
        <dsp:cNvPr id="0" name=""/>
        <dsp:cNvSpPr/>
      </dsp:nvSpPr>
      <dsp:spPr>
        <a:xfrm>
          <a:off x="0" y="3582156"/>
          <a:ext cx="8229600" cy="910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69850" rIns="391160" bIns="69850" numCol="1" spcCol="1270" anchor="t" anchorCtr="0">
          <a:noAutofit/>
        </a:bodyPr>
        <a:lstStyle/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4300" kern="1200"/>
        </a:p>
      </dsp:txBody>
      <dsp:txXfrm>
        <a:off x="0" y="3582156"/>
        <a:ext cx="8229600" cy="9108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F862EF-EDE8-46BA-BF53-26D2684D0BE1}">
      <dsp:nvSpPr>
        <dsp:cNvPr id="0" name=""/>
        <dsp:cNvSpPr/>
      </dsp:nvSpPr>
      <dsp:spPr>
        <a:xfrm>
          <a:off x="0" y="543261"/>
          <a:ext cx="8229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50D949-E86F-4EE7-BE29-34FD5621C034}">
      <dsp:nvSpPr>
        <dsp:cNvPr id="0" name=""/>
        <dsp:cNvSpPr/>
      </dsp:nvSpPr>
      <dsp:spPr>
        <a:xfrm>
          <a:off x="411480" y="41421"/>
          <a:ext cx="5760720" cy="1003680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Морской </a:t>
          </a:r>
          <a:endParaRPr lang="ru-RU" sz="4400" kern="1200" dirty="0"/>
        </a:p>
      </dsp:txBody>
      <dsp:txXfrm>
        <a:off x="411480" y="41421"/>
        <a:ext cx="5760720" cy="1003680"/>
      </dsp:txXfrm>
    </dsp:sp>
    <dsp:sp modelId="{61675E2F-33DE-4499-BDA5-B005595EE241}">
      <dsp:nvSpPr>
        <dsp:cNvPr id="0" name=""/>
        <dsp:cNvSpPr/>
      </dsp:nvSpPr>
      <dsp:spPr>
        <a:xfrm>
          <a:off x="0" y="2085501"/>
          <a:ext cx="8229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3478F7-46F0-4580-B969-C9FF095527C7}">
      <dsp:nvSpPr>
        <dsp:cNvPr id="0" name=""/>
        <dsp:cNvSpPr/>
      </dsp:nvSpPr>
      <dsp:spPr>
        <a:xfrm>
          <a:off x="411480" y="1583661"/>
          <a:ext cx="5760720" cy="1003680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Речной</a:t>
          </a:r>
          <a:endParaRPr lang="ru-RU" sz="4400" kern="1200" dirty="0"/>
        </a:p>
      </dsp:txBody>
      <dsp:txXfrm>
        <a:off x="411480" y="1583661"/>
        <a:ext cx="5760720" cy="1003680"/>
      </dsp:txXfrm>
    </dsp:sp>
    <dsp:sp modelId="{FA58739F-B422-4450-AADA-24AE8BB79CEA}">
      <dsp:nvSpPr>
        <dsp:cNvPr id="0" name=""/>
        <dsp:cNvSpPr/>
      </dsp:nvSpPr>
      <dsp:spPr>
        <a:xfrm>
          <a:off x="0" y="3627741"/>
          <a:ext cx="8229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39F3A5-6102-44CA-88B4-CBE93553F192}">
      <dsp:nvSpPr>
        <dsp:cNvPr id="0" name=""/>
        <dsp:cNvSpPr/>
      </dsp:nvSpPr>
      <dsp:spPr>
        <a:xfrm>
          <a:off x="411480" y="3125901"/>
          <a:ext cx="5760720" cy="1003680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Паромный</a:t>
          </a:r>
          <a:endParaRPr lang="ru-RU" sz="4400" kern="1200" dirty="0"/>
        </a:p>
      </dsp:txBody>
      <dsp:txXfrm>
        <a:off x="411480" y="3125901"/>
        <a:ext cx="5760720" cy="10036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7E42D-2551-4D81-8610-2844D4817F32}" type="datetimeFigureOut">
              <a:rPr lang="ru-RU" smtClean="0"/>
              <a:pPr/>
              <a:t>27.01.2016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2D16A-A5C6-44A2-ADE1-CAD448E654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95227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7E42D-2551-4D81-8610-2844D4817F32}" type="datetimeFigureOut">
              <a:rPr lang="ru-RU" smtClean="0"/>
              <a:pPr/>
              <a:t>27.01.2016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2D16A-A5C6-44A2-ADE1-CAD448E654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78621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7E42D-2551-4D81-8610-2844D4817F32}" type="datetimeFigureOut">
              <a:rPr lang="ru-RU" smtClean="0"/>
              <a:pPr/>
              <a:t>27.01.2016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2D16A-A5C6-44A2-ADE1-CAD448E654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28204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7E42D-2551-4D81-8610-2844D4817F32}" type="datetimeFigureOut">
              <a:rPr lang="ru-RU" smtClean="0"/>
              <a:pPr/>
              <a:t>27.01.2016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2D16A-A5C6-44A2-ADE1-CAD448E654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27636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7E42D-2551-4D81-8610-2844D4817F32}" type="datetimeFigureOut">
              <a:rPr lang="ru-RU" smtClean="0"/>
              <a:pPr/>
              <a:t>27.01.2016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2D16A-A5C6-44A2-ADE1-CAD448E654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78255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7E42D-2551-4D81-8610-2844D4817F32}" type="datetimeFigureOut">
              <a:rPr lang="ru-RU" smtClean="0"/>
              <a:pPr/>
              <a:t>27.01.2016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2D16A-A5C6-44A2-ADE1-CAD448E654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20318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7E42D-2551-4D81-8610-2844D4817F32}" type="datetimeFigureOut">
              <a:rPr lang="ru-RU" smtClean="0"/>
              <a:pPr/>
              <a:t>27.01.2016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2D16A-A5C6-44A2-ADE1-CAD448E654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63981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7E42D-2551-4D81-8610-2844D4817F32}" type="datetimeFigureOut">
              <a:rPr lang="ru-RU" smtClean="0"/>
              <a:pPr/>
              <a:t>27.01.2016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2D16A-A5C6-44A2-ADE1-CAD448E654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12080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7E42D-2551-4D81-8610-2844D4817F32}" type="datetimeFigureOut">
              <a:rPr lang="ru-RU" smtClean="0"/>
              <a:pPr/>
              <a:t>27.01.2016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2D16A-A5C6-44A2-ADE1-CAD448E654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15435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7E42D-2551-4D81-8610-2844D4817F32}" type="datetimeFigureOut">
              <a:rPr lang="ru-RU" smtClean="0"/>
              <a:pPr/>
              <a:t>27.01.2016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2D16A-A5C6-44A2-ADE1-CAD448E654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14595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7E42D-2551-4D81-8610-2844D4817F32}" type="datetimeFigureOut">
              <a:rPr lang="ru-RU" smtClean="0"/>
              <a:pPr/>
              <a:t>27.01.2016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2D16A-A5C6-44A2-ADE1-CAD448E654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76388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7E42D-2551-4D81-8610-2844D4817F32}" type="datetimeFigureOut">
              <a:rPr lang="ru-RU" smtClean="0"/>
              <a:pPr/>
              <a:t>27.01.2016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2D16A-A5C6-44A2-ADE1-CAD448E654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23619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dic.academic.ru/dic.nsf/ruwiki/81665" TargetMode="External"/><Relationship Id="rId7" Type="http://schemas.openxmlformats.org/officeDocument/2006/relationships/hyperlink" Target="http://dic.academic.ru/dic.nsf/ruwiki/3" TargetMode="External"/><Relationship Id="rId2" Type="http://schemas.openxmlformats.org/officeDocument/2006/relationships/hyperlink" Target="http://dic.academic.ru/dic.nsf/ruwiki/1046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ic.academic.ru/dic.nsf/ruwiki/148349" TargetMode="External"/><Relationship Id="rId5" Type="http://schemas.openxmlformats.org/officeDocument/2006/relationships/hyperlink" Target="http://dic.academic.ru/dic.nsf/ruwiki/130649" TargetMode="External"/><Relationship Id="rId4" Type="http://schemas.openxmlformats.org/officeDocument/2006/relationships/hyperlink" Target="http://dic.academic.ru/dic.nsf/ruwiki/18042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dic.academic.ru/dic.nsf/dic_economic_law/16399" TargetMode="External"/><Relationship Id="rId2" Type="http://schemas.openxmlformats.org/officeDocument/2006/relationships/hyperlink" Target="http://dic.academic.ru/dic.nsf/dic_economic_law/7665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slide" Target="slide17.xml"/><Relationship Id="rId7" Type="http://schemas.openxmlformats.org/officeDocument/2006/relationships/slide" Target="slide2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ownloads\&#1058;&#1088;&#1072;&#1085;&#1089;&#1089;&#1080;&#1073;-%20&#1074;&#1095;&#1077;&#1088;&#1072;,%20&#1089;&#1077;&#1075;&#1086;&#1076;&#1085;&#1103;,%20&#1079;&#1072;&#1074;&#1090;&#1088;&#1072;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slide9.xml"/><Relationship Id="rId7" Type="http://schemas.openxmlformats.org/officeDocument/2006/relationships/slide" Target="slide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slide" Target="slide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708919"/>
            <a:ext cx="9144000" cy="3888433"/>
          </a:xfrm>
        </p:spPr>
        <p:txBody>
          <a:bodyPr>
            <a:noAutofit/>
          </a:bodyPr>
          <a:lstStyle/>
          <a:p>
            <a:pPr algn="r"/>
            <a:r>
              <a:rPr lang="ru-RU" sz="8000" b="1" spc="300" dirty="0" smtClean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Транспорт </a:t>
            </a:r>
            <a:r>
              <a:rPr lang="ru-RU" sz="8000" b="1" spc="300" dirty="0" smtClean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России</a:t>
            </a:r>
            <a:br>
              <a:rPr lang="ru-RU" sz="8000" b="1" spc="300" dirty="0" smtClean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8000" b="1" spc="300" dirty="0" smtClean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sz="8000" b="1" spc="300" dirty="0" smtClean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3200" b="1" spc="300" dirty="0" smtClean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подготовила: Глотова Н.К.</a:t>
            </a:r>
            <a:br>
              <a:rPr lang="ru-RU" sz="3200" b="1" spc="300" dirty="0" smtClean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3200" b="1" spc="300" dirty="0" smtClean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МАОУ «СОШ №112 с углубленным изучением информатики»</a:t>
            </a:r>
            <a:r>
              <a:rPr lang="ru-RU" sz="8000" b="1" spc="300" dirty="0" smtClean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sz="8000" b="1" spc="300" dirty="0" smtClean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endParaRPr lang="ru-RU" sz="8000" b="1" spc="300" dirty="0">
              <a:ln w="11430" cmpd="sng">
                <a:solidFill>
                  <a:schemeClr val="bg1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485687" cy="20696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05267" y="5949280"/>
            <a:ext cx="1514534" cy="9087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68560" y="3717032"/>
            <a:ext cx="3718705" cy="13681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16979" y="188640"/>
            <a:ext cx="4891109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394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4444E-6 L -1.10243 -0.01065 " pathEditMode="relative" rAng="0" ptsTypes="AA">
                                      <p:cBhvr>
                                        <p:cTn id="12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22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lt1">
              <a:alpha val="56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31550" cmpd="sng">
                  <a:solidFill>
                    <a:srgbClr val="0070C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Segoe Print" panose="02000600000000000000" pitchFamily="2" charset="0"/>
              </a:rPr>
              <a:t>Дать определения</a:t>
            </a:r>
            <a:endParaRPr lang="ru-RU" b="1" dirty="0">
              <a:ln w="31550" cmpd="sng">
                <a:solidFill>
                  <a:srgbClr val="0070C0"/>
                </a:soli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Segoe Print" panose="02000600000000000000" pitchFamily="2" charset="0"/>
              </a:rPr>
              <a:t>Транспортная система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Segoe Print" panose="02000600000000000000" pitchFamily="2" charset="0"/>
              </a:rPr>
              <a:t>Транспортный узел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Segoe Print" panose="02000600000000000000" pitchFamily="2" charset="0"/>
              </a:rPr>
              <a:t>Гужевой транспорт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Segoe Print" panose="02000600000000000000" pitchFamily="2" charset="0"/>
              </a:rPr>
              <a:t>Грузооборот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Segoe Print" panose="02000600000000000000" pitchFamily="2" charset="0"/>
              </a:rPr>
              <a:t>Пассажирооборот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Segoe Print" panose="02000600000000000000" pitchFamily="2" charset="0"/>
              </a:rPr>
              <a:t>Грузоподъёмность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Segoe Print" panose="02000600000000000000" pitchFamily="2" charset="0"/>
              </a:rPr>
              <a:t>Воздушная трасса </a:t>
            </a:r>
            <a:endParaRPr lang="ru-RU" sz="3600" dirty="0">
              <a:latin typeface="Segoe Print" panose="02000600000000000000" pitchFamily="2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5724128" y="5903893"/>
            <a:ext cx="2592288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atin typeface="Segoe Print" panose="02000600000000000000" pitchFamily="2" charset="0"/>
                <a:hlinkClick r:id="rId2" action="ppaction://hlinksldjump"/>
              </a:rPr>
              <a:t>Правильный ответ</a:t>
            </a:r>
            <a:endParaRPr lang="ru-RU" sz="28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890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96144"/>
          </a:xfrm>
        </p:spPr>
        <p:txBody>
          <a:bodyPr>
            <a:noAutofit/>
          </a:bodyPr>
          <a:lstStyle/>
          <a:p>
            <a:endParaRPr lang="ru-RU" b="1" dirty="0">
              <a:latin typeface="Segoe Script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435280" cy="5505475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Транспортная система –</a:t>
            </a: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совокупность </a:t>
            </a:r>
            <a:r>
              <a:rPr lang="ru-RU" i="1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т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hlinkClick r:id="rId2"/>
              </a:rPr>
              <a:t>ранспортных средств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hlinkClick r:id="rId3"/>
              </a:rPr>
              <a:t>инфраструктуры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 и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hlinkClick r:id="rId4"/>
              </a:rPr>
              <a:t>управления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hlinkClick r:id="rId5"/>
              </a:rPr>
              <a:t>функционирующих</a:t>
            </a: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 на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hlinkClick r:id="rId6"/>
              </a:rPr>
              <a:t>территории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hlinkClick r:id="rId7"/>
              </a:rPr>
              <a:t>Российской Федерации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 Транспортный узел – </a:t>
            </a:r>
            <a:r>
              <a:rPr lang="ru-RU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ассажирский              комплекс, выполняющий функции по перераспределению пассажиропотоков между видами транспорта и направлениями движения</a:t>
            </a:r>
            <a:endParaRPr lang="ru-RU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Гужевой транспорт – </a:t>
            </a: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вид безрельсового транспорта, в котором в качестве тяги используется сила упряжных животных</a:t>
            </a:r>
            <a:r>
              <a:rPr lang="ru-RU" dirty="0" smtClean="0"/>
              <a:t> </a:t>
            </a:r>
            <a:endParaRPr lang="ru-RU" dirty="0" smtClean="0">
              <a:solidFill>
                <a:srgbClr val="002060"/>
              </a:solidFill>
              <a:latin typeface="Segoe Print" panose="02000600000000000000" pitchFamily="2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 smtClean="0">
              <a:solidFill>
                <a:srgbClr val="002060"/>
              </a:solidFill>
              <a:latin typeface="Segoe Print" panose="02000600000000000000" pitchFamily="2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>
              <a:latin typeface="Segoe Print" panose="02000600000000000000" pitchFamily="2" charset="0"/>
            </a:endParaRPr>
          </a:p>
          <a:p>
            <a:pPr marL="0" indent="0">
              <a:buNone/>
            </a:pPr>
            <a:endParaRPr lang="ru-RU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394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597352"/>
          </a:xfrm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5800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Грузооборот – </a:t>
            </a:r>
            <a:r>
              <a:rPr lang="ru-RU" sz="5100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5100" i="1" u="sng" dirty="0" smtClean="0">
                <a:latin typeface="Times New Roman" pitchFamily="18" charset="0"/>
                <a:cs typeface="Times New Roman" pitchFamily="18" charset="0"/>
              </a:rPr>
              <a:t>то экономический показатель работы транспорта (показатель объёма перевозок грузов),равный произведению массы перевозимого за определенное время груза на расстояние перевозки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4000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5800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Пассажирооборот</a:t>
            </a:r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 </a:t>
            </a:r>
            <a:r>
              <a:rPr lang="ru-RU" sz="4500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–</a:t>
            </a:r>
            <a:r>
              <a:rPr lang="ru-RU" sz="5100" i="1" u="sng" dirty="0" smtClean="0">
                <a:latin typeface="Times New Roman" pitchFamily="18" charset="0"/>
                <a:cs typeface="Times New Roman" pitchFamily="18" charset="0"/>
              </a:rPr>
              <a:t>показатель объема пассажирского транспорта, вычисляемый как произведение количества перевезенных пассажиров на расстояние их перевозки, выражается в </a:t>
            </a:r>
            <a:r>
              <a:rPr lang="ru-RU" sz="5100" i="1" u="sng" dirty="0" err="1" smtClean="0">
                <a:latin typeface="Times New Roman" pitchFamily="18" charset="0"/>
                <a:cs typeface="Times New Roman" pitchFamily="18" charset="0"/>
              </a:rPr>
              <a:t>пассажиро-километрах</a:t>
            </a:r>
            <a:r>
              <a:rPr lang="ru-RU" sz="5100" i="1" u="sng" dirty="0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3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8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38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5800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Грузоподъёмность –</a:t>
            </a:r>
            <a:r>
              <a:rPr lang="ru-RU" sz="5100" i="1" u="sng" dirty="0" smtClean="0">
                <a:latin typeface="Times New Roman" pitchFamily="18" charset="0"/>
                <a:cs typeface="Times New Roman" pitchFamily="18" charset="0"/>
              </a:rPr>
              <a:t>максимальная </a:t>
            </a:r>
            <a:r>
              <a:rPr lang="ru-RU" sz="5100" i="1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масса</a:t>
            </a:r>
            <a:r>
              <a:rPr lang="ru-RU" sz="5100" i="1" u="sng" dirty="0" smtClean="0">
                <a:latin typeface="Times New Roman" pitchFamily="18" charset="0"/>
                <a:cs typeface="Times New Roman" pitchFamily="18" charset="0"/>
              </a:rPr>
              <a:t> груза, которую данное </a:t>
            </a:r>
            <a:r>
              <a:rPr lang="ru-RU" sz="5100" i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транспортное  средство</a:t>
            </a:r>
            <a:r>
              <a:rPr lang="ru-RU" sz="5100" i="1" u="sng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5100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 smtClean="0">
              <a:solidFill>
                <a:srgbClr val="002060"/>
              </a:solidFill>
              <a:latin typeface="Segoe Print" panose="02000600000000000000" pitchFamily="2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5800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Воздушная трасса – </a:t>
            </a:r>
            <a:r>
              <a:rPr lang="ru-RU" sz="5100" i="1" u="sng" dirty="0" smtClean="0">
                <a:latin typeface="Times New Roman" pitchFamily="18" charset="0"/>
                <a:cs typeface="Times New Roman" pitchFamily="18" charset="0"/>
              </a:rPr>
              <a:t>часть воздушного пространства, предназначенная для пролёта самолётов, вертолётов, аэростатов</a:t>
            </a:r>
            <a:endParaRPr lang="ru-RU" sz="5100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lt1">
              <a:alpha val="48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31550" cmpd="sng">
                  <a:solidFill>
                    <a:srgbClr val="0070C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Segoe Print" panose="02000600000000000000" pitchFamily="2" charset="0"/>
              </a:rPr>
              <a:t>Работа в группах</a:t>
            </a:r>
            <a:endParaRPr lang="ru-RU" b="1" dirty="0">
              <a:ln w="31550" cmpd="sng">
                <a:solidFill>
                  <a:srgbClr val="0070C0"/>
                </a:soli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800" y="1052736"/>
            <a:ext cx="8229600" cy="5399426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>
              <a:buFont typeface="Courier New" panose="02070309020205020404" pitchFamily="49" charset="0"/>
              <a:buChar char="o"/>
            </a:pPr>
            <a:endParaRPr lang="ru-RU" u="sng" dirty="0" smtClean="0">
              <a:latin typeface="Segoe Print" panose="02000600000000000000" pitchFamily="2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ru-RU" u="sng" dirty="0" smtClean="0">
                <a:solidFill>
                  <a:srgbClr val="002060"/>
                </a:solidFill>
                <a:latin typeface="Segoe Print" panose="02000600000000000000" pitchFamily="2" charset="0"/>
                <a:hlinkClick r:id="rId2" action="ppaction://hlinksldjump"/>
              </a:rPr>
              <a:t>Группа №1</a:t>
            </a:r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: железнодорожный транспорт России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u="sng" dirty="0" smtClean="0">
                <a:solidFill>
                  <a:srgbClr val="002060"/>
                </a:solidFill>
                <a:latin typeface="Segoe Print" panose="02000600000000000000" pitchFamily="2" charset="0"/>
                <a:hlinkClick r:id="rId3" action="ppaction://hlinksldjump"/>
              </a:rPr>
              <a:t>Группа №2</a:t>
            </a:r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: автомобильный транспорт России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u="sng" dirty="0" smtClean="0">
                <a:solidFill>
                  <a:srgbClr val="002060"/>
                </a:solidFill>
                <a:latin typeface="Segoe Print" panose="02000600000000000000" pitchFamily="2" charset="0"/>
                <a:hlinkClick r:id="rId4" action="ppaction://hlinksldjump"/>
              </a:rPr>
              <a:t>Группа №3</a:t>
            </a:r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: авиационный транспорт России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u="sng" dirty="0" smtClean="0">
                <a:solidFill>
                  <a:srgbClr val="002060"/>
                </a:solidFill>
                <a:latin typeface="Segoe Print" panose="02000600000000000000" pitchFamily="2" charset="0"/>
                <a:hlinkClick r:id="rId5" action="ppaction://hlinksldjump"/>
              </a:rPr>
              <a:t>Группа №4</a:t>
            </a:r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: морской транспорт России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u="sng" dirty="0" smtClean="0">
                <a:solidFill>
                  <a:srgbClr val="002060"/>
                </a:solidFill>
                <a:latin typeface="Segoe Print" panose="02000600000000000000" pitchFamily="2" charset="0"/>
                <a:hlinkClick r:id="rId6" action="ppaction://hlinksldjump"/>
              </a:rPr>
              <a:t>Группа №5</a:t>
            </a:r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: речной  транспорт России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u="sng" dirty="0" smtClean="0">
                <a:solidFill>
                  <a:srgbClr val="002060"/>
                </a:solidFill>
                <a:latin typeface="Segoe Print" panose="02000600000000000000" pitchFamily="2" charset="0"/>
                <a:hlinkClick r:id="rId7" action="ppaction://hlinksldjump"/>
              </a:rPr>
              <a:t>Группа №6</a:t>
            </a:r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: трубопроводный транспорт России</a:t>
            </a:r>
            <a:endParaRPr lang="ru-RU" dirty="0">
              <a:solidFill>
                <a:srgbClr val="002060"/>
              </a:solidFill>
              <a:latin typeface="Segoe Print" panose="02000600000000000000" pitchFamily="2" charset="0"/>
            </a:endParaRPr>
          </a:p>
        </p:txBody>
      </p:sp>
      <p:sp>
        <p:nvSpPr>
          <p:cNvPr id="4" name="TextBox 3">
            <a:hlinkClick r:id="rId8" action="ppaction://hlinksldjump"/>
          </p:cNvPr>
          <p:cNvSpPr txBox="1"/>
          <p:nvPr/>
        </p:nvSpPr>
        <p:spPr>
          <a:xfrm>
            <a:off x="7559824" y="6036664"/>
            <a:ext cx="1584176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Segoe Print" panose="02000600000000000000" pitchFamily="2" charset="0"/>
                <a:hlinkClick r:id="rId8" action="ppaction://hlinksldjump"/>
              </a:rPr>
              <a:t>План работы</a:t>
            </a:r>
            <a:endParaRPr lang="ru-RU" sz="2400" dirty="0">
              <a:latin typeface="Segoe Print" panose="02000600000000000000" pitchFamily="2" charset="0"/>
            </a:endParaRPr>
          </a:p>
        </p:txBody>
      </p:sp>
      <p:sp>
        <p:nvSpPr>
          <p:cNvPr id="5" name="Управляющая кнопка: сведения 4">
            <a:hlinkClick r:id="" action="ppaction://hlinkshowjump?jump=lastslide" highlightClick="1"/>
          </p:cNvPr>
          <p:cNvSpPr/>
          <p:nvPr/>
        </p:nvSpPr>
        <p:spPr>
          <a:xfrm>
            <a:off x="0" y="6237312"/>
            <a:ext cx="971600" cy="630349"/>
          </a:xfrm>
          <a:prstGeom prst="actionButtonInformati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379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Железнодорожный транспорт России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551723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Железнодорожный транспорт занимает ведущее место в Грузообороте — 56,7 %, а в перевозе пассажиров — 33,7 %. </a:t>
            </a:r>
          </a:p>
          <a:p>
            <a:r>
              <a:rPr lang="ru-RU" i="1" u="sng" dirty="0" smtClean="0"/>
              <a:t>Плотность железнодорожной сети </a:t>
            </a:r>
            <a:r>
              <a:rPr lang="ru-RU" dirty="0" smtClean="0"/>
              <a:t>в Российской Федерации мала — 5 км на 1000 км, поэтому очень высока напряженность в плане грузоперевозок. </a:t>
            </a:r>
          </a:p>
          <a:p>
            <a:r>
              <a:rPr lang="ru-RU" i="1" u="sng" dirty="0" smtClean="0"/>
              <a:t>Основными грузами </a:t>
            </a:r>
            <a:r>
              <a:rPr lang="ru-RU" dirty="0" smtClean="0"/>
              <a:t>железнодорожного транспорта являются уголь, кокс, нефть и нефтепродукты, строительные материалы, руды, сельскохозяйственные грузы, лес, металлы, химические и минеральные удобрения, продукция машиностроения и др.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9752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Segoe Script" pitchFamily="34" charset="0"/>
              </a:rPr>
              <a:t>География ж/</a:t>
            </a:r>
            <a:r>
              <a:rPr lang="ru-RU" b="1" dirty="0" err="1" smtClean="0">
                <a:latin typeface="Segoe Script" pitchFamily="34" charset="0"/>
              </a:rPr>
              <a:t>д</a:t>
            </a:r>
            <a:r>
              <a:rPr lang="ru-RU" b="1" dirty="0" smtClean="0">
                <a:latin typeface="Segoe Script" pitchFamily="34" charset="0"/>
              </a:rPr>
              <a:t>  магистралей</a:t>
            </a:r>
            <a:endParaRPr lang="ru-RU" b="1" dirty="0">
              <a:latin typeface="Segoe Script" pitchFamily="34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t="15235" b="15053"/>
          <a:stretch/>
        </p:blipFill>
        <p:spPr bwMode="auto">
          <a:xfrm>
            <a:off x="1" y="1340768"/>
            <a:ext cx="9144000" cy="55172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Железнодорожный транспорт России</a:t>
            </a:r>
            <a:endParaRPr lang="ru-RU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3200" u="sng" dirty="0" smtClean="0">
                <a:solidFill>
                  <a:srgbClr val="FF0000"/>
                </a:solidFill>
                <a:latin typeface="Segoe Script" pitchFamily="34" charset="0"/>
              </a:rPr>
              <a:t>достоинства</a:t>
            </a:r>
            <a:endParaRPr lang="ru-RU" sz="3200" u="sng" dirty="0">
              <a:solidFill>
                <a:srgbClr val="FF0000"/>
              </a:solidFill>
              <a:latin typeface="Segoe Scrip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42247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 dirty="0" smtClean="0"/>
              <a:t>Высокий грузооборот и пассажирооборот ;</a:t>
            </a:r>
          </a:p>
          <a:p>
            <a:pPr>
              <a:spcBef>
                <a:spcPct val="50000"/>
              </a:spcBef>
            </a:pPr>
            <a:r>
              <a:rPr lang="ru-RU" altLang="ru-RU" sz="2800" b="1" dirty="0" smtClean="0"/>
              <a:t>Низкая себестоимость перевозок; </a:t>
            </a:r>
          </a:p>
          <a:p>
            <a:pPr>
              <a:spcBef>
                <a:spcPct val="50000"/>
              </a:spcBef>
            </a:pPr>
            <a:r>
              <a:rPr lang="ru-RU" altLang="ru-RU" sz="2800" b="1" dirty="0" smtClean="0"/>
              <a:t>Низкая зависимость от      погодных условий;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ru-RU" altLang="ru-RU" sz="2800" b="1" dirty="0" smtClean="0"/>
              <a:t>Достаточно экологически чистый.</a:t>
            </a: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ru-RU" sz="3200" u="sng" dirty="0" smtClean="0">
                <a:solidFill>
                  <a:schemeClr val="bg1">
                    <a:lumMod val="50000"/>
                  </a:schemeClr>
                </a:solidFill>
                <a:latin typeface="Segoe Script" pitchFamily="34" charset="0"/>
              </a:rPr>
              <a:t>недостатки</a:t>
            </a:r>
            <a:endParaRPr lang="ru-RU" sz="3200" u="sng" dirty="0">
              <a:solidFill>
                <a:schemeClr val="bg1">
                  <a:lumMod val="50000"/>
                </a:schemeClr>
              </a:solidFill>
              <a:latin typeface="Segoe Script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42247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ru-RU" altLang="ru-RU" sz="2800" b="1" dirty="0" smtClean="0"/>
              <a:t>Невозможность повсеместного </a:t>
            </a:r>
            <a:r>
              <a:rPr lang="ru-RU" altLang="ru-RU" sz="2800" b="1" dirty="0" err="1" smtClean="0"/>
              <a:t>проложения</a:t>
            </a:r>
            <a:r>
              <a:rPr lang="ru-RU" altLang="ru-RU" sz="2800" b="1" dirty="0" smtClean="0"/>
              <a:t>  путей;</a:t>
            </a:r>
          </a:p>
          <a:p>
            <a:pPr>
              <a:spcBef>
                <a:spcPct val="50000"/>
              </a:spcBef>
            </a:pPr>
            <a:r>
              <a:rPr lang="ru-RU" altLang="ru-RU" sz="2800" b="1" dirty="0" smtClean="0"/>
              <a:t>Сильный износ техники, ж/</a:t>
            </a:r>
            <a:r>
              <a:rPr lang="ru-RU" altLang="ru-RU" sz="2800" b="1" dirty="0" err="1" smtClean="0"/>
              <a:t>д</a:t>
            </a:r>
            <a:r>
              <a:rPr lang="ru-RU" altLang="ru-RU" sz="2800" b="1" dirty="0" smtClean="0"/>
              <a:t> полотна;</a:t>
            </a:r>
          </a:p>
          <a:p>
            <a:pPr>
              <a:spcBef>
                <a:spcPct val="50000"/>
              </a:spcBef>
            </a:pPr>
            <a:r>
              <a:rPr lang="ru-RU" altLang="ru-RU" sz="2800" b="1" dirty="0" smtClean="0"/>
              <a:t> низкое качество сервиса.</a:t>
            </a:r>
            <a:endParaRPr lang="ru-RU" altLang="ru-RU" b="1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44408" y="6165304"/>
            <a:ext cx="899592" cy="692696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602" name="Picture 2" descr="http://www.smileplanet.ru/upload/iblock/3bf/75_aeroekspre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178198"/>
            <a:ext cx="5916070" cy="46798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58280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Segoe Script" pitchFamily="34" charset="0"/>
              </a:rPr>
              <a:t>Автомобильный транспорт России</a:t>
            </a:r>
            <a:endParaRPr lang="ru-RU" dirty="0">
              <a:latin typeface="Segoe Script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Уровень автомобилизации уже давно стал одним из основных показателей экономического развития страны, качества жизни населения. При этом в понятие "автомобилизация" включают комплекс технических средств, обеспечивающих движение: автомобиль и дорогу. 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1996 г. в России было 745 тыс. км дорог с твердым покрытием. Основные пассажирские перевозки совершаются по линиям автобусных маршрутов, протяженность которых составляет около 2 </a:t>
            </a:r>
            <a:r>
              <a:rPr lang="ru-RU" dirty="0" err="1" smtClean="0"/>
              <a:t>млн</a:t>
            </a:r>
            <a:r>
              <a:rPr lang="ru-RU" dirty="0" smtClean="0"/>
              <a:t> км.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3275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89248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Segoe Script" pitchFamily="34" charset="0"/>
              </a:rPr>
              <a:t>География автомобильных магистралей</a:t>
            </a:r>
            <a:endParaRPr lang="ru-RU" b="1" dirty="0">
              <a:latin typeface="Segoe Script" pitchFamily="34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t="15317" b="15668"/>
          <a:stretch/>
        </p:blipFill>
        <p:spPr bwMode="auto">
          <a:xfrm>
            <a:off x="0" y="1412776"/>
            <a:ext cx="9143999" cy="54452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Segoe Script" pitchFamily="34" charset="0"/>
              </a:rPr>
              <a:t>Автомобильный транспорт </a:t>
            </a:r>
            <a:endParaRPr lang="ru-RU" dirty="0">
              <a:latin typeface="Segoe Script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800" u="sng" dirty="0" smtClean="0">
                <a:latin typeface="Segoe Script" pitchFamily="34" charset="0"/>
              </a:rPr>
              <a:t>достоинства</a:t>
            </a:r>
            <a:endParaRPr lang="ru-RU" sz="2800" u="sng" dirty="0">
              <a:latin typeface="Segoe Scrip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dirty="0" smtClean="0"/>
              <a:t>Большая маневренность;</a:t>
            </a:r>
          </a:p>
          <a:p>
            <a:r>
              <a:rPr lang="ru-RU" sz="2800" dirty="0" smtClean="0"/>
              <a:t>Достаточно высокая скорость движения;</a:t>
            </a:r>
          </a:p>
          <a:p>
            <a:r>
              <a:rPr lang="ru-RU" sz="2800" dirty="0" smtClean="0"/>
              <a:t>Универсальность перевозок;</a:t>
            </a:r>
          </a:p>
          <a:p>
            <a:r>
              <a:rPr lang="ru-RU" sz="2800" dirty="0" smtClean="0"/>
              <a:t>Доставка грузов потребителю.</a:t>
            </a: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ru-RU" sz="2800" u="sng" dirty="0" smtClean="0">
                <a:latin typeface="Segoe Script" pitchFamily="34" charset="0"/>
              </a:rPr>
              <a:t>недостатки</a:t>
            </a:r>
            <a:endParaRPr lang="ru-RU" sz="2800" u="sng" dirty="0">
              <a:latin typeface="Segoe Script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dirty="0" smtClean="0"/>
              <a:t>Высокая себестоимость;</a:t>
            </a:r>
          </a:p>
          <a:p>
            <a:r>
              <a:rPr lang="ru-RU" sz="2800" dirty="0" smtClean="0"/>
              <a:t>Низкий грузооборот;</a:t>
            </a:r>
          </a:p>
          <a:p>
            <a:r>
              <a:rPr lang="ru-RU" sz="2800" dirty="0" smtClean="0"/>
              <a:t>Загрязнение окружающей среды;</a:t>
            </a:r>
          </a:p>
          <a:p>
            <a:r>
              <a:rPr lang="ru-RU" sz="2800" dirty="0" smtClean="0"/>
              <a:t>Высокая потребность в новых дорогах.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72400" y="6165304"/>
            <a:ext cx="971600" cy="692696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530" name="Picture 2" descr="http://draudimas.yummi-apps.com/rb/avt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636912"/>
            <a:ext cx="7381875" cy="31146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4893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err="1" smtClean="0"/>
              <a:t>Трансиб</a:t>
            </a:r>
            <a:r>
              <a:rPr lang="ru-RU" b="1" i="1" dirty="0" smtClean="0"/>
              <a:t>: вчера, сегодня, завтра. </a:t>
            </a:r>
            <a:endParaRPr lang="ru-RU" b="1" i="1" dirty="0"/>
          </a:p>
        </p:txBody>
      </p:sp>
      <p:pic>
        <p:nvPicPr>
          <p:cNvPr id="4" name="Транссиб- вчера, сегодня, завтр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268760"/>
            <a:ext cx="8208912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68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Авиационный транспорт России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Уровень развития воздушного транспорта является показателем уровня научно-технического потенциала страны.</a:t>
            </a:r>
          </a:p>
          <a:p>
            <a:r>
              <a:rPr lang="ru-RU" dirty="0" smtClean="0"/>
              <a:t>Воздушный транспорт используется в народном хозяйстве для перевозки срочных грузов, выполняет работы при строительстве трубопроводов, мостов, ЛЭП, участвует в проведении работ для сельского хозяйства, геологоразведки, рыбного промысла. </a:t>
            </a:r>
            <a:endParaRPr lang="ru-RU" dirty="0"/>
          </a:p>
        </p:txBody>
      </p:sp>
      <p:pic>
        <p:nvPicPr>
          <p:cNvPr id="4" name="Picture 2" descr="C:\Program Files (x86)\Microsoft Office\MEDIA\CAGCAT10\j023307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5517232"/>
            <a:ext cx="2278424" cy="1142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://www.geo-sfera.info/_ph/43/267936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Авиационный транспорт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124745"/>
            <a:ext cx="4040188" cy="720080"/>
          </a:xfrm>
        </p:spPr>
        <p:txBody>
          <a:bodyPr>
            <a:normAutofit/>
          </a:bodyPr>
          <a:lstStyle/>
          <a:p>
            <a:r>
              <a:rPr lang="ru-RU" sz="3200" i="1" u="sng" dirty="0" smtClean="0">
                <a:latin typeface="Segoe Script" pitchFamily="34" charset="0"/>
              </a:rPr>
              <a:t>достоинства</a:t>
            </a:r>
            <a:endParaRPr lang="ru-RU" sz="3200" i="1" u="sng" dirty="0">
              <a:latin typeface="Segoe Scrip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7200" y="1844824"/>
            <a:ext cx="4040188" cy="46085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dirty="0" smtClean="0"/>
              <a:t>Универсальность;</a:t>
            </a:r>
          </a:p>
          <a:p>
            <a:r>
              <a:rPr lang="ru-RU" sz="2800" dirty="0" smtClean="0"/>
              <a:t>Высокая скорость передвижения;</a:t>
            </a:r>
          </a:p>
          <a:p>
            <a:r>
              <a:rPr lang="ru-RU" sz="2800" dirty="0" smtClean="0"/>
              <a:t>Возможность перевозки на дальние расстояния;</a:t>
            </a:r>
          </a:p>
          <a:p>
            <a:r>
              <a:rPr lang="ru-RU" sz="2800" dirty="0" smtClean="0"/>
              <a:t>Комфортабельность.</a:t>
            </a:r>
          </a:p>
          <a:p>
            <a:endParaRPr lang="ru-RU" sz="2800" dirty="0" smtClean="0"/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1268761"/>
            <a:ext cx="4041775" cy="576063"/>
          </a:xfrm>
        </p:spPr>
        <p:txBody>
          <a:bodyPr>
            <a:noAutofit/>
          </a:bodyPr>
          <a:lstStyle/>
          <a:p>
            <a:r>
              <a:rPr lang="ru-RU" sz="3200" i="1" u="sng" dirty="0" smtClean="0">
                <a:latin typeface="Segoe Script" pitchFamily="34" charset="0"/>
              </a:rPr>
              <a:t>недостатки</a:t>
            </a:r>
            <a:endParaRPr lang="ru-RU" sz="3200" i="1" u="sng" dirty="0">
              <a:latin typeface="Segoe Script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75447" cy="460851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2800" dirty="0" smtClean="0"/>
              <a:t>Высокая скорость передвижения;</a:t>
            </a:r>
          </a:p>
          <a:p>
            <a:r>
              <a:rPr lang="ru-RU" sz="2800" dirty="0" smtClean="0"/>
              <a:t>Высокая себестоимость;</a:t>
            </a:r>
          </a:p>
          <a:p>
            <a:r>
              <a:rPr lang="ru-RU" sz="2800" dirty="0" smtClean="0"/>
              <a:t>Низкая грузоподъёмность;</a:t>
            </a:r>
          </a:p>
          <a:p>
            <a:r>
              <a:rPr lang="ru-RU" sz="2800" dirty="0" smtClean="0"/>
              <a:t>Зависимость от погоды;</a:t>
            </a:r>
          </a:p>
          <a:p>
            <a:r>
              <a:rPr lang="ru-RU" sz="2800" dirty="0" smtClean="0"/>
              <a:t>Большое потребление топлива;</a:t>
            </a:r>
          </a:p>
          <a:p>
            <a:r>
              <a:rPr lang="ru-RU" sz="2800" dirty="0" smtClean="0"/>
              <a:t>Не </a:t>
            </a:r>
            <a:r>
              <a:rPr lang="ru-RU" sz="2800" dirty="0" err="1" smtClean="0"/>
              <a:t>экологичность</a:t>
            </a:r>
            <a:r>
              <a:rPr lang="ru-RU" sz="2800" dirty="0" smtClean="0"/>
              <a:t>.</a:t>
            </a:r>
          </a:p>
          <a:p>
            <a:endParaRPr lang="ru-RU" dirty="0" smtClean="0">
              <a:latin typeface="Segoe Script" pitchFamily="34" charset="0"/>
            </a:endParaRPr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316416" y="6237312"/>
            <a:ext cx="827584" cy="620688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58" name="Picture 2" descr="http://www.taleu.at/images/header/service/anreise-flugzeu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6872"/>
            <a:ext cx="8892480" cy="35569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4880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Segoe Script" pitchFamily="34" charset="0"/>
              </a:rPr>
              <a:t>Морской транспорт России</a:t>
            </a:r>
            <a:endParaRPr lang="ru-RU" dirty="0">
              <a:latin typeface="Segoe Script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Важную роль во внешнеэкономических связях страны играет морской транспорт. Он является одним из основных источников получения валютных средств. </a:t>
            </a:r>
          </a:p>
          <a:p>
            <a:r>
              <a:rPr lang="ru-RU" dirty="0" smtClean="0"/>
              <a:t>Россия с 1992 г. имеет 39 портов и 22 портовых пункта. Длина их причалов составляет 60,5 тыс. км. Производственные мощности портов позволяют обеспечивать только 54 % потребности переработки грузов. Основные грузы, перевозимые морским транспортом, -- </a:t>
            </a:r>
            <a:r>
              <a:rPr lang="ru-RU" i="1" u="sng" dirty="0" smtClean="0"/>
              <a:t>нефть, руды, стройматериалы, каменный уголь, зерно, лес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1113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Segoe Script" pitchFamily="34" charset="0"/>
              </a:rPr>
              <a:t>География морского транспорта</a:t>
            </a:r>
            <a:endParaRPr lang="ru-RU" b="1" dirty="0">
              <a:latin typeface="Segoe Script" pitchFamily="34" charset="0"/>
            </a:endParaRPr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t="15493" b="14962"/>
          <a:stretch/>
        </p:blipFill>
        <p:spPr bwMode="auto">
          <a:xfrm>
            <a:off x="395536" y="1412776"/>
            <a:ext cx="8387957" cy="5257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>
                <a:latin typeface="Segoe Print" pitchFamily="2" charset="0"/>
              </a:rPr>
              <a:t>Основные порты</a:t>
            </a:r>
            <a:endParaRPr lang="ru-RU" dirty="0"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Крупные порты - Санкт-Петербург, Мурманск, Архангельск, Астрахань, Новороссийск, Туапсе, Находка, Владивосток, Ванино и др. </a:t>
            </a:r>
          </a:p>
          <a:p>
            <a:r>
              <a:rPr lang="ru-RU" dirty="0" smtClean="0"/>
              <a:t>В связи с освоением природных ресурсов Крайнего Севера и Дальнего Востока обеспечена круглогодичная навигация в Норильск, на Ямал, Новую Землю. Здесь наибольшее значение имеют порты Дудинка, </a:t>
            </a:r>
            <a:r>
              <a:rPr lang="ru-RU" dirty="0" err="1" smtClean="0"/>
              <a:t>Игарка</a:t>
            </a:r>
            <a:r>
              <a:rPr lang="ru-RU" dirty="0" smtClean="0"/>
              <a:t>, Тикси, </a:t>
            </a:r>
            <a:r>
              <a:rPr lang="ru-RU" dirty="0" err="1" smtClean="0"/>
              <a:t>Певек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Segoe Script" pitchFamily="34" charset="0"/>
              </a:rPr>
              <a:t>Морской транспорт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268761"/>
            <a:ext cx="4040188" cy="504056"/>
          </a:xfrm>
        </p:spPr>
        <p:txBody>
          <a:bodyPr>
            <a:normAutofit lnSpcReduction="10000"/>
          </a:bodyPr>
          <a:lstStyle/>
          <a:p>
            <a:r>
              <a:rPr lang="ru-RU" sz="2800" u="sng" dirty="0" smtClean="0">
                <a:latin typeface="Segoe Script" pitchFamily="34" charset="0"/>
              </a:rPr>
              <a:t>достоинства</a:t>
            </a:r>
            <a:endParaRPr lang="ru-RU" sz="2800" u="sng" dirty="0">
              <a:latin typeface="Segoe Scrip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20645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Низкая себестоимость;</a:t>
            </a:r>
          </a:p>
          <a:p>
            <a:r>
              <a:rPr lang="ru-RU" dirty="0" smtClean="0"/>
              <a:t>Высокая грузоподъемность;</a:t>
            </a:r>
          </a:p>
          <a:p>
            <a:r>
              <a:rPr lang="ru-RU" dirty="0" smtClean="0"/>
              <a:t>Возможность перевозок на дальние расстояния;</a:t>
            </a:r>
          </a:p>
          <a:p>
            <a:r>
              <a:rPr lang="ru-RU" dirty="0" smtClean="0"/>
              <a:t>Экологически чистый по  сравнению с другими.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1196753"/>
            <a:ext cx="4041775" cy="648071"/>
          </a:xfrm>
        </p:spPr>
        <p:txBody>
          <a:bodyPr>
            <a:normAutofit/>
          </a:bodyPr>
          <a:lstStyle/>
          <a:p>
            <a:r>
              <a:rPr lang="ru-RU" sz="2800" u="sng" dirty="0" smtClean="0">
                <a:latin typeface="Segoe Script" pitchFamily="34" charset="0"/>
              </a:rPr>
              <a:t>недостатки</a:t>
            </a:r>
            <a:endParaRPr lang="ru-RU" sz="2800" u="sng" dirty="0">
              <a:latin typeface="Segoe Script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20645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Низкая скорость движения;</a:t>
            </a:r>
          </a:p>
          <a:p>
            <a:r>
              <a:rPr lang="ru-RU" dirty="0" smtClean="0"/>
              <a:t>Зависимость от погоды;</a:t>
            </a:r>
          </a:p>
          <a:p>
            <a:r>
              <a:rPr lang="ru-RU" dirty="0" smtClean="0"/>
              <a:t>Необходимость внедрения новой техники и технологий;</a:t>
            </a:r>
          </a:p>
          <a:p>
            <a:r>
              <a:rPr lang="ru-RU" dirty="0" smtClean="0"/>
              <a:t>Необходимость строительства и реконструкции старых портов.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44408" y="6165304"/>
            <a:ext cx="899592" cy="692696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 descr="http://transportniposlugy.com/wp-content/uploads/images/perevozka_gruzov_po_rossii_i_stranam_baltii-_sng_gruzoperevozki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556792"/>
            <a:ext cx="7429500" cy="4857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017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Segoe Script" pitchFamily="34" charset="0"/>
              </a:rPr>
              <a:t>География речного транспорта</a:t>
            </a:r>
            <a:endParaRPr lang="ru-RU" b="1" i="1" dirty="0">
              <a:latin typeface="Segoe Script" pitchFamily="34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t="15493" b="14962"/>
          <a:stretch/>
        </p:blipFill>
        <p:spPr bwMode="auto">
          <a:xfrm>
            <a:off x="0" y="1600200"/>
            <a:ext cx="9143999" cy="5257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Segoe Script" pitchFamily="34" charset="0"/>
              </a:rPr>
              <a:t>Речной транспорт 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453727"/>
          </a:xfrm>
        </p:spPr>
        <p:txBody>
          <a:bodyPr>
            <a:noAutofit/>
          </a:bodyPr>
          <a:lstStyle/>
          <a:p>
            <a:r>
              <a:rPr lang="ru-RU" sz="2800" u="sng" dirty="0" smtClean="0">
                <a:latin typeface="Segoe Script" pitchFamily="34" charset="0"/>
              </a:rPr>
              <a:t>достоинства</a:t>
            </a:r>
            <a:endParaRPr lang="ru-RU" sz="2800" u="sng" dirty="0">
              <a:latin typeface="Segoe Scrip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Универсальность;</a:t>
            </a:r>
          </a:p>
          <a:p>
            <a:r>
              <a:rPr lang="ru-RU" dirty="0" smtClean="0"/>
              <a:t>Высокая грузоподъемность;</a:t>
            </a:r>
          </a:p>
          <a:p>
            <a:r>
              <a:rPr lang="ru-RU" dirty="0" smtClean="0"/>
              <a:t>Низкая себестоимость;</a:t>
            </a:r>
          </a:p>
          <a:p>
            <a:r>
              <a:rPr lang="ru-RU" dirty="0" smtClean="0"/>
              <a:t>Возможность перевозки на длительные расстояние;</a:t>
            </a:r>
          </a:p>
          <a:p>
            <a:r>
              <a:rPr lang="ru-RU" dirty="0" smtClean="0"/>
              <a:t>Экологически чистый по сравнению с другими.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1340769"/>
            <a:ext cx="4041775" cy="648071"/>
          </a:xfrm>
        </p:spPr>
        <p:txBody>
          <a:bodyPr>
            <a:normAutofit/>
          </a:bodyPr>
          <a:lstStyle/>
          <a:p>
            <a:r>
              <a:rPr lang="ru-RU" sz="2800" u="sng" dirty="0" smtClean="0">
                <a:latin typeface="Segoe Script" pitchFamily="34" charset="0"/>
              </a:rPr>
              <a:t>недостатки</a:t>
            </a:r>
            <a:endParaRPr lang="ru-RU" sz="2800" u="sng" dirty="0">
              <a:latin typeface="Segoe Script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Низкая скорость;</a:t>
            </a:r>
          </a:p>
          <a:p>
            <a:r>
              <a:rPr lang="ru-RU" dirty="0" smtClean="0"/>
              <a:t>Зависимость от погоды; </a:t>
            </a:r>
          </a:p>
          <a:p>
            <a:r>
              <a:rPr lang="ru-RU" dirty="0" smtClean="0"/>
              <a:t>Необходимость внедрения новой техники и технологий;</a:t>
            </a:r>
          </a:p>
          <a:p>
            <a:r>
              <a:rPr lang="ru-RU" dirty="0" smtClean="0"/>
              <a:t>Необходимость строительства и реконструкции старых портов.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72400" y="6165304"/>
            <a:ext cx="971600" cy="692696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8" name="Picture 6" descr="http://om-saratov.ru/files/pages/22999/1428048809general_pages_03_April_2015_i22999_v_etom_godu_navigaciya_moj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836712"/>
            <a:ext cx="7560840" cy="56750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613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Segoe Script" pitchFamily="34" charset="0"/>
              </a:rPr>
              <a:t>Трубопроводный транспорт России</a:t>
            </a:r>
            <a:endParaRPr lang="ru-RU" dirty="0">
              <a:latin typeface="Segoe Script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Трубопроводный транспорт используется для транспортировки жидких, газообразных и сухих сыпучих веществ посредством создания специальными станциями разности давления между пунктами приема. </a:t>
            </a:r>
          </a:p>
          <a:p>
            <a:r>
              <a:rPr lang="ru-RU" dirty="0" smtClean="0"/>
              <a:t>Этот относительно молодой вид транспорта в России (начал широко использоваться в 50-х гг. ХХ в.) имеет общую протяженность линий 206 тыс. км (143 тыс. км газопроводных линий, 48 тыс. км -- нефтепроводных, 15 тыс. км -- </a:t>
            </a:r>
            <a:r>
              <a:rPr lang="ru-RU" dirty="0" err="1" smtClean="0"/>
              <a:t>нефтепродуктопроводных</a:t>
            </a:r>
            <a:r>
              <a:rPr lang="ru-RU" dirty="0" smtClean="0"/>
              <a:t>).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5612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2"/>
                </a:solidFill>
                <a:latin typeface="Segoe Print" pitchFamily="2" charset="0"/>
              </a:rPr>
              <a:t>Транспорт и его значение</a:t>
            </a:r>
            <a:endParaRPr lang="ru-RU" i="1" dirty="0">
              <a:solidFill>
                <a:schemeClr val="tx2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10000"/>
          </a:bodyPr>
          <a:lstStyle/>
          <a:p>
            <a:r>
              <a:rPr lang="ru-RU" i="1" dirty="0" smtClean="0"/>
              <a:t>Транспорт является отдельно стоящей отраслью государственного хозяйства, которая по роду своей деятельности занимает промежуточное положение между производством и потреблением товаров. 	Другими словами, специфика транспорта как части экономики такова, что, ничего не производя, однако косвенно участвует в ее создании, обеспечивая производство сырьем, материалами, оборудованием и доставляя готовую продукцию на места потребления</a:t>
            </a:r>
            <a:r>
              <a:rPr lang="ru-RU" dirty="0" smtClean="0"/>
              <a:t>.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Segoe Script" pitchFamily="34" charset="0"/>
              </a:rPr>
              <a:t>География трубопроводного транспорта</a:t>
            </a:r>
            <a:endParaRPr lang="ru-RU" dirty="0">
              <a:latin typeface="Segoe Scrip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rpp.nashaucheba.ru/pars_docs/refs/32/31118/img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92415"/>
            <a:ext cx="8424936" cy="52655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Segoe Script" pitchFamily="34" charset="0"/>
              </a:rPr>
              <a:t>Трубопроводный транспорт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340769"/>
            <a:ext cx="4040188" cy="57606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Segoe Print" pitchFamily="2" charset="0"/>
              </a:rPr>
              <a:t>достоинства</a:t>
            </a:r>
            <a:endParaRPr lang="ru-RU" sz="2800" dirty="0">
              <a:latin typeface="Segoe Print" pitchFamily="2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179512" y="1916832"/>
            <a:ext cx="4317876" cy="420933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dirty="0" smtClean="0"/>
              <a:t>высокий темп доставки;</a:t>
            </a:r>
          </a:p>
          <a:p>
            <a:r>
              <a:rPr lang="ru-RU" dirty="0" smtClean="0"/>
              <a:t>непрерывная работа круглый год; </a:t>
            </a:r>
          </a:p>
          <a:p>
            <a:r>
              <a:rPr lang="ru-RU" dirty="0" smtClean="0"/>
              <a:t>потери на трассе сведены к минимуму;</a:t>
            </a:r>
          </a:p>
          <a:p>
            <a:r>
              <a:rPr lang="ru-RU" dirty="0" smtClean="0"/>
              <a:t>минимальная зависимость от погодных условий;</a:t>
            </a:r>
          </a:p>
          <a:p>
            <a:r>
              <a:rPr lang="ru-RU" dirty="0" smtClean="0"/>
              <a:t>комплексное наблюдение и управление за всеми процессами.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1340769"/>
            <a:ext cx="4041775" cy="57606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Segoe Print" pitchFamily="2" charset="0"/>
              </a:rPr>
              <a:t>недостатки</a:t>
            </a:r>
            <a:endParaRPr lang="ru-RU" sz="2800" dirty="0">
              <a:latin typeface="Segoe Print" pitchFamily="2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5025" y="1916832"/>
            <a:ext cx="4175447" cy="420933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dirty="0" smtClean="0"/>
              <a:t>высокая стоимость начальных капиталовложений при строительстве </a:t>
            </a:r>
            <a:r>
              <a:rPr lang="ru-RU" dirty="0" err="1" smtClean="0"/>
              <a:t>нефтегазопроводной</a:t>
            </a:r>
            <a:r>
              <a:rPr lang="ru-RU" dirty="0" smtClean="0"/>
              <a:t> сети;</a:t>
            </a:r>
          </a:p>
          <a:p>
            <a:r>
              <a:rPr lang="ru-RU" dirty="0" smtClean="0"/>
              <a:t>опасность нанесения ущерба экологии (особенно при транспортировании подводных трубопроводов);</a:t>
            </a:r>
          </a:p>
          <a:p>
            <a:r>
              <a:rPr lang="ru-RU" dirty="0" smtClean="0"/>
              <a:t>сложность прокладки трассы в определенных районах.</a:t>
            </a:r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44408" y="6237312"/>
            <a:ext cx="899592" cy="620688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http://delate.info/uploads/posts/2014-06-03/1401741597_5044-622x2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916832"/>
            <a:ext cx="7848872" cy="42484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4123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Segoe Script" pitchFamily="34" charset="0"/>
              </a:rPr>
              <a:t>Проблемы транспортного комплекса</a:t>
            </a:r>
            <a:endParaRPr lang="ru-RU" dirty="0">
              <a:latin typeface="Segoe Scrip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6120680"/>
          </a:xfrm>
        </p:spPr>
        <p:txBody>
          <a:bodyPr>
            <a:normAutofit fontScale="70000" lnSpcReduction="2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 настоящее время следует признать, что транспортная инфраструктура в России и особенно в ее восточных регионах развита недостаточно.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Россия отстает от США по длине железнодорожных магистралей в 2,3 раза. По  плотности железных дорог на 1000 квадратных километров территории, Россия занимает 12 место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 плотности автомобильных дорог на 1000 квадратных километров территории Россия значительно уступает зарубежным странам.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Если обратиться к морскому транспорту, то и здесь существует ряд проблем. Во-первых, старение судов и недостаточное обновление российского флота. Во-вторых, переход части судов  под флаги других государств. В-третьих, необходимость в модернизации российских портов.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 распадом СССР Россия потеряла значительную часть наиболее крупных и оснащенных портов на Балтийском и Черном морях.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85000" lnSpcReduction="1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Автомобильный транспорт – ключевой элемент транспортной системы страны. В настоящее время автомобильный транспорт выполняет более 50% объемов перевозок грузов и пассажиров страны, являясь, по сути, "главным перевозчиком" страны.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 авиации ситуация усугубляется запретом ряда стран на использование отечественных самолетов, не удовлетворяющих условиям по уровню шума.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Доля трубопроводного транспорта в транспортной системе России значительна, что объясняется большим экспортным потенциалом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нефте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– и газодобывающей отрасли.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Segoe Print" pitchFamily="2" charset="0"/>
              </a:rPr>
              <a:t>Перспективы развития</a:t>
            </a:r>
            <a:endParaRPr lang="ru-RU" dirty="0">
              <a:latin typeface="Segoe Print" pitchFamily="2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Несмотря на имеющиеся проблемы в развитии отдельных видов транспорта, выгодное геополитическое положение позволяет Российской Федерации претендовать на одно из ведущих мест в транспортной инфраструктуре мира, играть важную роль в мировой экономической системе и на международной политической арене в качестве транспортного моста между Европой, Азией и Америкой (по направлениям Запад – Восток, Север – Юг).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Стратегическим интересам России отвечает формирование системы международных транспортных коридоров и реализация ее транзитного потенциала.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lt1">
              <a:alpha val="48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 smtClean="0">
                <a:ln w="31550" cmpd="sng">
                  <a:solidFill>
                    <a:srgbClr val="0070C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Segoe Print" panose="02000600000000000000" pitchFamily="2" charset="0"/>
              </a:rPr>
              <a:t>План работы</a:t>
            </a:r>
            <a:endParaRPr lang="ru-RU" sz="4800" b="1" dirty="0">
              <a:ln w="31550" cmpd="sng">
                <a:solidFill>
                  <a:srgbClr val="0070C0"/>
                </a:soli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58974"/>
            <a:ext cx="8229600" cy="4738836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anose="05000000000000000000" pitchFamily="2" charset="2"/>
              <a:buChar char="q"/>
            </a:pPr>
            <a:endParaRPr lang="ru-RU" dirty="0" smtClean="0">
              <a:latin typeface="Segoe Print" panose="02000600000000000000" pitchFamily="2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Значение в транспортной системе России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Грузооборот и пассажирооборот транспорта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Особенности географии размещения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Достоинства и недостатки</a:t>
            </a:r>
          </a:p>
          <a:p>
            <a:pPr>
              <a:buFont typeface="Wingdings" panose="05000000000000000000" pitchFamily="2" charset="2"/>
              <a:buChar char="q"/>
            </a:pPr>
            <a:endParaRPr lang="ru-RU" dirty="0">
              <a:latin typeface="Segoe Print" panose="02000600000000000000" pitchFamily="2" charset="0"/>
            </a:endParaRPr>
          </a:p>
        </p:txBody>
      </p:sp>
      <p:sp>
        <p:nvSpPr>
          <p:cNvPr id="4" name="Пятиугольник 3">
            <a:hlinkClick r:id="rId2" action="ppaction://hlinksldjump"/>
          </p:cNvPr>
          <p:cNvSpPr/>
          <p:nvPr/>
        </p:nvSpPr>
        <p:spPr>
          <a:xfrm flipH="1">
            <a:off x="7739336" y="6165304"/>
            <a:ext cx="1404664" cy="692696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855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Segoe Script" pitchFamily="34" charset="0"/>
              </a:rPr>
              <a:t>Вопросы для повторения</a:t>
            </a:r>
            <a:endParaRPr lang="ru-RU" dirty="0">
              <a:latin typeface="Segoe Scrip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90465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4500" i="1" u="sng" dirty="0" smtClean="0"/>
              <a:t>1. Какой транспорт обладает высокой маневренностью и отличается возможностью доставлять грузы непосредственно потребителям?</a:t>
            </a:r>
          </a:p>
          <a:p>
            <a:pPr>
              <a:buNone/>
            </a:pPr>
            <a:r>
              <a:rPr lang="ru-RU" sz="4500" dirty="0" smtClean="0"/>
              <a:t>А) Автомобильный; Б) Авиационный; </a:t>
            </a:r>
          </a:p>
          <a:p>
            <a:pPr>
              <a:buNone/>
            </a:pPr>
            <a:r>
              <a:rPr lang="ru-RU" sz="4500" dirty="0" smtClean="0"/>
              <a:t>В) Железнодорожный; Г) Морской;</a:t>
            </a:r>
          </a:p>
          <a:p>
            <a:pPr>
              <a:buNone/>
            </a:pPr>
            <a:r>
              <a:rPr lang="ru-RU" sz="4500" i="1" u="sng" dirty="0" smtClean="0"/>
              <a:t>2.Назовите наиболее эффективный вид транспорта при перевозке различных грузов на дальние расстояния:</a:t>
            </a:r>
          </a:p>
          <a:p>
            <a:pPr>
              <a:buNone/>
            </a:pPr>
            <a:r>
              <a:rPr lang="ru-RU" sz="4500" dirty="0" smtClean="0"/>
              <a:t>А) Автомобильный; Б) Авиационный; </a:t>
            </a:r>
          </a:p>
          <a:p>
            <a:pPr>
              <a:buNone/>
            </a:pPr>
            <a:r>
              <a:rPr lang="ru-RU" sz="4500" dirty="0" smtClean="0"/>
              <a:t>В) Железнодорожный; Г) Морской; Д) Гужевой;</a:t>
            </a:r>
          </a:p>
          <a:p>
            <a:pPr>
              <a:buNone/>
            </a:pPr>
            <a:r>
              <a:rPr lang="ru-RU" sz="4500" dirty="0" smtClean="0"/>
              <a:t>Е) Речной.</a:t>
            </a:r>
          </a:p>
          <a:p>
            <a:pPr>
              <a:buNone/>
            </a:pPr>
            <a:endParaRPr lang="ru-RU" sz="4500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59735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u="sng" dirty="0" smtClean="0"/>
              <a:t>3. </a:t>
            </a:r>
            <a:r>
              <a:rPr lang="ru-RU" i="1" u="sng" dirty="0" smtClean="0"/>
              <a:t>Этот вид транспорта обслуживает в основном внешнюю торговлю, перевозки внутри России незначительны:</a:t>
            </a:r>
          </a:p>
          <a:p>
            <a:pPr>
              <a:buNone/>
            </a:pPr>
            <a:r>
              <a:rPr lang="ru-RU" dirty="0" smtClean="0"/>
              <a:t>А) Автомобильный; Б) Авиационный; </a:t>
            </a:r>
          </a:p>
          <a:p>
            <a:pPr>
              <a:buNone/>
            </a:pPr>
            <a:r>
              <a:rPr lang="ru-RU" dirty="0" smtClean="0"/>
              <a:t>В) Железнодорожный; Г) Морской; Д) Гужевой;</a:t>
            </a:r>
          </a:p>
          <a:p>
            <a:pPr>
              <a:buNone/>
            </a:pPr>
            <a:r>
              <a:rPr lang="ru-RU" dirty="0" smtClean="0"/>
              <a:t>Е) Речной.</a:t>
            </a:r>
          </a:p>
          <a:p>
            <a:pPr>
              <a:buNone/>
            </a:pPr>
            <a:r>
              <a:rPr lang="ru-RU" i="1" u="sng" dirty="0" smtClean="0"/>
              <a:t>4.Этот вид транспорта перевозит срочные грузы, скоропортящиеся продукты:</a:t>
            </a:r>
          </a:p>
          <a:p>
            <a:pPr>
              <a:buNone/>
            </a:pPr>
            <a:r>
              <a:rPr lang="ru-RU" dirty="0" smtClean="0"/>
              <a:t>А) Автомобильный; Б) Авиационный; </a:t>
            </a:r>
          </a:p>
          <a:p>
            <a:pPr>
              <a:buNone/>
            </a:pPr>
            <a:r>
              <a:rPr lang="ru-RU" dirty="0" smtClean="0"/>
              <a:t>В) Железнодорожный; Г) Морской; Д) Гужевой;</a:t>
            </a:r>
          </a:p>
          <a:p>
            <a:pPr>
              <a:buNone/>
            </a:pPr>
            <a:r>
              <a:rPr lang="ru-RU" dirty="0" smtClean="0"/>
              <a:t>Е) Речной.</a:t>
            </a:r>
          </a:p>
          <a:p>
            <a:pPr>
              <a:buNone/>
            </a:pPr>
            <a:r>
              <a:rPr lang="ru-RU" i="1" u="sng" dirty="0" smtClean="0"/>
              <a:t>5. Этот вид транспорта специализируется в основном на перевозке минерально-строительных материалов:</a:t>
            </a:r>
          </a:p>
          <a:p>
            <a:pPr>
              <a:buNone/>
            </a:pPr>
            <a:r>
              <a:rPr lang="ru-RU" dirty="0" smtClean="0"/>
              <a:t>А) Автомобильный; Б) Авиационный;</a:t>
            </a:r>
          </a:p>
          <a:p>
            <a:pPr>
              <a:buNone/>
            </a:pPr>
            <a:r>
              <a:rPr lang="ru-RU" dirty="0" smtClean="0"/>
              <a:t>В) Железнодорожный; Г) Морской; Д) Гужевой; </a:t>
            </a:r>
          </a:p>
          <a:p>
            <a:pPr>
              <a:buNone/>
            </a:pPr>
            <a:r>
              <a:rPr lang="ru-RU" dirty="0" smtClean="0"/>
              <a:t>Е) Речной.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47664" y="2132856"/>
          <a:ext cx="6077585" cy="247355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6077585"/>
              </a:tblGrid>
              <a:tr h="24735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                                                                                            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755576" y="2924944"/>
            <a:ext cx="2663825" cy="14401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Ничего не понял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1042988" y="1196975"/>
            <a:ext cx="2736850" cy="1295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Получил 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удовольствие от…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23528" y="4725144"/>
            <a:ext cx="2592388" cy="151216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Удивился</a:t>
            </a: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508625" y="1196975"/>
            <a:ext cx="2519363" cy="1223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Узнал что-то новое</a:t>
            </a:r>
          </a:p>
        </p:txBody>
      </p:sp>
      <p:sp>
        <p:nvSpPr>
          <p:cNvPr id="29703" name="Rectangle 4"/>
          <p:cNvSpPr>
            <a:spLocks noChangeArrowheads="1"/>
          </p:cNvSpPr>
          <p:nvPr/>
        </p:nvSpPr>
        <p:spPr bwMode="auto">
          <a:xfrm>
            <a:off x="6623050" y="4797152"/>
            <a:ext cx="2520950" cy="14414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Увидел взаимосвязь между…..</a:t>
            </a:r>
            <a:endParaRPr lang="ru-RU" sz="28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6084168" y="2852936"/>
            <a:ext cx="2592388" cy="14409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Научился</a:t>
            </a:r>
          </a:p>
        </p:txBody>
      </p:sp>
      <p:sp>
        <p:nvSpPr>
          <p:cNvPr id="12" name="Солнце 11"/>
          <p:cNvSpPr/>
          <p:nvPr/>
        </p:nvSpPr>
        <p:spPr>
          <a:xfrm>
            <a:off x="3924300" y="2565400"/>
            <a:ext cx="1368425" cy="1270000"/>
          </a:xfrm>
          <a:prstGeom prst="su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355976" y="2852936"/>
            <a:ext cx="432048" cy="7078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sp>
        <p:nvSpPr>
          <p:cNvPr id="13" name="Заголовок 1"/>
          <p:cNvSpPr txBox="1">
            <a:spLocks noGrp="1"/>
          </p:cNvSpPr>
          <p:nvPr>
            <p:ph type="title"/>
          </p:nvPr>
        </p:nvSpPr>
        <p:spPr>
          <a:xfrm>
            <a:off x="467544" y="620688"/>
            <a:ext cx="8229600" cy="72008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44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Лист самооценки</a:t>
            </a:r>
            <a:r>
              <a:rPr lang="ru-RU" sz="48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</a:t>
            </a:r>
            <a:r>
              <a:rPr lang="ru-RU" sz="44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lang="ru-RU" sz="4400" i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4725144"/>
            <a:ext cx="1100023" cy="1805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lt1">
              <a:alpha val="48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31550" cmpd="sng">
                  <a:solidFill>
                    <a:srgbClr val="0070C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Segoe Print" panose="02000600000000000000" pitchFamily="2" charset="0"/>
              </a:rPr>
              <a:t>Домашняя работа</a:t>
            </a:r>
            <a:endParaRPr lang="ru-RU" b="1" dirty="0">
              <a:ln w="31550" cmpd="sng">
                <a:solidFill>
                  <a:srgbClr val="0070C0"/>
                </a:soli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П. 32,33 учебник (Дронов В.П. Ром В.Я.)</a:t>
            </a:r>
          </a:p>
          <a:p>
            <a:r>
              <a:rPr lang="ru-RU" dirty="0" smtClean="0"/>
              <a:t>Ответить на вопросы.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3785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Segoe Script" pitchFamily="34" charset="0"/>
              </a:rPr>
              <a:t>Задачи Транспорта:</a:t>
            </a:r>
            <a:endParaRPr lang="ru-RU" dirty="0">
              <a:latin typeface="Segoe Scrip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25780" indent="-457200">
              <a:buFont typeface="+mj-lt"/>
              <a:buAutoNum type="arabicPeriod"/>
            </a:pPr>
            <a:r>
              <a:rPr lang="ru-RU" dirty="0" smtClean="0">
                <a:latin typeface="Segoe Script" pitchFamily="34" charset="0"/>
              </a:rPr>
              <a:t>обеспечение устойчивых связей между отдельными отраслями и районами страны;</a:t>
            </a:r>
          </a:p>
          <a:p>
            <a:pPr marL="525780" indent="-457200">
              <a:buFont typeface="+mj-lt"/>
              <a:buAutoNum type="arabicPeriod"/>
            </a:pPr>
            <a:r>
              <a:rPr lang="ru-RU" dirty="0" smtClean="0">
                <a:latin typeface="Segoe Script" pitchFamily="34" charset="0"/>
              </a:rPr>
              <a:t>своевременное и полное удовлетворение потребностей народного хозяйства и населения в перевозках;</a:t>
            </a:r>
          </a:p>
          <a:p>
            <a:pPr marL="525780" indent="-457200">
              <a:buFont typeface="+mj-lt"/>
              <a:buAutoNum type="arabicPeriod"/>
            </a:pPr>
            <a:r>
              <a:rPr lang="ru-RU" dirty="0" smtClean="0">
                <a:latin typeface="Segoe Script" pitchFamily="34" charset="0"/>
              </a:rPr>
              <a:t>повышение экономической эффективности его работы.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dirty="0" smtClean="0">
                <a:latin typeface="Segoe Script" pitchFamily="34" charset="0"/>
              </a:rPr>
              <a:t>Спасибо за внимание!</a:t>
            </a:r>
            <a:endParaRPr lang="ru-RU" sz="6600" dirty="0"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43000"/>
          </a:xfr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n w="31550" cmpd="sng">
                  <a:solidFill>
                    <a:srgbClr val="0070C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Segoe Print" panose="02000600000000000000" pitchFamily="2" charset="0"/>
              </a:rPr>
              <a:t>План урока:</a:t>
            </a:r>
            <a:endParaRPr lang="ru-RU" b="1" dirty="0">
              <a:ln w="31550" cmpd="sng">
                <a:solidFill>
                  <a:srgbClr val="0070C0"/>
                </a:soli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5112568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Познакомиться с основными видами транспорта, входящие в Инфраструктурный комплекс страны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 Показать место и роль транспорта в экономике России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Дать характеристику видам транспорта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Узнать об особенностях транспорта в отдельных регионах страны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Поговорить о проблемах и перспективах развития транспортной системы России</a:t>
            </a:r>
            <a:endParaRPr lang="ru-RU" dirty="0">
              <a:solidFill>
                <a:srgbClr val="002060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374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498178"/>
          </a:xfrm>
          <a:solidFill>
            <a:schemeClr val="lt1">
              <a:alpha val="48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Segoe Print" panose="02000600000000000000" pitchFamily="2" charset="0"/>
              </a:rPr>
              <a:t>Классификация видов транспорта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Segoe Print" panose="02000600000000000000" pitchFamily="2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486897" y="1844824"/>
            <a:ext cx="1224136" cy="1368152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7360" y="1988841"/>
            <a:ext cx="1335140" cy="151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772816"/>
            <a:ext cx="1335087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284984"/>
            <a:ext cx="2736304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3284984"/>
            <a:ext cx="2664296" cy="198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645025"/>
            <a:ext cx="2808313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4437112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Segoe Print" panose="02000600000000000000" pitchFamily="2" charset="0"/>
              </a:rPr>
              <a:t>Сухопутный</a:t>
            </a:r>
          </a:p>
          <a:p>
            <a:r>
              <a:rPr lang="ru-RU" sz="2400" b="1" dirty="0" smtClean="0">
                <a:latin typeface="Segoe Print" panose="02000600000000000000" pitchFamily="2" charset="0"/>
              </a:rPr>
              <a:t>транспорт</a:t>
            </a:r>
            <a:endParaRPr lang="ru-RU" sz="2400" b="1" dirty="0">
              <a:latin typeface="Segoe Print" panose="020006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5856" y="5085184"/>
            <a:ext cx="26981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Segoe Print" panose="02000600000000000000" pitchFamily="2" charset="0"/>
              </a:rPr>
              <a:t>Воздушный транспорт</a:t>
            </a:r>
            <a:endParaRPr lang="ru-RU" sz="2400" b="1" dirty="0">
              <a:latin typeface="Segoe Print" panose="020006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6156176" y="4437112"/>
            <a:ext cx="2664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Segoe Print" panose="02000600000000000000" pitchFamily="2" charset="0"/>
              </a:rPr>
              <a:t>Водный </a:t>
            </a:r>
          </a:p>
          <a:p>
            <a:r>
              <a:rPr lang="ru-RU" sz="2400" b="1" dirty="0" smtClean="0">
                <a:latin typeface="Segoe Print" panose="02000600000000000000" pitchFamily="2" charset="0"/>
              </a:rPr>
              <a:t>транспорт</a:t>
            </a:r>
            <a:endParaRPr lang="ru-RU" sz="2400" b="1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521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Сухопутный транспорт</a:t>
            </a:r>
            <a:endParaRPr lang="ru-RU" b="1" dirty="0">
              <a:solidFill>
                <a:srgbClr val="002060"/>
              </a:solidFill>
              <a:latin typeface="Segoe Print" panose="02000600000000000000" pitchFamily="2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>
            <a:off x="6588224" y="1052736"/>
            <a:ext cx="1080120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572000" y="1556792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051720" y="1052736"/>
            <a:ext cx="864096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3131840" y="1340768"/>
            <a:ext cx="0" cy="25922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012160" y="1340768"/>
            <a:ext cx="0" cy="25922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Segoe Print" panose="02000600000000000000" pitchFamily="2" charset="0"/>
              </a:rPr>
              <a:t>Воздушный транспорт</a:t>
            </a:r>
            <a:endParaRPr lang="ru-RU" b="1" dirty="0">
              <a:latin typeface="Segoe Print" panose="02000600000000000000" pitchFamily="2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atin typeface="Segoe Print" panose="02000600000000000000" pitchFamily="2" charset="0"/>
              </a:rPr>
              <a:t>Водный транспорт</a:t>
            </a:r>
            <a:r>
              <a:rPr lang="ru-RU" b="1" dirty="0" smtClean="0">
                <a:latin typeface="Segoe Print" panose="02000600000000000000" pitchFamily="2" charset="0"/>
              </a:rPr>
              <a:t/>
            </a:r>
            <a:br>
              <a:rPr lang="ru-RU" b="1" dirty="0" smtClean="0">
                <a:latin typeface="Segoe Print" panose="02000600000000000000" pitchFamily="2" charset="0"/>
              </a:rPr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1318</Words>
  <Application>Microsoft Office PowerPoint</Application>
  <PresentationFormat>Экран (4:3)</PresentationFormat>
  <Paragraphs>218</Paragraphs>
  <Slides>40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Транспорт России  подготовила: Глотова Н.К. МАОУ «СОШ №112 с углубленным изучением информатики» </vt:lpstr>
      <vt:lpstr>Трансиб: вчера, сегодня, завтра. </vt:lpstr>
      <vt:lpstr>Транспорт и его значение</vt:lpstr>
      <vt:lpstr>Задачи Транспорта:</vt:lpstr>
      <vt:lpstr>План урока:</vt:lpstr>
      <vt:lpstr>Классификация видов транспорта</vt:lpstr>
      <vt:lpstr>Сухопутный транспорт</vt:lpstr>
      <vt:lpstr>Воздушный транспорт</vt:lpstr>
      <vt:lpstr>Водный транспорт </vt:lpstr>
      <vt:lpstr>Дать определения</vt:lpstr>
      <vt:lpstr>Слайд 11</vt:lpstr>
      <vt:lpstr>Слайд 12</vt:lpstr>
      <vt:lpstr>Работа в группах</vt:lpstr>
      <vt:lpstr>Железнодорожный транспорт России</vt:lpstr>
      <vt:lpstr>География ж/д  магистралей</vt:lpstr>
      <vt:lpstr>Железнодорожный транспорт России</vt:lpstr>
      <vt:lpstr>Автомобильный транспорт России</vt:lpstr>
      <vt:lpstr>География автомобильных магистралей</vt:lpstr>
      <vt:lpstr>Автомобильный транспорт </vt:lpstr>
      <vt:lpstr>Авиационный транспорт России</vt:lpstr>
      <vt:lpstr>Слайд 21</vt:lpstr>
      <vt:lpstr>Авиационный транспорт </vt:lpstr>
      <vt:lpstr>Морской транспорт России</vt:lpstr>
      <vt:lpstr>География морского транспорта</vt:lpstr>
      <vt:lpstr>Основные порты</vt:lpstr>
      <vt:lpstr>Морской транспорт </vt:lpstr>
      <vt:lpstr>География речного транспорта</vt:lpstr>
      <vt:lpstr>Речной транспорт  </vt:lpstr>
      <vt:lpstr>Трубопроводный транспорт России</vt:lpstr>
      <vt:lpstr>География трубопроводного транспорта</vt:lpstr>
      <vt:lpstr>Трубопроводный транспорт </vt:lpstr>
      <vt:lpstr>Проблемы транспортного комплекса</vt:lpstr>
      <vt:lpstr>Слайд 33</vt:lpstr>
      <vt:lpstr>Перспективы развития</vt:lpstr>
      <vt:lpstr>План работы</vt:lpstr>
      <vt:lpstr>Вопросы для повторения</vt:lpstr>
      <vt:lpstr>Слайд 37</vt:lpstr>
      <vt:lpstr>«Лист самооценки»     </vt:lpstr>
      <vt:lpstr>Домашняя работа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Транспорт России</dc:title>
  <dc:creator>Настя</dc:creator>
  <cp:lastModifiedBy>user</cp:lastModifiedBy>
  <cp:revision>20</cp:revision>
  <dcterms:created xsi:type="dcterms:W3CDTF">2016-01-16T11:55:06Z</dcterms:created>
  <dcterms:modified xsi:type="dcterms:W3CDTF">2016-01-27T15:34:18Z</dcterms:modified>
</cp:coreProperties>
</file>