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2" r:id="rId10"/>
    <p:sldId id="265" r:id="rId11"/>
    <p:sldId id="273" r:id="rId12"/>
    <p:sldId id="258" r:id="rId13"/>
    <p:sldId id="274" r:id="rId14"/>
    <p:sldId id="275" r:id="rId15"/>
    <p:sldId id="276" r:id="rId16"/>
    <p:sldId id="263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886692"/>
            <a:ext cx="8825658" cy="364374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в 5 классе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«ТВЕРДЫЕ И МЯГКИЕ СОГЛАСНЫЕ ЗВУКИ»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8618" y="4777379"/>
            <a:ext cx="8880764" cy="166498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Шапошникова  Л. Б.,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учитель русского языка и литературы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МКОУ « Средняя  школа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углубленным  изучением русского языка и литературы» 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Жирновск, Волгоградская область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8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Согласный звук в словах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07127" y="2603500"/>
            <a:ext cx="4372984" cy="57626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Твёрдый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154954" y="3311236"/>
            <a:ext cx="3126101" cy="27085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Зонт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стул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</a:t>
            </a:r>
            <a:r>
              <a:rPr lang="ru-RU" b="1" dirty="0" smtClean="0">
                <a:solidFill>
                  <a:srgbClr val="00B0F0"/>
                </a:solidFill>
              </a:rPr>
              <a:t>        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73636" y="2603500"/>
            <a:ext cx="3760235" cy="57626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Мягкий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8712" y="3477491"/>
            <a:ext cx="4825159" cy="25423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Ель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Гиря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мяч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Comp\Desktop\Мои рисунки\2 иллюстрации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75" y="3200399"/>
            <a:ext cx="1613189" cy="332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1288473"/>
            <a:ext cx="3417046" cy="568036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Парные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4954" y="2549236"/>
            <a:ext cx="4825158" cy="3470565"/>
          </a:xfrm>
        </p:spPr>
        <p:txBody>
          <a:bodyPr numCol="2"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[б]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 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          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[в] 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          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[г] 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‘]  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        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‘] 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[с] 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  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  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[т] 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        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[к] 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 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       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[л] [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 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           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[м]  [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6218" y="1302328"/>
            <a:ext cx="4577653" cy="540328"/>
          </a:xfrm>
        </p:spPr>
        <p:txBody>
          <a:bodyPr/>
          <a:lstStyle/>
          <a:p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Непарные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36327" y="2507672"/>
            <a:ext cx="4397544" cy="404552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[ж]  [ - ]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 [ - ]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  [ - ]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   [ - ]  [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[ - ]   [ч']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[ - ]   [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']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6" y="973667"/>
            <a:ext cx="8835712" cy="1021387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Сигналы мягкости и твердости.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4954" y="2396836"/>
            <a:ext cx="8825659" cy="362296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Мягкость согласных звуков обозначается на письме буквами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е, ё,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я, и,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мягким знаком (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endParaRPr lang="ru-RU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Твердость согласных звуков обозначается буквами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а, о, у,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э.</a:t>
            </a: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52255" y="2603500"/>
            <a:ext cx="7528358" cy="34163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Comp\Desktop\Мои рисунки\2 иллюстрации\images (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56" y="2424545"/>
            <a:ext cx="1967344" cy="3685309"/>
          </a:xfrm>
          <a:prstGeom prst="rect">
            <a:avLst/>
          </a:prstGeom>
          <a:noFill/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259" y="2528887"/>
            <a:ext cx="6864825" cy="385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" y="2603500"/>
            <a:ext cx="4308764" cy="109566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согласные звуки мягкие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191491" y="3851564"/>
            <a:ext cx="2867891" cy="2168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печь</a:t>
            </a:r>
          </a:p>
          <a:p>
            <a:pPr>
              <a:buNone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метель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116493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согласные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звуки твердые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7051964" y="3976256"/>
            <a:ext cx="3981907" cy="2535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широта машет</a:t>
            </a:r>
          </a:p>
          <a:p>
            <a:pPr>
              <a:buNone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торт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Comp\Desktop\Мои рисунки\2 иллюстрации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2836" y="3200399"/>
            <a:ext cx="1579420" cy="332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34291"/>
            <a:ext cx="4225636" cy="1454727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с текстом.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29199" y="997526"/>
            <a:ext cx="6317673" cy="5361709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Со…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нялось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запад, стало заходить в красивые летние …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блака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смягчая синь за дальними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извалами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полей и бросая к закату, где небо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..л..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тилось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светлые столпы, как пишут их на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рковных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картинах. Стадо овец серело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старик – пастух с подпаском сидели на меже. (И.Бунин)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26474" y="1579418"/>
            <a:ext cx="4197926" cy="444546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-Списать и вставить попущенные буквы.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-Найти в тексте 1 слово с мягкими согласными, к согласным подобрать пару по твердости/ мягкости.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Подчеркнуть сигналы мягкости в тексте.</a:t>
            </a: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ПОДВЕДЕНИЕ ИТОГОВ.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Объясните, как обозначается на письме твердый и мягкий согласный звук. </a:t>
            </a:r>
          </a:p>
          <a:p>
            <a:pPr marL="609600" indent="-609600">
              <a:buFontTx/>
              <a:buAutoNum type="arabicPeriod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Вспомните, какие гласные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буквы стоят в написанном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слове после букв,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обозначающих твердый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мягкий согласный звук. </a:t>
            </a:r>
          </a:p>
          <a:p>
            <a:endParaRPr lang="ru-RU" dirty="0"/>
          </a:p>
        </p:txBody>
      </p:sp>
      <p:pic>
        <p:nvPicPr>
          <p:cNvPr id="5" name="Рисунок 4" descr="i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326" y="3588327"/>
            <a:ext cx="2008909" cy="2521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502727" y="2189018"/>
            <a:ext cx="2812474" cy="56803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звуки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5680364" y="5015346"/>
            <a:ext cx="2673927" cy="7065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твердые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Oval 1"/>
          <p:cNvSpPr>
            <a:spLocks noChangeArrowheads="1"/>
          </p:cNvSpPr>
          <p:nvPr/>
        </p:nvSpPr>
        <p:spPr bwMode="auto">
          <a:xfrm>
            <a:off x="9296399" y="4906673"/>
            <a:ext cx="2604655" cy="7044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мягкие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AutoShape 6"/>
          <p:cNvSpPr>
            <a:spLocks noChangeShapeType="1"/>
          </p:cNvSpPr>
          <p:nvPr/>
        </p:nvSpPr>
        <p:spPr bwMode="auto">
          <a:xfrm flipH="1">
            <a:off x="7550726" y="4391891"/>
            <a:ext cx="858982" cy="44334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8" name="AutoShape 2"/>
          <p:cNvSpPr>
            <a:spLocks noChangeShapeType="1"/>
          </p:cNvSpPr>
          <p:nvPr/>
        </p:nvSpPr>
        <p:spPr bwMode="auto">
          <a:xfrm>
            <a:off x="9611302" y="4334451"/>
            <a:ext cx="890443" cy="40380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7273636" y="6026727"/>
            <a:ext cx="3865419" cy="83127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Сигналы мягкости: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AutoShape 3"/>
          <p:cNvSpPr>
            <a:spLocks noChangeShapeType="1"/>
          </p:cNvSpPr>
          <p:nvPr/>
        </p:nvSpPr>
        <p:spPr bwMode="auto">
          <a:xfrm flipV="1">
            <a:off x="9379527" y="5632017"/>
            <a:ext cx="1050782" cy="33929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/>
          <p:cNvSpPr>
            <a:spLocks noChangeShapeType="1"/>
          </p:cNvSpPr>
          <p:nvPr/>
        </p:nvSpPr>
        <p:spPr bwMode="auto">
          <a:xfrm>
            <a:off x="5909108" y="1536844"/>
            <a:ext cx="0" cy="4953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05200" y="471056"/>
            <a:ext cx="4738255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Фонетика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8144" y="3366655"/>
            <a:ext cx="33250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гласные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76655" y="3408218"/>
            <a:ext cx="3602181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согласные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2632364" y="2881744"/>
            <a:ext cx="3103418" cy="3740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985164" y="2881745"/>
            <a:ext cx="3034145" cy="3740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4954" y="2978726"/>
            <a:ext cx="8825659" cy="30410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на уроке я узнал(а) …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Мне было интересно узнать, что …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-Новые знания пригодятся мне, чтобы …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109" y="2754629"/>
            <a:ext cx="1717963" cy="2205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Упр. 279,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Проанализируйте выделенные слова с мягкими согласными.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Найдите сигналы мягкости, подчеркните их.</a:t>
            </a:r>
          </a:p>
          <a:p>
            <a:endParaRPr lang="ru-RU" dirty="0"/>
          </a:p>
        </p:txBody>
      </p:sp>
      <p:pic>
        <p:nvPicPr>
          <p:cNvPr id="5" name="Рисунок 4" descr="books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655" y="4447308"/>
            <a:ext cx="2646218" cy="188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4954" y="2299855"/>
            <a:ext cx="9942537" cy="37199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Звенит звонок,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Звенит звонок.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Начинается урок.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Работать нужно дружно!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Дружно, смело отвечайте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вопросы задавайте.</a:t>
            </a:r>
          </a:p>
          <a:p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Comp\Pictures\school01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28350">
            <a:off x="8106330" y="2909857"/>
            <a:ext cx="2592511" cy="3225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Comp\Desktop\Мои рисунки\2 иллюстрации\скачанные файлы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9418" y="2272145"/>
            <a:ext cx="8562109" cy="4405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230582" y="3144982"/>
            <a:ext cx="633152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5854" y="5056909"/>
            <a:ext cx="4378037" cy="1108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согласные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4655" y="5056909"/>
            <a:ext cx="4433454" cy="1149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гласные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12473" y="1025236"/>
            <a:ext cx="5140036" cy="1454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Фонетика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9" idx="2"/>
            <a:endCxn id="6" idx="0"/>
          </p:cNvCxnSpPr>
          <p:nvPr/>
        </p:nvCxnSpPr>
        <p:spPr>
          <a:xfrm rot="16200000" flipH="1">
            <a:off x="5056909" y="2805545"/>
            <a:ext cx="665018" cy="138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4"/>
          </p:cNvCxnSpPr>
          <p:nvPr/>
        </p:nvCxnSpPr>
        <p:spPr>
          <a:xfrm rot="5400000">
            <a:off x="3550229" y="3169227"/>
            <a:ext cx="955963" cy="27362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4"/>
          </p:cNvCxnSpPr>
          <p:nvPr/>
        </p:nvCxnSpPr>
        <p:spPr>
          <a:xfrm rot="16200000" flipH="1">
            <a:off x="6238010" y="3217718"/>
            <a:ext cx="1025239" cy="27085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973668"/>
            <a:ext cx="8752585" cy="706964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Внимание 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Comp\Pictures\13739207-Мультфиль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0473" y="3311236"/>
            <a:ext cx="6719454" cy="2964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54955" y="2133600"/>
            <a:ext cx="8825658" cy="3186545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Согласные твердые и мягкие»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54955" y="1136073"/>
            <a:ext cx="8825658" cy="112221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отличаются эти слова друг от друга?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1164" y="2603500"/>
            <a:ext cx="5328948" cy="34163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Уголки - угольки</a:t>
            </a:r>
          </a:p>
          <a:p>
            <a:pPr>
              <a:buNone/>
            </a:pPr>
            <a:endParaRPr lang="ru-RU" sz="39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9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9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Банка – банька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550727" y="3810000"/>
            <a:ext cx="374073" cy="13856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C:\Users\Comp\Pictures\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017" y="4918363"/>
            <a:ext cx="2175165" cy="1551710"/>
          </a:xfrm>
          <a:prstGeom prst="rect">
            <a:avLst/>
          </a:prstGeom>
          <a:noFill/>
        </p:spPr>
      </p:pic>
      <p:pic>
        <p:nvPicPr>
          <p:cNvPr id="4103" name="Picture 7" descr="C:\Users\Comp\Pictures\i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8145" y="4752109"/>
            <a:ext cx="2147454" cy="1731817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7633855" y="5749636"/>
            <a:ext cx="415636" cy="158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C:\Users\Comp\Pictures\щ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37019" y="2729345"/>
            <a:ext cx="1828800" cy="1690255"/>
          </a:xfrm>
          <a:prstGeom prst="rect">
            <a:avLst/>
          </a:prstGeom>
          <a:noFill/>
        </p:spPr>
      </p:pic>
      <p:pic>
        <p:nvPicPr>
          <p:cNvPr id="4105" name="Picture 9" descr="C:\Users\Comp\Pictures\ш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98873" y="2798618"/>
            <a:ext cx="2147453" cy="1662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954" y="762000"/>
            <a:ext cx="8761413" cy="1399309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«Таблица     ЗХУ»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55700" y="2590800"/>
          <a:ext cx="8824914" cy="355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8"/>
                <a:gridCol w="2941638"/>
                <a:gridCol w="2941638"/>
              </a:tblGrid>
              <a:tr h="1079500"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мы знаем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мы хотим узнать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Что мы узнали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52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согласные звуки  различаются на твердые и мягкие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как обозначаются  мягкие звуки в транскрипции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образуют пары по твердости –мягкости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какие есть сигналы мягкости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непарные согласные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 должны узнать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-как обозначаются мягкие звуки в транскрипции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-какие есть сигналы мягкости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Научиться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писать без ошибок слова с мягкими  согласными звуками.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2" descr="0_3a866_b60e5ca3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3819" y="3768436"/>
            <a:ext cx="1662546" cy="25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7818" y="387927"/>
            <a:ext cx="11526982" cy="6303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РАСПРЕДЕЛИТЕ РИСУНКИ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ДВЕ ГРУППЫ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ОБЩЕМУ ПРИЗНАКУ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 t="9090"/>
          <a:stretch>
            <a:fillRect/>
          </a:stretch>
        </p:blipFill>
        <p:spPr bwMode="auto">
          <a:xfrm>
            <a:off x="3713018" y="1039090"/>
            <a:ext cx="2022764" cy="132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5" descr="юкосае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3383" y="4738254"/>
            <a:ext cx="2230581" cy="1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UUD_L2_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405746"/>
            <a:ext cx="1801091" cy="1524000"/>
          </a:xfrm>
          <a:prstGeom prst="rect">
            <a:avLst/>
          </a:prstGeom>
        </p:spPr>
      </p:pic>
      <p:pic>
        <p:nvPicPr>
          <p:cNvPr id="10" name="Рисунок 9" descr="FUUD_L2_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564" y="2327563"/>
            <a:ext cx="1551708" cy="1842655"/>
          </a:xfrm>
          <a:prstGeom prst="rect">
            <a:avLst/>
          </a:prstGeom>
        </p:spPr>
      </p:pic>
      <p:pic>
        <p:nvPicPr>
          <p:cNvPr id="6146" name="Picture 2" descr="C:\Users\Comp\Pictures\русский язык\FUUD_L2_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709" y="2798618"/>
            <a:ext cx="2244435" cy="1510146"/>
          </a:xfrm>
          <a:prstGeom prst="rect">
            <a:avLst/>
          </a:prstGeom>
          <a:noFill/>
        </p:spPr>
      </p:pic>
      <p:pic>
        <p:nvPicPr>
          <p:cNvPr id="6147" name="Picture 3" descr="C:\Users\Comp\Pictures\д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26873" y="4391890"/>
            <a:ext cx="2036618" cy="1593273"/>
          </a:xfrm>
          <a:prstGeom prst="rect">
            <a:avLst/>
          </a:prstGeom>
          <a:noFill/>
        </p:spPr>
      </p:pic>
      <p:pic>
        <p:nvPicPr>
          <p:cNvPr id="6148" name="Picture 4" descr="C:\Users\Comp\Pictures\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97782" y="1094509"/>
            <a:ext cx="1981199" cy="1343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406</TotalTime>
  <Words>535</Words>
  <Application>Microsoft Office PowerPoint</Application>
  <PresentationFormat>Произвольный</PresentationFormat>
  <Paragraphs>121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 (конференц-зал)</vt:lpstr>
      <vt:lpstr>Урок в 5 классе  «ТВЕРДЫЕ И МЯГКИЕ СОГЛАСНЫЕ ЗВУКИ»</vt:lpstr>
      <vt:lpstr>Слайд 2</vt:lpstr>
      <vt:lpstr>Слайд 3</vt:lpstr>
      <vt:lpstr>Внимание !</vt:lpstr>
      <vt:lpstr> « Согласные твердые и мягкие» </vt:lpstr>
      <vt:lpstr>Чем отличаются эти слова друг от друга? </vt:lpstr>
      <vt:lpstr>«Таблица     ЗХУ» </vt:lpstr>
      <vt:lpstr>СЕГОДНЯ НА УРОКЕ</vt:lpstr>
      <vt:lpstr>Слайд 9</vt:lpstr>
      <vt:lpstr> Согласный звук в словах</vt:lpstr>
      <vt:lpstr>Слайд 11</vt:lpstr>
      <vt:lpstr>Сигналы мягкости и твердости.</vt:lpstr>
      <vt:lpstr>Физкультминутка</vt:lpstr>
      <vt:lpstr>Проверь себя</vt:lpstr>
      <vt:lpstr>Работа с текстом. </vt:lpstr>
      <vt:lpstr>ПОДВЕДЕНИЕ ИТОГОВ.</vt:lpstr>
      <vt:lpstr>Слайд 17</vt:lpstr>
      <vt:lpstr>Слайд 18</vt:lpstr>
      <vt:lpstr>Домашнее задание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Mountes</dc:creator>
  <cp:lastModifiedBy>Comp</cp:lastModifiedBy>
  <cp:revision>45</cp:revision>
  <dcterms:created xsi:type="dcterms:W3CDTF">2015-12-11T14:02:54Z</dcterms:created>
  <dcterms:modified xsi:type="dcterms:W3CDTF">2016-01-26T11:42:36Z</dcterms:modified>
</cp:coreProperties>
</file>