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75" r:id="rId6"/>
    <p:sldId id="278" r:id="rId7"/>
    <p:sldId id="279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312" r:id="rId37"/>
    <p:sldId id="313" r:id="rId38"/>
    <p:sldId id="314" r:id="rId39"/>
    <p:sldId id="315" r:id="rId40"/>
    <p:sldId id="316" r:id="rId41"/>
    <p:sldId id="317" r:id="rId42"/>
    <p:sldId id="318" r:id="rId43"/>
    <p:sldId id="319" r:id="rId44"/>
    <p:sldId id="320" r:id="rId45"/>
    <p:sldId id="322" r:id="rId46"/>
    <p:sldId id="323" r:id="rId47"/>
    <p:sldId id="324" r:id="rId48"/>
    <p:sldId id="325" r:id="rId49"/>
    <p:sldId id="326" r:id="rId50"/>
    <p:sldId id="327" r:id="rId51"/>
    <p:sldId id="328" r:id="rId52"/>
    <p:sldId id="329" r:id="rId53"/>
    <p:sldId id="330" r:id="rId54"/>
    <p:sldId id="331" r:id="rId55"/>
    <p:sldId id="283" r:id="rId56"/>
    <p:sldId id="333" r:id="rId57"/>
    <p:sldId id="334" r:id="rId58"/>
    <p:sldId id="335" r:id="rId59"/>
    <p:sldId id="336" r:id="rId60"/>
    <p:sldId id="277" r:id="rId61"/>
    <p:sldId id="282" r:id="rId62"/>
    <p:sldId id="332" r:id="rId6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8" autoAdjust="0"/>
  </p:normalViewPr>
  <p:slideViewPr>
    <p:cSldViewPr>
      <p:cViewPr>
        <p:scale>
          <a:sx n="70" d="100"/>
          <a:sy n="70" d="100"/>
        </p:scale>
        <p:origin x="-1620" y="-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2E1A0-FBF0-4ECC-A5D1-26CA2C98E475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A7F7B-4ED0-4030-873F-3E874E7917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061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2E1A0-FBF0-4ECC-A5D1-26CA2C98E475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A7F7B-4ED0-4030-873F-3E874E7917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323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2E1A0-FBF0-4ECC-A5D1-26CA2C98E475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A7F7B-4ED0-4030-873F-3E874E7917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786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2E1A0-FBF0-4ECC-A5D1-26CA2C98E475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A7F7B-4ED0-4030-873F-3E874E7917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872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2E1A0-FBF0-4ECC-A5D1-26CA2C98E475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A7F7B-4ED0-4030-873F-3E874E7917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97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2E1A0-FBF0-4ECC-A5D1-26CA2C98E475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A7F7B-4ED0-4030-873F-3E874E7917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158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2E1A0-FBF0-4ECC-A5D1-26CA2C98E475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A7F7B-4ED0-4030-873F-3E874E7917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918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2E1A0-FBF0-4ECC-A5D1-26CA2C98E475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A7F7B-4ED0-4030-873F-3E874E7917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324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2E1A0-FBF0-4ECC-A5D1-26CA2C98E475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A7F7B-4ED0-4030-873F-3E874E7917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2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2E1A0-FBF0-4ECC-A5D1-26CA2C98E475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A7F7B-4ED0-4030-873F-3E874E7917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315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2E1A0-FBF0-4ECC-A5D1-26CA2C98E475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A7F7B-4ED0-4030-873F-3E874E7917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443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2E1A0-FBF0-4ECC-A5D1-26CA2C98E475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A7F7B-4ED0-4030-873F-3E874E7917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426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slide" Target="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56.xml"/><Relationship Id="rId5" Type="http://schemas.openxmlformats.org/officeDocument/2006/relationships/slide" Target="slide17.xml"/><Relationship Id="rId4" Type="http://schemas.openxmlformats.org/officeDocument/2006/relationships/slide" Target="slide1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oldtimewallpapers.com/wallpapers/201302/5d34e7acf49c0c22f018341fe66807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00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oldtimewallpapers.com/wallpapers/201302/5d34e7acf49c0c22f018341fe66807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9588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Объект 1"/>
          <p:cNvSpPr>
            <a:spLocks noGrp="1"/>
          </p:cNvSpPr>
          <p:nvPr>
            <p:ph idx="1"/>
          </p:nvPr>
        </p:nvSpPr>
        <p:spPr>
          <a:xfrm>
            <a:off x="4572000" y="1772816"/>
            <a:ext cx="3456830" cy="4365625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altLang="ru-RU" sz="2800" dirty="0" smtClean="0"/>
              <a:t>Род небольших птиц</a:t>
            </a:r>
            <a:r>
              <a:rPr lang="ru-RU" altLang="ru-RU" sz="2800" dirty="0" smtClean="0">
                <a:latin typeface="Arial" charset="0"/>
              </a:rPr>
              <a:t>.</a:t>
            </a:r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altLang="ru-RU" sz="2800" dirty="0" smtClean="0"/>
              <a:t>Гаички — маленькие птички с пушистым оперением </a:t>
            </a:r>
            <a:r>
              <a:rPr lang="ru-RU" altLang="ru-RU" sz="2800" dirty="0" err="1" smtClean="0"/>
              <a:t>буровато</a:t>
            </a:r>
            <a:r>
              <a:rPr lang="ru-RU" altLang="ru-RU" sz="2800" dirty="0" smtClean="0"/>
              <a:t>-серого цвета. На голове тёмная «шапочка» — чёрная или тёмно-серая, на горле чёрное или серо-бурое пятно. </a:t>
            </a:r>
            <a:endParaRPr lang="ru-RU" altLang="ru-RU" sz="2800" dirty="0" smtClean="0">
              <a:solidFill>
                <a:srgbClr val="FFFF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19588" y="764704"/>
            <a:ext cx="3672409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Гаички</a:t>
            </a:r>
          </a:p>
        </p:txBody>
      </p:sp>
    </p:spTree>
    <p:extLst>
      <p:ext uri="{BB962C8B-B14F-4D97-AF65-F5344CB8AC3E}">
        <p14:creationId xmlns:p14="http://schemas.microsoft.com/office/powerpoint/2010/main" val="22172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oldtimewallpapers.com/wallpapers/201302/5d34e7acf49c0c22f018341fe66807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116779"/>
            <a:ext cx="2560637" cy="36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4" name="Объект 1"/>
          <p:cNvSpPr>
            <a:spLocks noGrp="1"/>
          </p:cNvSpPr>
          <p:nvPr>
            <p:ph idx="1"/>
          </p:nvPr>
        </p:nvSpPr>
        <p:spPr>
          <a:xfrm>
            <a:off x="2411760" y="1600200"/>
            <a:ext cx="5328592" cy="4525963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altLang="ru-RU" sz="2800" dirty="0" smtClean="0"/>
              <a:t>Небольшая певчая птица, распространена в большей части Европы. В северных и средних широтах обычна в хвойных, реже смешанных лесах. </a:t>
            </a:r>
            <a:endParaRPr lang="ru-RU" altLang="ru-RU" sz="2800" dirty="0" smtClean="0">
              <a:latin typeface="Arial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Хохлатая синица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98825">
            <a:off x="1189096" y="3664531"/>
            <a:ext cx="2411072" cy="2700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872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oldtimewallpapers.com/wallpapers/201302/5d34e7acf49c0c22f018341fe66807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Объект 1"/>
          <p:cNvSpPr>
            <a:spLocks noGrp="1"/>
          </p:cNvSpPr>
          <p:nvPr>
            <p:ph idx="1"/>
          </p:nvPr>
        </p:nvSpPr>
        <p:spPr>
          <a:xfrm>
            <a:off x="1403648" y="1600200"/>
            <a:ext cx="6408712" cy="45259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altLang="ru-RU" dirty="0" smtClean="0">
                <a:latin typeface="Times New Roman" pitchFamily="18" charset="0"/>
              </a:rPr>
              <a:t>Мелкая подвижная птица, широко распространённая в зоне лесов восточного полушария. </a:t>
            </a:r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altLang="ru-RU" dirty="0" smtClean="0">
                <a:latin typeface="Times New Roman" pitchFamily="18" charset="0"/>
              </a:rPr>
              <a:t>Птица предпочитает хвойные леса, но также встречается в садах и парках, где её можно встретить возле кормушек. </a:t>
            </a:r>
          </a:p>
        </p:txBody>
      </p:sp>
      <p:pic>
        <p:nvPicPr>
          <p:cNvPr id="9220" name="Picture 4" descr="C:\Users\Вера\Desktop\398px-Parus_ater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342187"/>
            <a:ext cx="3347864" cy="251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620688"/>
            <a:ext cx="6336704" cy="80647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dirty="0" smtClean="0">
                <a:solidFill>
                  <a:srgbClr val="FF0000"/>
                </a:solidFill>
              </a:rPr>
              <a:t>Синица </a:t>
            </a:r>
            <a:r>
              <a:rPr lang="ru-RU" sz="7200" dirty="0" err="1" smtClean="0">
                <a:solidFill>
                  <a:srgbClr val="FF0000"/>
                </a:solidFill>
              </a:rPr>
              <a:t>московка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2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oldtimewallpapers.com/wallpapers/201302/5d34e7acf49c0c22f018341fe66807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Объект 1"/>
          <p:cNvSpPr>
            <a:spLocks noGrp="1"/>
          </p:cNvSpPr>
          <p:nvPr>
            <p:ph idx="1"/>
          </p:nvPr>
        </p:nvSpPr>
        <p:spPr>
          <a:xfrm>
            <a:off x="1403648" y="1600200"/>
            <a:ext cx="6408712" cy="452596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2400" dirty="0" smtClean="0"/>
              <a:t>Небольшая певчая птица</a:t>
            </a:r>
            <a:r>
              <a:rPr lang="ru-RU" altLang="ru-RU" sz="2400" dirty="0" smtClean="0">
                <a:latin typeface="Arial" charset="0"/>
              </a:rPr>
              <a:t>, </a:t>
            </a:r>
            <a:r>
              <a:rPr lang="ru-RU" altLang="ru-RU" sz="2400" dirty="0" smtClean="0"/>
              <a:t> распростран</a:t>
            </a:r>
            <a:r>
              <a:rPr lang="ru-RU" altLang="ru-RU" sz="2400" dirty="0" smtClean="0">
                <a:latin typeface="Arial" charset="0"/>
              </a:rPr>
              <a:t>ена</a:t>
            </a:r>
            <a:r>
              <a:rPr lang="ru-RU" altLang="ru-RU" sz="2400" dirty="0" smtClean="0"/>
              <a:t> преимущественно в Европе восточнее Белоруссии, южной Сибири и </a:t>
            </a:r>
            <a:r>
              <a:rPr lang="ru-RU" altLang="ru-RU" sz="2400" dirty="0" smtClean="0">
                <a:latin typeface="Arial" charset="0"/>
              </a:rPr>
              <a:t>в </a:t>
            </a:r>
            <a:r>
              <a:rPr lang="ru-RU" altLang="ru-RU" sz="2400" dirty="0" smtClean="0"/>
              <a:t>Средней Азии. Ведёт оседлый образ жизни, в зимнее время кочует в пределах гнездового ареала.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.</a:t>
            </a:r>
            <a:br>
              <a:rPr lang="ru-RU" dirty="0" smtClean="0"/>
            </a:br>
            <a:r>
              <a:rPr lang="ru-RU" sz="8000" dirty="0" smtClean="0">
                <a:solidFill>
                  <a:srgbClr val="FF0000"/>
                </a:solidFill>
              </a:rPr>
              <a:t>Белая лазоревка</a:t>
            </a:r>
            <a:endParaRPr lang="ru-RU" sz="8000" dirty="0">
              <a:solidFill>
                <a:srgbClr val="FF0000"/>
              </a:solidFill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108325"/>
            <a:ext cx="3095625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636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oldtimewallpapers.com/wallpapers/201302/5d34e7acf49c0c22f018341fe66807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Объект 1"/>
          <p:cNvSpPr>
            <a:spLocks noGrp="1"/>
          </p:cNvSpPr>
          <p:nvPr>
            <p:ph idx="1"/>
          </p:nvPr>
        </p:nvSpPr>
        <p:spPr>
          <a:xfrm>
            <a:off x="1403647" y="1557338"/>
            <a:ext cx="6408713" cy="45720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2200" dirty="0" smtClean="0"/>
              <a:t> </a:t>
            </a:r>
            <a:r>
              <a:rPr lang="ru-RU" altLang="ru-RU" sz="2200" dirty="0" smtClean="0">
                <a:latin typeface="Times New Roman" pitchFamily="18" charset="0"/>
              </a:rPr>
              <a:t>Небольшая синица с ярким голубовато-жёлтым оперением, широко распространённая в Европе, Азии и а Африке. 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2200" dirty="0" smtClean="0">
                <a:latin typeface="Times New Roman" pitchFamily="18" charset="0"/>
              </a:rPr>
              <a:t>В дикой природе обитает преимущественно в лиственных и смешанных лесах, особенно дубовых и берёзовых, часто селится в садах и парках, где её часто можно встретить возле кормушек.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19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dirty="0" smtClean="0">
                <a:solidFill>
                  <a:srgbClr val="FF0000"/>
                </a:solidFill>
              </a:rPr>
              <a:t>Лазоревка обыкновенная</a:t>
            </a:r>
            <a:endParaRPr lang="ru-RU" sz="4900" dirty="0">
              <a:solidFill>
                <a:srgbClr val="FF0000"/>
              </a:solidFill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62" y="3645024"/>
            <a:ext cx="2952675" cy="2580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674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oldtimewallpapers.com/wallpapers/201302/5d34e7acf49c0c22f018341fe66807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Объект 1"/>
          <p:cNvSpPr>
            <a:spLocks noGrp="1"/>
          </p:cNvSpPr>
          <p:nvPr>
            <p:ph idx="1"/>
          </p:nvPr>
        </p:nvSpPr>
        <p:spPr>
          <a:xfrm>
            <a:off x="1475656" y="1600200"/>
            <a:ext cx="6192688" cy="452596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2000" dirty="0" smtClean="0"/>
              <a:t>Крупная птица длиной до 13 см с широкой чёрной полосой (особенно широкой у самцов) на жёлтом фоне, проходящей от горла по груди и брюху. </a:t>
            </a:r>
            <a:endParaRPr lang="ru-RU" altLang="ru-RU" sz="2000" dirty="0" smtClean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2000" dirty="0" smtClean="0"/>
              <a:t>Большой хохол спереди чёрного, а сзади — жёлтого цвета. На чёрном лице выделяются жёлтые брови и щёки. </a:t>
            </a:r>
            <a:endParaRPr lang="ru-RU" altLang="ru-RU" sz="2000" dirty="0" smtClean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2000" dirty="0" smtClean="0"/>
              <a:t>Крыло окрашено в сочетание чёрного и светлого</a:t>
            </a:r>
            <a:r>
              <a:rPr lang="ru-RU" altLang="ru-RU" sz="2000" dirty="0" smtClean="0">
                <a:latin typeface="Arial" charset="0"/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620688"/>
            <a:ext cx="6264696" cy="7969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900" b="1" dirty="0" smtClean="0">
                <a:solidFill>
                  <a:srgbClr val="FF0000"/>
                </a:solidFill>
              </a:rPr>
              <a:t>Индийская </a:t>
            </a:r>
            <a:r>
              <a:rPr lang="ru-RU" sz="4900" dirty="0" smtClean="0">
                <a:solidFill>
                  <a:srgbClr val="FF0000"/>
                </a:solidFill>
              </a:rPr>
              <a:t>синица</a:t>
            </a:r>
            <a:endParaRPr lang="ru-RU" sz="4900" dirty="0">
              <a:solidFill>
                <a:srgbClr val="FF0000"/>
              </a:solidFill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630" y="3645024"/>
            <a:ext cx="3528739" cy="2590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430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oldtimewallpapers.com/wallpapers/201302/5d34e7acf49c0c22f018341fe66807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Объект 1"/>
          <p:cNvSpPr>
            <a:spLocks noGrp="1"/>
          </p:cNvSpPr>
          <p:nvPr>
            <p:ph idx="1"/>
          </p:nvPr>
        </p:nvSpPr>
        <p:spPr>
          <a:xfrm>
            <a:off x="1403648" y="1600200"/>
            <a:ext cx="6408712" cy="4525963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altLang="ru-RU" sz="2400" dirty="0" smtClean="0"/>
              <a:t>Её длина составляет от 14 до 15,5 см. Оперение светлое жёлто-коричневое. </a:t>
            </a:r>
            <a:r>
              <a:rPr lang="ru-RU" altLang="ru-RU" sz="2400" dirty="0" smtClean="0">
                <a:latin typeface="Arial" charset="0"/>
              </a:rPr>
              <a:t>С</a:t>
            </a:r>
            <a:r>
              <a:rPr lang="ru-RU" altLang="ru-RU" sz="2400" dirty="0" smtClean="0"/>
              <a:t>амец имеет светлую голубовато-серую окраску головы с длинной чёрной «бородой» и белым горлом (поэтому в ряде источников эти птицы называются </a:t>
            </a:r>
            <a:r>
              <a:rPr lang="ru-RU" altLang="ru-RU" sz="2400" dirty="0" err="1" smtClean="0"/>
              <a:t>бородятками</a:t>
            </a:r>
            <a:r>
              <a:rPr lang="ru-RU" altLang="ru-RU" sz="2400" dirty="0" smtClean="0"/>
              <a:t> или бородатыми синицами). Перья хвоста снизу белые.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Усатая синица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998" y="3933056"/>
            <a:ext cx="2441940" cy="292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://razukraska.ru/wp-content/gallery/snegiri/snegir8.gi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2221"/>
            <a:ext cx="966862" cy="114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29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oldtimewallpapers.com/wallpapers/201302/5d34e7acf49c0c22f018341fe66807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063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dirty="0" smtClean="0">
                <a:solidFill>
                  <a:srgbClr val="FF0000"/>
                </a:solidFill>
              </a:rPr>
              <a:t>Питание синичек летом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052" name="Picture 4" descr="F:\папка доченьки Катюши\синица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643063"/>
            <a:ext cx="828675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534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076" name="Picture 4" descr="F:\папка доченьки Катюши\синица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127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4100" name="Picture 4" descr="F:\папка доченьки Катюши\синица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85750"/>
            <a:ext cx="8215312" cy="578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790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oldtimewallpapers.com/wallpapers/201302/5d34e7acf49c0c22f018341fe66807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50579" y="2078027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/>
              <a:t> </a:t>
            </a:r>
            <a:r>
              <a:rPr lang="ru-RU" sz="2800" b="1" dirty="0" smtClean="0">
                <a:solidFill>
                  <a:srgbClr val="FF0000"/>
                </a:solidFill>
              </a:rPr>
              <a:t>Цель:</a:t>
            </a:r>
            <a:r>
              <a:rPr lang="ru-RU" sz="2800" b="1" dirty="0" smtClean="0"/>
              <a:t> формировать бережное отношение к синицам.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51914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5124" name="Picture 4" descr="F:\папка доченьки Катюши\синица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14313"/>
            <a:ext cx="8215312" cy="607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48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6148" name="Picture 4" descr="F:\папка доченьки Катюши\синица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85750"/>
            <a:ext cx="8286750" cy="592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754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7172" name="Picture 4" descr="F:\папка доченьки Катюши\синица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85750"/>
            <a:ext cx="8286750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103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8196" name="Picture 4" descr="F:\папка доченьки Катюши\синица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285750"/>
            <a:ext cx="830580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07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9220" name="Picture 4" descr="F:\папка доченьки Катюши\синица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85750"/>
            <a:ext cx="8215312" cy="578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392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0244" name="Picture 4" descr="F:\папка доченьки Катюши\синица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214313"/>
            <a:ext cx="8667750" cy="631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77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1268" name="Picture 4" descr="F:\папка доченьки Катюши\синица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85750"/>
            <a:ext cx="8215312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815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2292" name="Picture 4" descr="F:\папка доченьки Катюши\синица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0"/>
            <a:ext cx="6513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66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3316" name="Picture 4" descr="F:\папка доченьки Катюши\синица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85750"/>
            <a:ext cx="8215312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66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4340" name="Picture 4" descr="F:\папка доченьки Катюши\синица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85750"/>
            <a:ext cx="8286750" cy="603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7275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oldtimewallpapers.com/wallpapers/201302/5d34e7acf49c0c22f018341fe66807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75656" y="980728"/>
            <a:ext cx="61926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Задачи:</a:t>
            </a:r>
          </a:p>
          <a:p>
            <a:r>
              <a:rPr lang="ru-RU" sz="2800" b="1" dirty="0" smtClean="0"/>
              <a:t>1. Подобрать и изучить литературу о жизни синиц;</a:t>
            </a:r>
          </a:p>
          <a:p>
            <a:r>
              <a:rPr lang="ru-RU" sz="2800" b="1" dirty="0" smtClean="0"/>
              <a:t>2. Понаблюдать за птицами в природе;</a:t>
            </a:r>
          </a:p>
          <a:p>
            <a:r>
              <a:rPr lang="ru-RU" sz="2800" b="1" dirty="0" smtClean="0"/>
              <a:t>3. Определить значение синиц в природе и в жизни человека;</a:t>
            </a:r>
          </a:p>
          <a:p>
            <a:r>
              <a:rPr lang="ru-RU" sz="2800" b="1" dirty="0" smtClean="0"/>
              <a:t>4. Сделать зимнюю кормушку для птиц</a:t>
            </a:r>
          </a:p>
        </p:txBody>
      </p:sp>
    </p:spTree>
    <p:extLst>
      <p:ext uri="{BB962C8B-B14F-4D97-AF65-F5344CB8AC3E}">
        <p14:creationId xmlns:p14="http://schemas.microsoft.com/office/powerpoint/2010/main" val="11774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5364" name="Picture 4" descr="F:\папка доченьки Катюши\синица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85750"/>
            <a:ext cx="8358188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6444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6388" name="Picture 4" descr="F:\папка доченьки Катюши\синица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85750"/>
            <a:ext cx="8286750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0987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7412" name="Picture 4" descr="F:\папка доченьки Катюши\синица\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38100"/>
            <a:ext cx="9017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5257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8436" name="Picture 4" descr="F:\папка доченьки Катюши\синица\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85750"/>
            <a:ext cx="8215312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44397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9460" name="Picture 4" descr="F:\папка доченьки Катюши\синица\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85750"/>
            <a:ext cx="8286750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6412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Питание синичек зимой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0484" name="Рисунок 5" descr="http://www.amovia.org/Birds/images/sinitsa&amp;ryab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536700"/>
            <a:ext cx="828675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1847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1508" name="Рисунок 5" descr="http://st-roll.ru/wp-content/uploads/2012/02/DSC060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85750"/>
            <a:ext cx="8215312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15371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2532" name="Рисунок 5" descr="http://www.tapeciarnia.pl/tapeciarnia_pl.php?adres=108050_wiewiorka_sikorka_zima_orzesz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14313"/>
            <a:ext cx="8372475" cy="59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83097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063" y="274638"/>
            <a:ext cx="5286375" cy="1143000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43063" y="1600200"/>
            <a:ext cx="5286375" cy="4525963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3556" name="Рисунок 5" descr="http://www.pgbooks.ru/upload/blog/1d4/1d45d9a267b32f06dd1bdfb5f769c5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285750"/>
            <a:ext cx="5286375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0683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4580" name="Рисунок 5" descr="http://img-fotki.yandex.ru/get/4418/16900912.3a/0_85a69_744a2ebe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85750"/>
            <a:ext cx="828675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7874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oldtimewallpapers.com/wallpapers/201302/5d34e7acf49c0c22f018341fe66807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47651" y="2351782"/>
            <a:ext cx="59766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Гипотеза:</a:t>
            </a:r>
            <a:r>
              <a:rPr lang="ru-RU" sz="3200" b="1" dirty="0" smtClean="0"/>
              <a:t> почему синичка не перелетная птичка?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53135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5604" name="Рисунок 5" descr="http://img-fotki.yandex.ru/get/4136/40312205.4c/0_7cfdf_6f811b3_-1-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85750"/>
            <a:ext cx="8286750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52697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6628" name="Рисунок 5" descr="http://img-fotki.yandex.ru/get/9815/3199755.3b/0_95fbe_f7115f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8358187" cy="621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06466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7652" name="Рисунок 5" descr="http://club.foto.ru/gallery/images/photo/2013/03/10/21234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85750"/>
            <a:ext cx="8286750" cy="592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65780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8676" name="Рисунок 5" descr="http://img-fotki.yandex.ru/get/5002/in-jdanova.0/0_57240_9bc3f5b3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85750"/>
            <a:ext cx="8143875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83435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9700" name="Рисунок 5" descr="http://erarzn.ru/pub/img/news/pic18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85750"/>
            <a:ext cx="8286750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razukraska.ru/wp-content/gallery/snegiri/snegir8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2221"/>
            <a:ext cx="966862" cy="114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oldtimewallpapers.com/wallpapers/201302/5d34e7acf49c0c22f018341fe66807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664" y="2332037"/>
            <a:ext cx="6048672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dirty="0" smtClean="0">
                <a:solidFill>
                  <a:srgbClr val="0000FF"/>
                </a:solidFill>
              </a:rPr>
              <a:t>Цель:</a:t>
            </a:r>
            <a:r>
              <a:rPr lang="ru-RU" altLang="ru-RU" dirty="0" smtClean="0"/>
              <a:t> Найти в интернете информацию о том, как мы можем помочь птицам зимой. </a:t>
            </a:r>
          </a:p>
          <a:p>
            <a:pPr eaLnBrk="1" hangingPunct="1">
              <a:buFontTx/>
              <a:buNone/>
            </a:pPr>
            <a:r>
              <a:rPr lang="ru-RU" altLang="ru-RU" dirty="0"/>
              <a:t> </a:t>
            </a:r>
            <a:r>
              <a:rPr lang="ru-RU" altLang="ru-RU" dirty="0" smtClean="0"/>
              <a:t>          Смастерить кормушки и </a:t>
            </a:r>
            <a:r>
              <a:rPr lang="ru-RU" altLang="ru-RU" dirty="0" err="1" smtClean="0"/>
              <a:t>синичник</a:t>
            </a:r>
            <a:endParaRPr lang="ru-RU" altLang="ru-RU" dirty="0" smtClean="0"/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2411760" y="976312"/>
            <a:ext cx="3876675" cy="1285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Помощь    человека</a:t>
            </a:r>
          </a:p>
        </p:txBody>
      </p:sp>
    </p:spTree>
    <p:extLst>
      <p:ext uri="{BB962C8B-B14F-4D97-AF65-F5344CB8AC3E}">
        <p14:creationId xmlns:p14="http://schemas.microsoft.com/office/powerpoint/2010/main" val="355576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oldtimewallpapers.com/wallpapers/201302/5d34e7acf49c0c22f018341fe66807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0" name="Рисунок 1" descr="C:\Users\User\Desktop\zy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716338"/>
            <a:ext cx="523875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1475656" y="1109497"/>
            <a:ext cx="626469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dirty="0" smtClean="0">
                <a:solidFill>
                  <a:srgbClr val="0000FF"/>
                </a:solidFill>
              </a:rPr>
              <a:t>Чтобы </a:t>
            </a:r>
            <a:r>
              <a:rPr lang="ru-RU" altLang="ru-RU" sz="2400" dirty="0">
                <a:solidFill>
                  <a:srgbClr val="0000FF"/>
                </a:solidFill>
              </a:rPr>
              <a:t>помочь синице не надо так много принимать усилий. Синиц можно кормить зимой зерном или семечками.</a:t>
            </a:r>
            <a:r>
              <a:rPr lang="ru-RU" altLang="ru-RU" sz="2400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52229" name="Рисунок 2" descr="C:\Users\User\Desktop\sunflower_seed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348880"/>
            <a:ext cx="52387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35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oldtimewallpapers.com/wallpapers/201302/5d34e7acf49c0c22f018341fe66807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836712"/>
            <a:ext cx="5256584" cy="1143000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3600" b="1" dirty="0" smtClean="0"/>
              <a:t>Кормушки</a:t>
            </a:r>
            <a:br>
              <a:rPr lang="ru-RU" altLang="ru-RU" sz="3600" b="1" dirty="0" smtClean="0"/>
            </a:br>
            <a:r>
              <a:rPr lang="ru-RU" altLang="ru-RU" sz="3600" b="1" dirty="0" smtClean="0"/>
              <a:t> для синичек из бутылок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71688" y="1600200"/>
            <a:ext cx="4786312" cy="4525963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0724" name="Рисунок 3" descr="http://im6.asset.yvimg.kz/userimages/alch/9nTdB6S7WzEhwE3P61a611GiylQU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060848"/>
            <a:ext cx="4356260" cy="422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427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1748" name="Рисунок 3" descr="https://lh3.googleusercontent.com/-JT0ME6xtXKQ/TZGsQF11u_I/AAAAAAAAAHU/SmXMKTpo69c/d/IMG_77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85750"/>
            <a:ext cx="8286750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721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2772" name="Рисунок 3" descr="http://www.xn--80avheabybq.xn--p1ai/groups_albums_photos/91/204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85750"/>
            <a:ext cx="8286750" cy="594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563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oldtimewallpapers.com/wallpapers/201302/5d34e7acf49c0c22f018341fe66807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63688" y="1412776"/>
            <a:ext cx="56886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Наши подгруппы:</a:t>
            </a:r>
          </a:p>
          <a:p>
            <a:pPr marL="342900" indent="-342900">
              <a:buFontTx/>
              <a:buAutoNum type="arabicPeriod"/>
            </a:pPr>
            <a:r>
              <a:rPr lang="ru-RU" sz="2400" b="1" dirty="0"/>
              <a:t>Народный календарь или </a:t>
            </a:r>
            <a:r>
              <a:rPr lang="ru-RU" sz="2400" b="1" dirty="0" err="1"/>
              <a:t>синичкины</a:t>
            </a:r>
            <a:r>
              <a:rPr lang="ru-RU" sz="2400" b="1" dirty="0"/>
              <a:t> приметы</a:t>
            </a:r>
          </a:p>
          <a:p>
            <a:pPr marL="342900" indent="-342900">
              <a:buFontTx/>
              <a:buAutoNum type="arabicPeriod"/>
            </a:pPr>
            <a:r>
              <a:rPr lang="ru-RU" sz="2400" b="1" dirty="0">
                <a:hlinkClick r:id="rId3" action="ppaction://hlinksldjump"/>
              </a:rPr>
              <a:t>Не все так плохо или чем я  могу помочь</a:t>
            </a:r>
            <a:endParaRPr lang="ru-RU" sz="2400" b="1" dirty="0"/>
          </a:p>
          <a:p>
            <a:pPr marL="342900" indent="-342900">
              <a:buAutoNum type="arabicPeriod"/>
            </a:pPr>
            <a:r>
              <a:rPr lang="ru-RU" sz="2400" b="1" dirty="0" smtClean="0">
                <a:hlinkClick r:id="rId4" action="ppaction://hlinksldjump"/>
              </a:rPr>
              <a:t>Виды синиц и среда их обитания</a:t>
            </a:r>
            <a:endParaRPr lang="ru-RU" sz="2400" b="1" dirty="0" smtClean="0"/>
          </a:p>
          <a:p>
            <a:pPr marL="342900" indent="-342900">
              <a:buFontTx/>
              <a:buAutoNum type="arabicPeriod"/>
            </a:pPr>
            <a:r>
              <a:rPr lang="ru-RU" sz="2400" b="1" dirty="0"/>
              <a:t>Негативное влияние человека на птиц</a:t>
            </a:r>
          </a:p>
          <a:p>
            <a:pPr marL="342900" indent="-342900">
              <a:buFontTx/>
              <a:buAutoNum type="arabicPeriod"/>
            </a:pPr>
            <a:r>
              <a:rPr lang="ru-RU" sz="2400" b="1" dirty="0">
                <a:hlinkClick r:id="rId5" action="ppaction://hlinksldjump"/>
              </a:rPr>
              <a:t>Питание синиц в разное время года</a:t>
            </a:r>
            <a:endParaRPr lang="ru-RU" sz="2400" b="1" dirty="0"/>
          </a:p>
          <a:p>
            <a:pPr marL="342900" indent="-342900">
              <a:buAutoNum type="arabicPeriod"/>
            </a:pPr>
            <a:r>
              <a:rPr lang="ru-RU" sz="2400" b="1" dirty="0" smtClean="0">
                <a:hlinkClick r:id="rId6" action="ppaction://hlinksldjump"/>
              </a:rPr>
              <a:t>Самая популярная синица в Брянской области</a:t>
            </a:r>
            <a:endParaRPr lang="ru-RU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7889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0" y="274638"/>
            <a:ext cx="6143625" cy="1143000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0188" y="1600200"/>
            <a:ext cx="6072187" cy="4525963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3796" name="Рисунок 3" descr="http://www.public-domain-photos.com/free-stock-photos-3/animals/willow-tit-visiting-birdfee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214313"/>
            <a:ext cx="6011862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798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57438" y="500063"/>
            <a:ext cx="5000625" cy="1143000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7438" y="1000125"/>
            <a:ext cx="5000625" cy="4214813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4820" name="Рисунок 3" descr="http://img14.vkrugudruzei.ru/images/138/535/65/75109ec1c0a34dec94cf8567cc97a190_200x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285750"/>
            <a:ext cx="5000625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693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5844" name="Рисунок 3" descr="http://img-fotki.yandex.ru/get/6701/61289085.1c/0_8f55c_c2cd9e15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85750"/>
            <a:ext cx="8358187" cy="587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459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6868" name="Рисунок 3" descr="http://s2.fotokto.ru/photo/full/244/24481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8358187" cy="59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255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7892" name="Рисунок 3" descr="http://4.bp.blogspot.com/-Izy-reAxq4s/UswpHQPd3PI/AAAAAAAAG10/okyNV4QVJCc/s1600/2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14313"/>
            <a:ext cx="8215312" cy="59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razukraska.ru/wp-content/gallery/snegiri/snegir8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2221"/>
            <a:ext cx="966862" cy="114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04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oldtimewallpapers.com/wallpapers/201302/5d34e7acf49c0c22f018341fe66807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3074" name="Picture 2" descr="http://ia108.mycdn.me/image?t=3&amp;bid=770890953285&amp;id=770890953285&amp;plc=WEB&amp;tkn=*4ndsbahKmvF1RQFsxwfhJEjFv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0"/>
            <a:ext cx="5814899" cy="436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a108.mycdn.me/image?t=3&amp;bid=770890953797&amp;id=770890953797&amp;plc=WEB&amp;tkn=*5zpU97as5qi55JIVToJMsSRRLP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891" y="3212976"/>
            <a:ext cx="5337109" cy="400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14899" y="1124744"/>
            <a:ext cx="20694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Синички ещё побаиваются, а вот голуби уже доверяют</a:t>
            </a:r>
            <a:endParaRPr lang="ru-RU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56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oldtimewallpapers.com/wallpapers/201302/5d34e7acf49c0c22f018341fe66807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921974"/>
            <a:ext cx="7488238" cy="1268760"/>
          </a:xfrm>
        </p:spPr>
        <p:txBody>
          <a:bodyPr/>
          <a:lstStyle/>
          <a:p>
            <a:r>
              <a:rPr lang="ru-RU" altLang="ru-RU" sz="3600" b="1" dirty="0" smtClean="0">
                <a:solidFill>
                  <a:srgbClr val="FF0000"/>
                </a:solidFill>
              </a:rPr>
              <a:t>Самая популярная синичка в Брянской области</a:t>
            </a:r>
            <a:endParaRPr lang="ru-RU" altLang="ru-RU" sz="3600" b="1" dirty="0">
              <a:solidFill>
                <a:srgbClr val="FF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59113" y="3716338"/>
            <a:ext cx="3025775" cy="696912"/>
          </a:xfrm>
        </p:spPr>
        <p:txBody>
          <a:bodyPr/>
          <a:lstStyle/>
          <a:p>
            <a:endParaRPr lang="ru-RU" altLang="ru-RU"/>
          </a:p>
        </p:txBody>
      </p:sp>
      <p:pic>
        <p:nvPicPr>
          <p:cNvPr id="2053" name="Picture 5" descr="Parus_major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111" y="2164573"/>
            <a:ext cx="3795778" cy="252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995936" y="4693427"/>
            <a:ext cx="3599928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 dirty="0"/>
              <a:t>Подготовила группа в составе:</a:t>
            </a:r>
            <a:r>
              <a:rPr lang="ru-RU" altLang="ru-RU" dirty="0"/>
              <a:t> </a:t>
            </a:r>
          </a:p>
          <a:p>
            <a:pPr>
              <a:spcBef>
                <a:spcPct val="50000"/>
              </a:spcBef>
            </a:pPr>
            <a:r>
              <a:rPr lang="ru-RU" altLang="ru-RU" b="1" dirty="0" err="1"/>
              <a:t>Протченко</a:t>
            </a:r>
            <a:r>
              <a:rPr lang="ru-RU" altLang="ru-RU" b="1" dirty="0"/>
              <a:t> Вика, </a:t>
            </a:r>
            <a:r>
              <a:rPr lang="ru-RU" altLang="ru-RU" b="1" dirty="0" err="1"/>
              <a:t>Смотрова</a:t>
            </a:r>
            <a:r>
              <a:rPr lang="ru-RU" altLang="ru-RU" b="1" dirty="0"/>
              <a:t>  Даша, </a:t>
            </a:r>
            <a:r>
              <a:rPr lang="ru-RU" altLang="ru-RU" b="1" dirty="0" err="1"/>
              <a:t>Левчина</a:t>
            </a:r>
            <a:r>
              <a:rPr lang="ru-RU" altLang="ru-RU" b="1" dirty="0"/>
              <a:t> Маша</a:t>
            </a:r>
          </a:p>
        </p:txBody>
      </p:sp>
    </p:spTree>
    <p:extLst>
      <p:ext uri="{BB962C8B-B14F-4D97-AF65-F5344CB8AC3E}">
        <p14:creationId xmlns:p14="http://schemas.microsoft.com/office/powerpoint/2010/main" val="1966532550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oldtimewallpapers.com/wallpapers/201302/5d34e7acf49c0c22f018341fe66807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908720"/>
            <a:ext cx="6768752" cy="926976"/>
          </a:xfrm>
        </p:spPr>
        <p:txBody>
          <a:bodyPr>
            <a:normAutofit fontScale="90000"/>
          </a:bodyPr>
          <a:lstStyle/>
          <a:p>
            <a:r>
              <a:rPr lang="ru-RU" altLang="ru-RU" b="1" dirty="0">
                <a:solidFill>
                  <a:srgbClr val="FF0000"/>
                </a:solidFill>
              </a:rPr>
              <a:t>Где обитает большая синица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640" y="1598613"/>
            <a:ext cx="6840760" cy="4497387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dirty="0"/>
              <a:t>Большая синица обитает в Европе, Азии и даже в </a:t>
            </a:r>
            <a:r>
              <a:rPr lang="ru-RU" altLang="ru-RU" dirty="0" err="1"/>
              <a:t>Северо</a:t>
            </a:r>
            <a:r>
              <a:rPr lang="ru-RU" altLang="ru-RU" dirty="0"/>
              <a:t> – Западной части  Африки. </a:t>
            </a:r>
          </a:p>
        </p:txBody>
      </p:sp>
      <p:pic>
        <p:nvPicPr>
          <p:cNvPr id="30725" name="Picture 5" descr="great-tit-193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12"/>
          <a:stretch>
            <a:fillRect/>
          </a:stretch>
        </p:blipFill>
        <p:spPr bwMode="auto">
          <a:xfrm>
            <a:off x="4303665" y="3140968"/>
            <a:ext cx="4840335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115047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oldtimewallpapers.com/wallpapers/201302/5d34e7acf49c0c22f018341fe66807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/>
          <a:lstStyle/>
          <a:p>
            <a:r>
              <a:rPr lang="ru-RU" altLang="ru-RU" sz="3600" b="1" dirty="0">
                <a:solidFill>
                  <a:srgbClr val="FF0000"/>
                </a:solidFill>
              </a:rPr>
              <a:t>Где встречается большая синица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640" y="1628775"/>
            <a:ext cx="4550159" cy="4497388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altLang="ru-RU" sz="2800" b="1" dirty="0"/>
              <a:t>Встречается в дикой природе, в разнообразных лесах, на открытых участках, опушках, по берегам водоёмов. Ещё в больших городах, и других населённых пунктах, в садах и парках.</a:t>
            </a:r>
          </a:p>
        </p:txBody>
      </p:sp>
      <p:pic>
        <p:nvPicPr>
          <p:cNvPr id="31749" name="Picture 5" descr="766487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119" y="2595955"/>
            <a:ext cx="3090751" cy="424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448587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oldtimewallpapers.com/wallpapers/201302/5d34e7acf49c0c22f018341fe66807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solidFill>
                  <a:srgbClr val="FF0000"/>
                </a:solidFill>
              </a:rPr>
              <a:t>Где живёт большая синица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5655" y="1598613"/>
            <a:ext cx="4536207" cy="4497387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dirty="0"/>
              <a:t>Большая синица гнездится в дуплах и пустых деревьях. Посещает кормушки с семечками подсолнуха, несолёным салам. Питается разными насекомыми.</a:t>
            </a:r>
          </a:p>
        </p:txBody>
      </p:sp>
      <p:pic>
        <p:nvPicPr>
          <p:cNvPr id="32773" name="Picture 5" descr="5a366eec208a4a1f6b2376ac82b043b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276475"/>
            <a:ext cx="3348037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522351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oldtimewallpapers.com/wallpapers/201302/5d34e7acf49c0c22f018341fe66807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47651" y="2351782"/>
            <a:ext cx="59766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Гипотеза:</a:t>
            </a:r>
            <a:r>
              <a:rPr lang="ru-RU" sz="3200" b="1" dirty="0" smtClean="0"/>
              <a:t> почему синичка не перелетная птичка?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51279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oldtimewallpapers.com/wallpapers/201302/5d34e7acf49c0c22f018341fe66807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5" name="TextBox 4"/>
          <p:cNvSpPr txBox="1"/>
          <p:nvPr/>
        </p:nvSpPr>
        <p:spPr>
          <a:xfrm>
            <a:off x="1763688" y="1412776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78987" y="951111"/>
            <a:ext cx="5386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Подведем итоги: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8987" y="2060848"/>
            <a:ext cx="5386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1. Кто самостоятельно научился работать  в сети Интернет? 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878987" y="2942915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2. Кто сам научился работать с презентацией?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847798" y="3556671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3. Кто планирует сам сделать кормушку?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878987" y="4293096"/>
            <a:ext cx="5285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4. Кто получил для себя достаточно новой и интересной информации?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878987" y="5229200"/>
            <a:ext cx="5657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5. Кто считает, что сегодня наша встреча была полезной?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889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oldtimewallpapers.com/wallpapers/201302/5d34e7acf49c0c22f018341fe66807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35571" y="2420888"/>
            <a:ext cx="648786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Планирование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дальнейшей работы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937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oldtimewallpapers.com/wallpapers/201302/5d34e7acf49c0c22f018341fe66807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15108" y="2420888"/>
            <a:ext cx="592880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всем </a:t>
            </a:r>
          </a:p>
          <a:p>
            <a:pPr algn="ctr"/>
            <a:r>
              <a:rPr lang="ru-RU" sz="54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работу на уроке</a:t>
            </a:r>
            <a:endParaRPr lang="ru-RU" sz="54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999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oldtimewallpapers.com/wallpapers/201302/5d34e7acf49c0c22f018341fe66807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75656" y="980728"/>
            <a:ext cx="61926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Задачи:</a:t>
            </a:r>
          </a:p>
          <a:p>
            <a:r>
              <a:rPr lang="ru-RU" sz="2800" b="1" dirty="0" smtClean="0"/>
              <a:t>1. Подобрать и изучить литературу о жизни синиц;</a:t>
            </a:r>
          </a:p>
          <a:p>
            <a:r>
              <a:rPr lang="ru-RU" sz="2800" b="1" dirty="0" smtClean="0"/>
              <a:t>2. Понаблюдать за птицами в природе;</a:t>
            </a:r>
          </a:p>
          <a:p>
            <a:r>
              <a:rPr lang="ru-RU" sz="2800" b="1" dirty="0" smtClean="0"/>
              <a:t>3. Определить значение синиц в природе и в жизни человека;</a:t>
            </a:r>
          </a:p>
          <a:p>
            <a:r>
              <a:rPr lang="ru-RU" sz="2800" b="1" dirty="0" smtClean="0"/>
              <a:t>4. Сделать зимнюю кормушку для птиц</a:t>
            </a:r>
          </a:p>
        </p:txBody>
      </p:sp>
    </p:spTree>
    <p:extLst>
      <p:ext uri="{BB962C8B-B14F-4D97-AF65-F5344CB8AC3E}">
        <p14:creationId xmlns:p14="http://schemas.microsoft.com/office/powerpoint/2010/main" val="34899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oldtimewallpapers.com/wallpapers/201302/5d34e7acf49c0c22f018341fe66807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3861048"/>
            <a:ext cx="4191000" cy="1143000"/>
          </a:xfrm>
        </p:spPr>
        <p:txBody>
          <a:bodyPr>
            <a:normAutofit fontScale="55000" lnSpcReduction="20000"/>
          </a:bodyPr>
          <a:lstStyle/>
          <a:p>
            <a:pPr algn="r" eaLnBrk="1" hangingPunct="1">
              <a:lnSpc>
                <a:spcPct val="60000"/>
              </a:lnSpc>
            </a:pPr>
            <a:r>
              <a:rPr lang="ru-RU" altLang="ru-RU" sz="200" dirty="0" smtClean="0"/>
              <a:t>  </a:t>
            </a:r>
          </a:p>
          <a:p>
            <a:pPr algn="r" eaLnBrk="1" hangingPunct="1">
              <a:lnSpc>
                <a:spcPct val="60000"/>
              </a:lnSpc>
            </a:pPr>
            <a:r>
              <a:rPr lang="ru-RU" altLang="ru-RU" sz="4800" dirty="0" smtClean="0">
                <a:solidFill>
                  <a:srgbClr val="0000FF"/>
                </a:solidFill>
              </a:rPr>
              <a:t>Работу выполнили:</a:t>
            </a:r>
          </a:p>
          <a:p>
            <a:pPr algn="r" eaLnBrk="1" hangingPunct="1">
              <a:lnSpc>
                <a:spcPct val="60000"/>
              </a:lnSpc>
            </a:pPr>
            <a:r>
              <a:rPr lang="ru-RU" altLang="ru-RU" sz="3600" dirty="0" smtClean="0">
                <a:solidFill>
                  <a:srgbClr val="0000FF"/>
                </a:solidFill>
              </a:rPr>
              <a:t>Мелещенко Глеб, </a:t>
            </a:r>
            <a:endParaRPr lang="ru-RU" altLang="ru-RU" sz="3600" dirty="0" smtClean="0">
              <a:solidFill>
                <a:srgbClr val="0000FF"/>
              </a:solidFill>
              <a:latin typeface="Arial" charset="0"/>
            </a:endParaRPr>
          </a:p>
          <a:p>
            <a:pPr algn="r" eaLnBrk="1" hangingPunct="1">
              <a:lnSpc>
                <a:spcPct val="60000"/>
              </a:lnSpc>
            </a:pPr>
            <a:r>
              <a:rPr lang="ru-RU" altLang="ru-RU" sz="3600" dirty="0" err="1" smtClean="0">
                <a:solidFill>
                  <a:srgbClr val="0000FF"/>
                </a:solidFill>
              </a:rPr>
              <a:t>Искендеров</a:t>
            </a:r>
            <a:r>
              <a:rPr lang="ru-RU" altLang="ru-RU" sz="3600" dirty="0" smtClean="0">
                <a:solidFill>
                  <a:srgbClr val="0000FF"/>
                </a:solidFill>
              </a:rPr>
              <a:t> </a:t>
            </a:r>
            <a:r>
              <a:rPr lang="ru-RU" altLang="ru-RU" sz="3600" dirty="0" err="1" smtClean="0">
                <a:solidFill>
                  <a:srgbClr val="0000FF"/>
                </a:solidFill>
              </a:rPr>
              <a:t>Вагиф</a:t>
            </a:r>
            <a:r>
              <a:rPr lang="ru-RU" altLang="ru-RU" sz="3600" dirty="0" smtClean="0">
                <a:solidFill>
                  <a:srgbClr val="0000FF"/>
                </a:solidFill>
              </a:rPr>
              <a:t>, </a:t>
            </a:r>
            <a:endParaRPr lang="ru-RU" altLang="ru-RU" sz="3600" dirty="0" smtClean="0">
              <a:solidFill>
                <a:srgbClr val="0000FF"/>
              </a:solidFill>
              <a:latin typeface="Arial" charset="0"/>
            </a:endParaRPr>
          </a:p>
          <a:p>
            <a:pPr algn="r" eaLnBrk="1" hangingPunct="1">
              <a:lnSpc>
                <a:spcPct val="60000"/>
              </a:lnSpc>
            </a:pPr>
            <a:r>
              <a:rPr lang="ru-RU" altLang="ru-RU" sz="3600" dirty="0" smtClean="0">
                <a:solidFill>
                  <a:srgbClr val="0000FF"/>
                </a:solidFill>
              </a:rPr>
              <a:t>Яблоков Даниил</a:t>
            </a:r>
            <a:r>
              <a:rPr lang="ru-RU" altLang="ru-RU" sz="4800" dirty="0" smtClean="0">
                <a:solidFill>
                  <a:srgbClr val="0000FF"/>
                </a:solidFill>
              </a:rPr>
              <a:t>.</a:t>
            </a:r>
          </a:p>
          <a:p>
            <a:pPr algn="r" eaLnBrk="1" hangingPunct="1">
              <a:lnSpc>
                <a:spcPct val="60000"/>
              </a:lnSpc>
            </a:pPr>
            <a:endParaRPr lang="ru-RU" altLang="ru-RU" sz="1500" dirty="0" smtClean="0">
              <a:solidFill>
                <a:srgbClr val="FFFF00"/>
              </a:solidFill>
              <a:latin typeface="Arial" charset="0"/>
            </a:endParaRPr>
          </a:p>
          <a:p>
            <a:pPr algn="r" eaLnBrk="1" hangingPunct="1">
              <a:lnSpc>
                <a:spcPct val="60000"/>
              </a:lnSpc>
            </a:pPr>
            <a:r>
              <a:rPr lang="ru-RU" altLang="ru-RU" sz="200" dirty="0" smtClean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5115" y="1517105"/>
            <a:ext cx="8305800" cy="1981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0700" dirty="0" smtClean="0"/>
              <a:t/>
            </a:r>
            <a:br>
              <a:rPr lang="ru-RU" sz="10700" dirty="0" smtClean="0"/>
            </a:br>
            <a:r>
              <a:rPr lang="ru-RU" sz="10700" dirty="0" smtClean="0"/>
              <a:t>Виды синиц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387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oldtimewallpapers.com/wallpapers/201302/5d34e7acf49c0c22f018341fe66807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835696" y="2060848"/>
            <a:ext cx="5904656" cy="4065315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800" b="1" dirty="0" smtClean="0"/>
              <a:t>Задачи:</a:t>
            </a:r>
            <a:endParaRPr lang="ru-RU" sz="4800" b="1" dirty="0"/>
          </a:p>
          <a:p>
            <a:pPr marL="742950" indent="-742950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ru-RU" dirty="0" smtClean="0"/>
              <a:t>Узнать краткую информацию про к</a:t>
            </a:r>
            <a:r>
              <a:rPr lang="ru-RU" dirty="0"/>
              <a:t>аждый вид синиц .</a:t>
            </a:r>
          </a:p>
          <a:p>
            <a:pPr marL="742950" indent="-742950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ru-RU" dirty="0" smtClean="0"/>
              <a:t>Узнать как выглядит каждый вид </a:t>
            </a:r>
            <a:r>
              <a:rPr lang="ru-RU" sz="3600" dirty="0" smtClean="0"/>
              <a:t>.</a:t>
            </a:r>
          </a:p>
          <a:p>
            <a:pPr marL="742950" indent="-742950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endParaRPr lang="ru-RU" sz="36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1052736"/>
            <a:ext cx="648072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/>
              <a:t>Цель:</a:t>
            </a:r>
            <a:r>
              <a:rPr lang="ru-RU" sz="4800" dirty="0" smtClean="0"/>
              <a:t> узнать виды синиц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2425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672</Words>
  <Application>Microsoft Office PowerPoint</Application>
  <PresentationFormat>Экран (4:3)</PresentationFormat>
  <Paragraphs>78</Paragraphs>
  <Slides>62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Виды синиц                       </vt:lpstr>
      <vt:lpstr>Цель: узнать виды синиц</vt:lpstr>
      <vt:lpstr>Гаички</vt:lpstr>
      <vt:lpstr>Хохлатая синица</vt:lpstr>
      <vt:lpstr>Синица московка</vt:lpstr>
      <vt:lpstr>. Белая лазоревка</vt:lpstr>
      <vt:lpstr> Лазоревка обыкновенная</vt:lpstr>
      <vt:lpstr>Индийская синица</vt:lpstr>
      <vt:lpstr>Усатая синица</vt:lpstr>
      <vt:lpstr>Питание синичек летом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Питание синичек зимой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Кормушки  для синичек из бутылок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Самая популярная синичка в Брянской области</vt:lpstr>
      <vt:lpstr>Где обитает большая синица</vt:lpstr>
      <vt:lpstr>Где встречается большая синица</vt:lpstr>
      <vt:lpstr>Где живёт большая синица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21</cp:revision>
  <dcterms:created xsi:type="dcterms:W3CDTF">2015-11-22T15:53:18Z</dcterms:created>
  <dcterms:modified xsi:type="dcterms:W3CDTF">2016-01-28T02:33:19Z</dcterms:modified>
</cp:coreProperties>
</file>