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6" r:id="rId3"/>
    <p:sldId id="271" r:id="rId4"/>
    <p:sldId id="257" r:id="rId5"/>
    <p:sldId id="267" r:id="rId6"/>
    <p:sldId id="258" r:id="rId7"/>
    <p:sldId id="268" r:id="rId8"/>
    <p:sldId id="260" r:id="rId9"/>
    <p:sldId id="269" r:id="rId10"/>
    <p:sldId id="262" r:id="rId11"/>
    <p:sldId id="270" r:id="rId12"/>
    <p:sldId id="261" r:id="rId13"/>
    <p:sldId id="263" r:id="rId14"/>
    <p:sldId id="264" r:id="rId15"/>
    <p:sldId id="265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27" autoAdjust="0"/>
  </p:normalViewPr>
  <p:slideViewPr>
    <p:cSldViewPr>
      <p:cViewPr varScale="1">
        <p:scale>
          <a:sx n="43" d="100"/>
          <a:sy n="43" d="100"/>
        </p:scale>
        <p:origin x="6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992E4-524C-470A-BDF7-0BB1F16E0EF0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F8ED3-4DCF-4A3C-94B1-E4E7D8029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6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F8ED3-4DCF-4A3C-94B1-E4E7D8029E1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37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41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1674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061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384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0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671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9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22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27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42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1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76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79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44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46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21C8B-14C4-46C6-A989-B4053E7AD0EB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27272E-AA1F-49B3-86BD-7873AB463F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9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3" y="3933057"/>
            <a:ext cx="6923194" cy="2160239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Различные типы  текстовых задач</a:t>
            </a:r>
            <a:br>
              <a:rPr lang="ru-RU" dirty="0" smtClean="0"/>
            </a:br>
            <a:r>
              <a:rPr lang="ru-RU" sz="2200" dirty="0" smtClean="0">
                <a:solidFill>
                  <a:srgbClr val="00B050"/>
                </a:solidFill>
              </a:rPr>
              <a:t>Подготовка </a:t>
            </a:r>
            <a:r>
              <a:rPr lang="ru-RU" sz="2200" dirty="0">
                <a:solidFill>
                  <a:srgbClr val="00B050"/>
                </a:solidFill>
              </a:rPr>
              <a:t>к ЕГЭ и ОГЭ</a:t>
            </a:r>
            <a:endParaRPr lang="en-US" sz="22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02974"/>
            <a:ext cx="6585170" cy="3170042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Учитель математики </a:t>
            </a:r>
          </a:p>
          <a:p>
            <a:r>
              <a:rPr lang="ru-RU" sz="2800" dirty="0" smtClean="0"/>
              <a:t>ГБОУ СОШ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№ 135 с углубленным изучением английского языка Выборгского района</a:t>
            </a:r>
          </a:p>
          <a:p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 Санкт-Петербурга</a:t>
            </a:r>
          </a:p>
          <a:p>
            <a:r>
              <a:rPr lang="ru-RU" sz="2800" i="1" dirty="0" err="1" smtClean="0"/>
              <a:t>Голубкова</a:t>
            </a:r>
            <a:r>
              <a:rPr lang="ru-RU" sz="2800" i="1" dirty="0" smtClean="0"/>
              <a:t> Елена Юрьевна</a:t>
            </a:r>
            <a:endParaRPr lang="ru-RU" sz="28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800" dirty="0"/>
              <a:t> </a:t>
            </a:r>
            <a:r>
              <a:rPr lang="ru-RU" sz="2800" dirty="0" smtClean="0"/>
              <a:t>       </a:t>
            </a:r>
            <a:r>
              <a:rPr lang="en-US" sz="2800" dirty="0" smtClean="0"/>
              <a:t>267-872-921</a:t>
            </a:r>
            <a:r>
              <a:rPr lang="ru-RU" sz="2800" dirty="0" smtClean="0"/>
              <a:t>                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на сплавы и смеси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7" y="1556792"/>
            <a:ext cx="7778824" cy="4354430"/>
          </a:xfrm>
        </p:spPr>
        <p:txBody>
          <a:bodyPr/>
          <a:lstStyle/>
          <a:p>
            <a:pPr algn="just"/>
            <a:r>
              <a:rPr lang="ru-RU" sz="2800" dirty="0" smtClean="0"/>
              <a:t>Латунь – сплав меди и цинка. Кусок латуни содержит меди на 60 кг больше, чем цинка. Этот кусок латуни сплавили с 100 кг меди и получили латунь, в которой 70% меди. Определите процент меди  в первоначальном куске.</a:t>
            </a:r>
          </a:p>
          <a:p>
            <a:pPr algn="just"/>
            <a:r>
              <a:rPr lang="ru-RU" sz="2800" dirty="0" smtClean="0"/>
              <a:t> Назовите ответ в процентах.</a:t>
            </a:r>
          </a:p>
          <a:p>
            <a:pPr algn="just">
              <a:buNone/>
            </a:pPr>
            <a:r>
              <a:rPr lang="ru-RU" sz="2800" dirty="0" smtClean="0"/>
              <a:t>... 60.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6589199" cy="12808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 задачи на прогрессии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12776"/>
            <a:ext cx="7672105" cy="5040560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Отдыхающий по совету врача загорал в первый день 5 мин, а каждый следующий день увеличивал время на 5 мин. В какой день недели время пребывания на солнце будет 40 мин, если он начал загорать в среду?</a:t>
            </a:r>
          </a:p>
          <a:p>
            <a:r>
              <a:rPr lang="ru-RU" sz="2400" dirty="0" smtClean="0"/>
              <a:t>Время пребывания составляет арифметическую прогрессию, первый член равен 5,разность равна 5, </a:t>
            </a:r>
            <a:r>
              <a:rPr lang="en-US" sz="2400" dirty="0" smtClean="0"/>
              <a:t>n</a:t>
            </a:r>
            <a:r>
              <a:rPr lang="ru-RU" sz="2400" dirty="0" smtClean="0"/>
              <a:t>-</a:t>
            </a:r>
            <a:r>
              <a:rPr lang="ru-RU" sz="2400" dirty="0" err="1" smtClean="0"/>
              <a:t>ый</a:t>
            </a:r>
            <a:r>
              <a:rPr lang="ru-RU" sz="2400" dirty="0" smtClean="0"/>
              <a:t> член равен 40. Найдём</a:t>
            </a:r>
            <a:r>
              <a:rPr lang="en-US" sz="2400" dirty="0" smtClean="0"/>
              <a:t> n</a:t>
            </a:r>
            <a:r>
              <a:rPr lang="ru-RU" sz="2400" dirty="0" smtClean="0"/>
              <a:t>.</a:t>
            </a:r>
          </a:p>
          <a:p>
            <a:r>
              <a:rPr lang="en-US" sz="2400" dirty="0"/>
              <a:t>a</a:t>
            </a:r>
            <a:r>
              <a:rPr lang="en-US" sz="1400" dirty="0" smtClean="0"/>
              <a:t>n</a:t>
            </a:r>
            <a:r>
              <a:rPr lang="en-US" sz="2400" dirty="0" smtClean="0"/>
              <a:t> </a:t>
            </a:r>
            <a:r>
              <a:rPr lang="ru-RU" sz="2400" dirty="0" smtClean="0"/>
              <a:t> </a:t>
            </a:r>
            <a:r>
              <a:rPr lang="en-US" sz="2400" dirty="0" smtClean="0"/>
              <a:t>=a</a:t>
            </a:r>
            <a:r>
              <a:rPr lang="en-US" sz="1400" dirty="0" smtClean="0"/>
              <a:t>1 </a:t>
            </a:r>
            <a:r>
              <a:rPr lang="en-US" sz="2400" dirty="0" smtClean="0"/>
              <a:t>+(n-1)d</a:t>
            </a:r>
            <a:r>
              <a:rPr lang="ru-RU" sz="2400" dirty="0" smtClean="0"/>
              <a:t>; </a:t>
            </a:r>
            <a:r>
              <a:rPr lang="en-US" sz="2400" dirty="0" smtClean="0"/>
              <a:t>40=5+</a:t>
            </a:r>
            <a:r>
              <a:rPr lang="ru-RU" sz="2400" dirty="0" smtClean="0"/>
              <a:t>5</a:t>
            </a:r>
            <a:r>
              <a:rPr lang="en-US" sz="2400" dirty="0" smtClean="0"/>
              <a:t>(n-1)</a:t>
            </a:r>
            <a:r>
              <a:rPr lang="ru-RU" sz="2400" dirty="0" smtClean="0"/>
              <a:t>; </a:t>
            </a:r>
            <a:r>
              <a:rPr lang="en-US" sz="2400" dirty="0" smtClean="0"/>
              <a:t>n=8. a</a:t>
            </a:r>
            <a:r>
              <a:rPr lang="en-US" sz="1400" dirty="0" smtClean="0"/>
              <a:t>1</a:t>
            </a:r>
            <a:r>
              <a:rPr lang="en-US" sz="2400" dirty="0" smtClean="0"/>
              <a:t> </a:t>
            </a:r>
            <a:r>
              <a:rPr lang="ru-RU" sz="2400" dirty="0" smtClean="0"/>
              <a:t>– среда,              </a:t>
            </a:r>
            <a:r>
              <a:rPr lang="en-US" sz="2400" dirty="0" smtClean="0"/>
              <a:t>a</a:t>
            </a:r>
            <a:r>
              <a:rPr lang="en-US" sz="1400" dirty="0" smtClean="0"/>
              <a:t>8</a:t>
            </a:r>
            <a:r>
              <a:rPr lang="en-US" sz="2400" dirty="0" smtClean="0"/>
              <a:t> – </a:t>
            </a:r>
            <a:r>
              <a:rPr lang="ru-RU" sz="2400" dirty="0" smtClean="0"/>
              <a:t>тоже среда.</a:t>
            </a:r>
          </a:p>
          <a:p>
            <a:r>
              <a:rPr lang="ru-RU" sz="2400" dirty="0" smtClean="0"/>
              <a:t>Ответ: в среду.</a:t>
            </a:r>
            <a:r>
              <a:rPr lang="en-US" sz="2400" dirty="0" smtClean="0"/>
              <a:t>                                      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337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на прогрессии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99593" y="1628800"/>
            <a:ext cx="7634808" cy="428242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Внутренние углы треугольника являются тремя последовательными членами арифметической прогрессии, у которой разность равна 30</a:t>
            </a:r>
            <a:r>
              <a:rPr lang="en-US" sz="2800" baseline="30000" dirty="0" smtClean="0"/>
              <a:t>0</a:t>
            </a:r>
            <a:r>
              <a:rPr lang="ru-RU" sz="2800" dirty="0" smtClean="0"/>
              <a:t>. Найти эти углы.</a:t>
            </a:r>
          </a:p>
          <a:p>
            <a:r>
              <a:rPr lang="ru-RU" sz="2800" dirty="0" smtClean="0"/>
              <a:t>Покажите решение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6707088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… Пусть меньший угол </a:t>
            </a:r>
            <a:r>
              <a:rPr lang="en-US" sz="2800" dirty="0" smtClean="0"/>
              <a:t>x</a:t>
            </a:r>
            <a:r>
              <a:rPr lang="en-US" sz="2800" baseline="30000" dirty="0" smtClean="0"/>
              <a:t>0 </a:t>
            </a:r>
            <a:r>
              <a:rPr lang="en-US" sz="2800" dirty="0" smtClean="0"/>
              <a:t> </a:t>
            </a:r>
            <a:r>
              <a:rPr lang="ru-RU" sz="2800" dirty="0" smtClean="0"/>
              <a:t>, тогда второй угол    </a:t>
            </a:r>
            <a:r>
              <a:rPr lang="en-US" sz="2800" dirty="0" smtClean="0"/>
              <a:t>(x+30)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 ,а третий угол (</a:t>
            </a:r>
            <a:r>
              <a:rPr lang="en-US" sz="2800" dirty="0" smtClean="0"/>
              <a:t>x+30+30)</a:t>
            </a:r>
            <a:r>
              <a:rPr lang="en-US" sz="2800" baseline="30000" dirty="0" smtClean="0"/>
              <a:t>0</a:t>
            </a:r>
            <a:r>
              <a:rPr lang="ru-RU" sz="2800" dirty="0" smtClean="0"/>
              <a:t>  Сумма углов треугольника 180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 . Составим уравнение: </a:t>
            </a:r>
            <a:r>
              <a:rPr lang="en-US" sz="2800" dirty="0" smtClean="0"/>
              <a:t>x</a:t>
            </a:r>
            <a:r>
              <a:rPr lang="en-US" sz="2800" baseline="30000" dirty="0" smtClean="0"/>
              <a:t>0</a:t>
            </a:r>
            <a:r>
              <a:rPr lang="ru-RU" sz="2800" baseline="30000" dirty="0" smtClean="0"/>
              <a:t> </a:t>
            </a:r>
            <a:r>
              <a:rPr lang="ru-RU" sz="2800" dirty="0" smtClean="0"/>
              <a:t> +</a:t>
            </a:r>
            <a:r>
              <a:rPr lang="en-US" sz="2800" dirty="0" smtClean="0"/>
              <a:t> (x+30)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 + +(</a:t>
            </a:r>
            <a:r>
              <a:rPr lang="en-US" sz="2800" dirty="0" smtClean="0"/>
              <a:t>x+30+30)</a:t>
            </a:r>
            <a:r>
              <a:rPr lang="en-US" sz="2800" baseline="30000" dirty="0" smtClean="0"/>
              <a:t>0</a:t>
            </a:r>
            <a:r>
              <a:rPr lang="ru-RU" sz="2800" dirty="0" smtClean="0"/>
              <a:t> = 180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 .</a:t>
            </a:r>
          </a:p>
          <a:p>
            <a:pPr>
              <a:buNone/>
            </a:pPr>
            <a:r>
              <a:rPr lang="ru-RU" sz="2800" baseline="30000" dirty="0" smtClean="0"/>
              <a:t>      </a:t>
            </a:r>
            <a:r>
              <a:rPr lang="en-US" sz="2800" baseline="30000" dirty="0" smtClean="0"/>
              <a:t> </a:t>
            </a:r>
            <a:r>
              <a:rPr lang="en-US" sz="2800" dirty="0" smtClean="0"/>
              <a:t>  </a:t>
            </a:r>
            <a:r>
              <a:rPr lang="ru-RU" sz="2800" dirty="0" smtClean="0"/>
              <a:t>                 </a:t>
            </a:r>
            <a:r>
              <a:rPr lang="en-US" sz="2800" dirty="0" smtClean="0"/>
              <a:t>  x=30</a:t>
            </a:r>
            <a:r>
              <a:rPr lang="en-US" sz="2800" baseline="30000" dirty="0" smtClean="0"/>
              <a:t>0</a:t>
            </a:r>
            <a:r>
              <a:rPr lang="ru-RU" sz="2800" baseline="30000" dirty="0" smtClean="0"/>
              <a:t>  </a:t>
            </a:r>
          </a:p>
          <a:p>
            <a:r>
              <a:rPr lang="ru-RU" sz="2800" dirty="0" smtClean="0"/>
              <a:t>Углы равны 30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;60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;90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16824" cy="22048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Факультеты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Выберите факультет из каждой части и решите задачу дома, оформив её  полностью, желательно решить её разными способами</a:t>
            </a:r>
            <a:endParaRPr lang="ru-RU" sz="2800" i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686003"/>
              </p:ext>
            </p:extLst>
          </p:nvPr>
        </p:nvGraphicFramePr>
        <p:xfrm>
          <a:off x="323528" y="2204864"/>
          <a:ext cx="8820471" cy="4536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5520"/>
                <a:gridCol w="2348648"/>
                <a:gridCol w="2058560"/>
                <a:gridCol w="2267743"/>
              </a:tblGrid>
              <a:tr h="1534883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Филологический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73237" marR="73237" anchorCtr="1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Социологический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Психологии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Философский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396249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Геологический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73237" marR="73237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Географический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Химический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Почвоведения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0537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Вычислительной математики и кибернетики</a:t>
                      </a:r>
                      <a:endParaRPr lang="ru-RU" sz="1800" dirty="0"/>
                    </a:p>
                  </a:txBody>
                  <a:tcPr marL="73237" marR="732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Фундаментальной  медицины</a:t>
                      </a:r>
                      <a:endParaRPr lang="ru-RU" sz="1800" dirty="0"/>
                    </a:p>
                  </a:txBody>
                  <a:tcPr marL="73237" marR="73237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Экономический</a:t>
                      </a:r>
                      <a:endParaRPr lang="ru-RU" sz="1800" dirty="0"/>
                    </a:p>
                  </a:txBody>
                  <a:tcPr marL="73237" marR="73237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Механико- математический</a:t>
                      </a:r>
                      <a:endParaRPr lang="ru-RU" sz="1800" dirty="0"/>
                    </a:p>
                  </a:txBody>
                  <a:tcPr marL="73237" marR="73237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63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0"/>
            <a:ext cx="6589199" cy="83671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Задачи для факультетов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166029"/>
              </p:ext>
            </p:extLst>
          </p:nvPr>
        </p:nvGraphicFramePr>
        <p:xfrm>
          <a:off x="395536" y="548680"/>
          <a:ext cx="8352928" cy="6047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040"/>
                <a:gridCol w="4034888"/>
              </a:tblGrid>
              <a:tr h="2176298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Расстояние между городами А и В равно 80 км. Из А в 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</a:rPr>
                        <a:t>В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 выехала машина, а через 20 минут– мотоциклист, со скоростью 90 км/ч. Мотоциклист догнал машину в пункте С и повернул обратно.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</a:rPr>
                        <a:t> Когда машина прибыла в </a:t>
                      </a:r>
                      <a:r>
                        <a:rPr lang="ru-RU" sz="1300" baseline="0" dirty="0" err="1" smtClean="0">
                          <a:solidFill>
                            <a:schemeClr val="tx1"/>
                          </a:solidFill>
                        </a:rPr>
                        <a:t>В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</a:rPr>
                        <a:t>, мотоциклист проехал половину пути от С до А. найти расстояние от С до А.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 [60 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В детском саду провели опрос. На вопрос: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 «Что тебе больше нравится, каша или компот?»--большая часть ответила: «Каша», меньшая: «Компот», а один, сказал: «Не знаю». Потом выяснили, что среди любителей компота 30% выберут абрикосовый, а 70% -- грушевый. У любителей каш– 56,25% любят манную, а 37,5%--рисовую, один сказал «Не знаю». Сколько детей спросили? 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[27]</a:t>
                      </a:r>
                      <a:endParaRPr lang="ru-RU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968270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В баке 100 литров смеси кислоты с водой. Из бака отлили часть смеси и добавили такой же объём воды, который на 10 л больше</a:t>
                      </a:r>
                      <a:r>
                        <a:rPr lang="ru-RU" sz="1300" b="1" baseline="0" dirty="0" smtClean="0"/>
                        <a:t> первоначального количества кислоты в смеси. Затем снова отлили такое же количество смеси, как в первый раз. В результате количество кислоты уменьшилось в четыре раза. Определите количество воды в исходной смеси. </a:t>
                      </a:r>
                      <a:r>
                        <a:rPr lang="en-US" sz="1300" b="1" baseline="0" dirty="0" smtClean="0"/>
                        <a:t>[60</a:t>
                      </a:r>
                      <a:r>
                        <a:rPr lang="ru-RU" sz="1300" b="1" baseline="0" dirty="0" smtClean="0"/>
                        <a:t>л</a:t>
                      </a:r>
                      <a:r>
                        <a:rPr lang="en-US" sz="1300" b="1" baseline="0" dirty="0" smtClean="0"/>
                        <a:t>]</a:t>
                      </a:r>
                      <a:r>
                        <a:rPr lang="ru-RU" sz="1300" b="1" baseline="0" dirty="0" smtClean="0"/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3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По</a:t>
                      </a:r>
                      <a:r>
                        <a:rPr lang="ru-RU" sz="1300" b="1" baseline="0" dirty="0" smtClean="0"/>
                        <a:t> реке из А в </a:t>
                      </a:r>
                      <a:r>
                        <a:rPr lang="ru-RU" sz="1300" b="1" baseline="0" dirty="0" err="1" smtClean="0"/>
                        <a:t>В</a:t>
                      </a:r>
                      <a:r>
                        <a:rPr lang="ru-RU" sz="1300" b="1" baseline="0" dirty="0" smtClean="0"/>
                        <a:t> одновременно вышли катер и моторная лодка. Катер, достигнув В, повернул обратно и, пройдя четверть пути от В к А, встретился с лодкой. В момент, когда катер достиг А, лодка прибыла в </a:t>
                      </a:r>
                      <a:r>
                        <a:rPr lang="ru-RU" sz="1300" b="1" baseline="0" dirty="0" err="1" smtClean="0"/>
                        <a:t>В</a:t>
                      </a:r>
                      <a:r>
                        <a:rPr lang="ru-RU" sz="1300" b="1" baseline="0" dirty="0" smtClean="0"/>
                        <a:t>. Найти отношение скорости лодки к скорости катера. </a:t>
                      </a:r>
                      <a:r>
                        <a:rPr lang="en-US" sz="1300" b="1" baseline="0" dirty="0" smtClean="0"/>
                        <a:t>[7</a:t>
                      </a:r>
                      <a:r>
                        <a:rPr lang="ru-RU" sz="1300" b="1" baseline="0" dirty="0" smtClean="0"/>
                        <a:t>:</a:t>
                      </a:r>
                      <a:r>
                        <a:rPr lang="en-US" sz="1300" b="1" baseline="0" dirty="0" smtClean="0"/>
                        <a:t>9]</a:t>
                      </a:r>
                      <a:r>
                        <a:rPr lang="ru-RU" sz="1300" b="1" baseline="0" dirty="0" smtClean="0"/>
                        <a:t>    </a:t>
                      </a:r>
                      <a:endParaRPr lang="ru-RU" sz="1300" b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902638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 Для наполнения бассейна были одновременно включены две трубы с постоянной интенсивностью подачи воды. Они наполнили бассейн за 1 час 12 минут. В одиночку одна из труб наполняет на 1 час быстрее другой. Найти время, за которое наполнила бы бассейн каждая из труб в одиночку. </a:t>
                      </a:r>
                      <a:r>
                        <a:rPr lang="en-US" sz="1300" b="1" dirty="0" smtClean="0"/>
                        <a:t>[2</a:t>
                      </a:r>
                      <a:r>
                        <a:rPr lang="ru-RU" sz="1300" b="1" dirty="0" smtClean="0"/>
                        <a:t>ч и </a:t>
                      </a:r>
                      <a:r>
                        <a:rPr lang="en-US" sz="1300" b="1" baseline="0" dirty="0" smtClean="0"/>
                        <a:t>3</a:t>
                      </a:r>
                      <a:r>
                        <a:rPr lang="ru-RU" sz="1300" b="1" baseline="0" dirty="0" smtClean="0"/>
                        <a:t>ч</a:t>
                      </a:r>
                      <a:r>
                        <a:rPr lang="en-US" sz="1300" b="1" baseline="0" dirty="0" smtClean="0"/>
                        <a:t>]</a:t>
                      </a:r>
                      <a:r>
                        <a:rPr lang="ru-RU" sz="1300" b="1" dirty="0" smtClean="0"/>
                        <a:t> </a:t>
                      </a:r>
                      <a:endParaRPr lang="ru-RU" sz="1300" b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Свежие абрикосы содержат90%</a:t>
                      </a:r>
                      <a:r>
                        <a:rPr lang="ru-RU" sz="1300" b="1" baseline="0" dirty="0" smtClean="0"/>
                        <a:t> воды, урюк содержит 20% воды. Определите количество урюка, которое получается из 48 кг свежих абрикосов.</a:t>
                      </a:r>
                      <a:r>
                        <a:rPr lang="en-US" sz="1300" b="1" baseline="0" dirty="0" smtClean="0"/>
                        <a:t>[ </a:t>
                      </a:r>
                      <a:r>
                        <a:rPr lang="ru-RU" sz="1300" b="1" baseline="0" dirty="0" smtClean="0"/>
                        <a:t>6 кг </a:t>
                      </a:r>
                      <a:r>
                        <a:rPr lang="en-US" sz="1300" b="1" baseline="0" dirty="0" smtClean="0"/>
                        <a:t>]</a:t>
                      </a:r>
                      <a:endParaRPr lang="ru-RU" sz="13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4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-45719"/>
            <a:ext cx="6589199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201519"/>
              </p:ext>
            </p:extLst>
          </p:nvPr>
        </p:nvGraphicFramePr>
        <p:xfrm>
          <a:off x="1403648" y="116631"/>
          <a:ext cx="7560840" cy="659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888432"/>
              </a:tblGrid>
              <a:tr h="1944217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Алёша,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</a:rPr>
                        <a:t> Боря и Вася покупали блокноты и трехрублевые карандаши. Алёша купил  4 карандаша и 2 блокнота,                 Боря—  6 карандашей и 1 блокнот, Вася –3 карандаша и 1 блокнот. Известно, что суммы, заплаченные Алёшей, Борей и  Васей, образуют первый, второй и третий члены геометрической прогрессии. Сколько стоит блокнот?   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[18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</a:rPr>
                        <a:t> рублей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Обнаружив в 64 метрах от себя уползающую черепаху, Ахиллес начал её преследовать. Сократив расстояние до черепахи в 8 раз и осознав своё превосходство, он прекратил погоню. Какой путь проделал Ахиллес с начала погони, если его скорость в 15 раз больше скорости черепахи, причем движение происходило по прямой? </a:t>
                      </a:r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 [60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 м</a:t>
                      </a:r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23145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Имеются 40 литров 0, 5% раствора и 50 литров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 25 раствора уксусной кислоты. Сколько надо взять первого и второго растворов, чтобы получить 30 литров  1,5 % раствора уксусной кислоты?</a:t>
                      </a:r>
                    </a:p>
                    <a:p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[ 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10 л 0,5% и 20 л 2% 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ru-RU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Две бригады трактористов пахали два участка, причем объём работ на втором участке втрое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 больше, чем на первом, а в первой бригаде на 6 трактористов меньше, чем во второй. Производительность одинаковая. Работу начали одновременно, и когда первая закончила работу, вторая ещё работала. Какое наименьшее число трактористов могло быть в первой бригаде? 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[ 3 ]</a:t>
                      </a:r>
                      <a:endParaRPr lang="ru-RU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293987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На базе продано 12 тонн орехов по цене 2 рубля,4 рубля и 6 рублей за 1 кг на общую сумму 42 тыс. рублей. Известно, что количество тонн первого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 второго и третьего сортов образуют арифметическую прогрессию. Сколько тонн каждого сорта было продано?           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[ 5,5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т;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 4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т;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 2,5</a:t>
                      </a:r>
                      <a:r>
                        <a:rPr lang="ru-RU" sz="1300" b="1" baseline="0" dirty="0" smtClean="0">
                          <a:solidFill>
                            <a:schemeClr val="tx1"/>
                          </a:solidFill>
                        </a:rPr>
                        <a:t>т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</a:rPr>
                        <a:t> ]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В банк помещен вклад в размере 3900 тыс.   рублей под 50% годовых. В конце каждого из первых четырех лет хранения после начисления процентов вкладчик дополнительно вносил на счёт одну и ту же сумму. К концу пятого года оказалось, что размер вклада увеличился на 725% по сравнению с первоначальным. Какую сумму он ежегодно добавлял?                        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</a:rPr>
                        <a:t>210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</a:rPr>
                        <a:t> тыс. рублей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ru-RU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17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работу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66586" y="1484784"/>
            <a:ext cx="3197532" cy="310570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Желаю успешной     сдачи экзаменов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377" y="1466855"/>
            <a:ext cx="3914016" cy="4966574"/>
          </a:xfrm>
        </p:spPr>
      </p:pic>
    </p:spTree>
    <p:extLst>
      <p:ext uri="{BB962C8B-B14F-4D97-AF65-F5344CB8AC3E}">
        <p14:creationId xmlns:p14="http://schemas.microsoft.com/office/powerpoint/2010/main" val="270908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130" y="260648"/>
            <a:ext cx="6589199" cy="64807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 задачи на движение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908720"/>
            <a:ext cx="7488831" cy="5949280"/>
          </a:xfrm>
        </p:spPr>
        <p:txBody>
          <a:bodyPr/>
          <a:lstStyle/>
          <a:p>
            <a:pPr algn="just"/>
            <a:r>
              <a:rPr lang="ru-RU" dirty="0" smtClean="0"/>
              <a:t>Из А в </a:t>
            </a:r>
            <a:r>
              <a:rPr lang="ru-RU" dirty="0" err="1" smtClean="0"/>
              <a:t>В</a:t>
            </a:r>
            <a:r>
              <a:rPr lang="ru-RU" dirty="0" smtClean="0"/>
              <a:t> одновременно выехали два автомобилиста. Первый проехал с одинаковой скоростью весь путь. Второй проехал первую половину пути со скоростью 24 км/ч, а вторую половину пути – со скоростью, на 16 км/ч большей скорости первого, в результате чего прибыл в </a:t>
            </a:r>
            <a:r>
              <a:rPr lang="ru-RU" dirty="0" err="1" smtClean="0"/>
              <a:t>В</a:t>
            </a:r>
            <a:r>
              <a:rPr lang="ru-RU" dirty="0" smtClean="0"/>
              <a:t> одновременно с первым. Найдите скорость первого автомобилиста.</a:t>
            </a:r>
          </a:p>
          <a:p>
            <a:pPr algn="just"/>
            <a:r>
              <a:rPr lang="ru-RU" dirty="0" smtClean="0"/>
              <a:t>Пусть расстояние половины пути равно 1.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85730"/>
              </p:ext>
            </p:extLst>
          </p:nvPr>
        </p:nvGraphicFramePr>
        <p:xfrm>
          <a:off x="1403646" y="3482099"/>
          <a:ext cx="7488832" cy="3104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6"/>
                <a:gridCol w="1800200"/>
                <a:gridCol w="1512168"/>
                <a:gridCol w="1440158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r>
                        <a:rPr lang="en-US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км/ч</a:t>
                      </a:r>
                      <a:endParaRPr lang="ru-RU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ru-RU" baseline="0" dirty="0" smtClean="0"/>
                        <a:t> 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/>
                </a:tc>
              </a:tr>
              <a:tr h="910181">
                <a:tc>
                  <a:txBody>
                    <a:bodyPr/>
                    <a:lstStyle/>
                    <a:p>
                      <a:r>
                        <a:rPr lang="en-US" dirty="0" smtClean="0"/>
                        <a:t>1– </a:t>
                      </a:r>
                      <a:r>
                        <a:rPr lang="ru-RU" dirty="0" smtClean="0"/>
                        <a:t>первый</a:t>
                      </a:r>
                      <a:r>
                        <a:rPr lang="ru-RU" baseline="0" dirty="0" smtClean="0"/>
                        <a:t> автомобилист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/</a:t>
                      </a:r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84681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– второй автомобилист 1 половина пути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1/24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529979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ru-RU" dirty="0" smtClean="0"/>
                        <a:t>--второй автомобилист 2 половина пути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r>
                        <a:rPr lang="en-US" dirty="0" smtClean="0"/>
                        <a:t>+16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1/(х+16)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39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692696"/>
            <a:ext cx="6589199" cy="57606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Составим и решим уравнение: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2415" y="1628800"/>
            <a:ext cx="6591985" cy="4282422"/>
          </a:xfrm>
        </p:spPr>
        <p:txBody>
          <a:bodyPr/>
          <a:lstStyle/>
          <a:p>
            <a:r>
              <a:rPr lang="ru-RU" dirty="0" smtClean="0"/>
              <a:t>1:( </a:t>
            </a:r>
            <a:r>
              <a:rPr lang="en-US" dirty="0" smtClean="0"/>
              <a:t>x+16</a:t>
            </a:r>
            <a:r>
              <a:rPr lang="ru-RU" dirty="0" smtClean="0"/>
              <a:t>)+1:24=2:</a:t>
            </a:r>
            <a:r>
              <a:rPr lang="en-US" dirty="0" smtClean="0"/>
              <a:t>x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x</a:t>
            </a:r>
            <a:r>
              <a:rPr lang="ru-RU" dirty="0" smtClean="0"/>
              <a:t>=32 ;</a:t>
            </a:r>
            <a:r>
              <a:rPr lang="en-US" dirty="0" smtClean="0"/>
              <a:t> x</a:t>
            </a:r>
            <a:r>
              <a:rPr lang="ru-RU" dirty="0" smtClean="0"/>
              <a:t>=-24 т.к. скорость не может быть отрицательной, то </a:t>
            </a:r>
            <a:r>
              <a:rPr lang="en-US" dirty="0" smtClean="0"/>
              <a:t>x</a:t>
            </a:r>
            <a:r>
              <a:rPr lang="ru-RU" dirty="0" smtClean="0"/>
              <a:t>=32 км/ч скорость первого автомобиля.</a:t>
            </a:r>
          </a:p>
          <a:p>
            <a:pPr marL="0" indent="0">
              <a:buNone/>
            </a:pPr>
            <a:r>
              <a:rPr lang="ru-RU" dirty="0" smtClean="0"/>
              <a:t>Ответ: 32 км/ч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85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на движение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57158" y="1556792"/>
            <a:ext cx="8229600" cy="45868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Велосипедист был в пути 3 часа, причем за каждый следующий час он проезжал расстояние вдвое меньше, чем за предыдущий. Какое расстояние проехал велосипедист за последний час, если весь путь составил 49 км?</a:t>
            </a:r>
          </a:p>
          <a:p>
            <a:r>
              <a:rPr lang="ru-RU" sz="2800" dirty="0" smtClean="0"/>
              <a:t>Ответ выберите из данных: </a:t>
            </a:r>
          </a:p>
          <a:p>
            <a:pPr>
              <a:buNone/>
            </a:pPr>
            <a:r>
              <a:rPr lang="ru-RU" sz="2800" dirty="0" smtClean="0"/>
              <a:t>а) 14 км; б) 28 км; в) 7 км; г) 21 км.</a:t>
            </a:r>
          </a:p>
          <a:p>
            <a:pPr>
              <a:buNone/>
            </a:pPr>
            <a:r>
              <a:rPr lang="ru-RU" sz="2800" dirty="0" smtClean="0"/>
              <a:t>…в)</a:t>
            </a:r>
          </a:p>
          <a:p>
            <a:pPr>
              <a:buNone/>
            </a:pPr>
            <a:r>
              <a:rPr lang="ru-RU" dirty="0" smtClean="0"/>
              <a:t>                                              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589199" cy="10801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Пример задачи на совместную работу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1" y="1484784"/>
            <a:ext cx="7202760" cy="5256584"/>
          </a:xfrm>
        </p:spPr>
        <p:txBody>
          <a:bodyPr>
            <a:noAutofit/>
          </a:bodyPr>
          <a:lstStyle/>
          <a:p>
            <a:r>
              <a:rPr lang="ru-RU" sz="2000" dirty="0" smtClean="0"/>
              <a:t>Бак заполняют керосином за 2 часа 30 минут с помощью трех насосов, работающих вместе. Производительности насосов относятся как 3:5:8. Сколько процентов объёма будет заполнено </a:t>
            </a:r>
            <a:r>
              <a:rPr lang="ru-RU" sz="2000" dirty="0" smtClean="0"/>
              <a:t>за</a:t>
            </a:r>
            <a:r>
              <a:rPr lang="en-US" sz="2000" dirty="0" smtClean="0"/>
              <a:t>     </a:t>
            </a:r>
            <a:r>
              <a:rPr lang="ru-RU" sz="2000" dirty="0" smtClean="0"/>
              <a:t> </a:t>
            </a:r>
            <a:r>
              <a:rPr lang="ru-RU" sz="2000" dirty="0" smtClean="0"/>
              <a:t>1 час 18 минут совместной работы второго и третьего насосов?</a:t>
            </a:r>
          </a:p>
          <a:p>
            <a:r>
              <a:rPr lang="ru-RU" sz="2000" dirty="0" smtClean="0"/>
              <a:t>Примем объём бака за 1. </a:t>
            </a:r>
            <a:r>
              <a:rPr lang="ru-RU" sz="2200" dirty="0" smtClean="0"/>
              <a:t>Коэффициент</a:t>
            </a:r>
            <a:r>
              <a:rPr lang="ru-RU" sz="2000" dirty="0" smtClean="0"/>
              <a:t> пропорциональности равен </a:t>
            </a:r>
            <a:r>
              <a:rPr lang="en-US" sz="2000" dirty="0" smtClean="0"/>
              <a:t>x</a:t>
            </a:r>
            <a:r>
              <a:rPr lang="ru-RU" sz="2000" dirty="0" smtClean="0"/>
              <a:t>.Производительность 1-го—</a:t>
            </a:r>
            <a:r>
              <a:rPr lang="en-US" sz="2000" dirty="0" smtClean="0"/>
              <a:t>3x</a:t>
            </a:r>
            <a:r>
              <a:rPr lang="ru-RU" sz="2000" dirty="0" smtClean="0"/>
              <a:t>; 2-го– </a:t>
            </a:r>
            <a:r>
              <a:rPr lang="en-US" sz="2000" dirty="0" smtClean="0"/>
              <a:t>5x</a:t>
            </a:r>
            <a:r>
              <a:rPr lang="ru-RU" sz="2000" dirty="0" smtClean="0"/>
              <a:t>; 3-го– </a:t>
            </a:r>
            <a:r>
              <a:rPr lang="en-US" sz="2000" dirty="0" smtClean="0"/>
              <a:t>8x</a:t>
            </a:r>
            <a:r>
              <a:rPr lang="ru-RU" sz="2000" dirty="0" smtClean="0"/>
              <a:t>. Время совместного наполнения бака равно</a:t>
            </a:r>
            <a:r>
              <a:rPr lang="en-US" sz="2000" dirty="0" smtClean="0"/>
              <a:t> [</a:t>
            </a:r>
            <a:r>
              <a:rPr lang="ru-RU" sz="2000" dirty="0" smtClean="0"/>
              <a:t> 1:( </a:t>
            </a:r>
            <a:r>
              <a:rPr lang="en-US" sz="2000" dirty="0" smtClean="0"/>
              <a:t>3x+5x+8x)=1</a:t>
            </a:r>
            <a:r>
              <a:rPr lang="ru-RU" sz="2000" dirty="0" smtClean="0"/>
              <a:t>:</a:t>
            </a:r>
            <a:r>
              <a:rPr lang="en-US" sz="2000" dirty="0" smtClean="0"/>
              <a:t> 16x]</a:t>
            </a:r>
            <a:r>
              <a:rPr lang="ru-RU" sz="2000" dirty="0" smtClean="0"/>
              <a:t> или 2,5 часа. </a:t>
            </a:r>
            <a:r>
              <a:rPr lang="en-US" sz="2000" dirty="0"/>
              <a:t>x</a:t>
            </a:r>
            <a:r>
              <a:rPr lang="ru-RU" sz="2000" dirty="0" smtClean="0"/>
              <a:t>=1:40. Производительность 2</a:t>
            </a:r>
            <a:r>
              <a:rPr lang="en-US" sz="2000" dirty="0" smtClean="0"/>
              <a:t>-</a:t>
            </a:r>
            <a:r>
              <a:rPr lang="ru-RU" sz="2000" dirty="0" err="1" smtClean="0"/>
              <a:t>го</a:t>
            </a:r>
            <a:r>
              <a:rPr lang="ru-RU" sz="2000" dirty="0" smtClean="0"/>
              <a:t>—1:8;        3-го—1:5; совместно 2 и 3-го– 13:40; за 1ч 18 мин–</a:t>
            </a:r>
            <a:r>
              <a:rPr lang="en-US" sz="2000" dirty="0" smtClean="0"/>
              <a:t> [</a:t>
            </a:r>
            <a:r>
              <a:rPr lang="ru-RU" sz="2000" dirty="0" smtClean="0"/>
              <a:t>13:40*1,3</a:t>
            </a:r>
            <a:r>
              <a:rPr lang="ru-RU" sz="2000" dirty="0"/>
              <a:t>=</a:t>
            </a:r>
            <a:r>
              <a:rPr lang="ru-RU" sz="2000" dirty="0" smtClean="0"/>
              <a:t> 0,4225</a:t>
            </a:r>
            <a:r>
              <a:rPr lang="en-US" sz="2000" dirty="0" smtClean="0"/>
              <a:t>]</a:t>
            </a:r>
            <a:r>
              <a:rPr lang="ru-RU" sz="2000" dirty="0" smtClean="0"/>
              <a:t>, что составляет 42,25%.</a:t>
            </a:r>
          </a:p>
          <a:p>
            <a:r>
              <a:rPr lang="ru-RU" sz="2000" dirty="0" smtClean="0"/>
              <a:t>Ответ: 42,25%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9385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26469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Задача на совместную работу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25658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Через первую трубу можно наполнить бассейн на 5 часов быстрее, чем через вторую, а третья труба наполняет бассейн на 4 часа быстрее первой. За какое время можно наполнить бассейн через третью трубу, если это время равно времени за которое наполняют бассейн первая и вторая труба вместе. </a:t>
            </a:r>
          </a:p>
          <a:p>
            <a:r>
              <a:rPr lang="ru-RU" sz="2800" dirty="0" smtClean="0"/>
              <a:t>Ответ выберите из данных: </a:t>
            </a:r>
          </a:p>
          <a:p>
            <a:pPr>
              <a:buNone/>
            </a:pPr>
            <a:r>
              <a:rPr lang="ru-RU" sz="2800" dirty="0" smtClean="0"/>
              <a:t>а) 6 ч; б) 7 ч; в) 8 ч; г) 10 ч.</a:t>
            </a:r>
          </a:p>
          <a:p>
            <a:pPr>
              <a:buNone/>
            </a:pPr>
            <a:r>
              <a:rPr lang="ru-RU" sz="2800" dirty="0" smtClean="0"/>
              <a:t>…а)</a:t>
            </a:r>
            <a:endParaRPr lang="ru-RU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 задачи на проценты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628800"/>
            <a:ext cx="6591985" cy="3994390"/>
          </a:xfrm>
        </p:spPr>
        <p:txBody>
          <a:bodyPr>
            <a:noAutofit/>
          </a:bodyPr>
          <a:lstStyle/>
          <a:p>
            <a:r>
              <a:rPr lang="ru-RU" sz="2400" dirty="0" smtClean="0"/>
              <a:t>Свежие фрукты содержат 72% воды, а сухие -- 20%. Сколько сухих фруктов получается из 20 кг свежих?</a:t>
            </a:r>
          </a:p>
          <a:p>
            <a:r>
              <a:rPr lang="ru-RU" sz="2400" dirty="0" smtClean="0"/>
              <a:t>В свежих фруктах сухой остаток равен                100%-72%=28%. В 20 кг свежий остаток 20*0,28=5.6 кг. В сухих фруктах сухой остаток равен 100%-20%=80%. 5,6 кг сухого вещества составляют 80% в сухих . 5,6:0,8=7 (кг) </a:t>
            </a:r>
          </a:p>
          <a:p>
            <a:r>
              <a:rPr lang="ru-RU" sz="2400" dirty="0" smtClean="0"/>
              <a:t>Ответ: 7 кг сухих фруктов.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473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на проценты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55576" y="1628800"/>
            <a:ext cx="7778825" cy="428242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Влажность сухой цементной смеси на складе составляет 18%. Во время грузоперевозки из-за дождей влажность смеси повысилась на 2%. Найдите массу привезённой смеси , если со склада было отправлено 400 кг.</a:t>
            </a:r>
          </a:p>
          <a:p>
            <a:r>
              <a:rPr lang="ru-RU" sz="2800" dirty="0" smtClean="0"/>
              <a:t>Назовите ответ в кг.</a:t>
            </a:r>
          </a:p>
          <a:p>
            <a:pPr>
              <a:buNone/>
            </a:pPr>
            <a:r>
              <a:rPr lang="ru-RU" sz="2800" dirty="0" smtClean="0"/>
              <a:t>…410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0469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Пример задачи на сплавы и смеси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3" y="1844824"/>
            <a:ext cx="6914728" cy="4752528"/>
          </a:xfrm>
        </p:spPr>
        <p:txBody>
          <a:bodyPr/>
          <a:lstStyle/>
          <a:p>
            <a:r>
              <a:rPr lang="ru-RU" dirty="0" smtClean="0"/>
              <a:t>Смешали 10%-</a:t>
            </a:r>
            <a:r>
              <a:rPr lang="ru-RU" dirty="0" err="1" smtClean="0"/>
              <a:t>ный</a:t>
            </a:r>
            <a:r>
              <a:rPr lang="ru-RU" dirty="0" smtClean="0"/>
              <a:t> раствор и 25%-</a:t>
            </a:r>
            <a:r>
              <a:rPr lang="ru-RU" dirty="0" err="1" smtClean="0"/>
              <a:t>ный</a:t>
            </a:r>
            <a:r>
              <a:rPr lang="ru-RU" dirty="0" smtClean="0"/>
              <a:t> раствор соли  и получили 3 кг 20%-</a:t>
            </a:r>
            <a:r>
              <a:rPr lang="ru-RU" dirty="0" err="1" smtClean="0"/>
              <a:t>ного</a:t>
            </a:r>
            <a:r>
              <a:rPr lang="ru-RU" dirty="0" smtClean="0"/>
              <a:t> раствора.                              Какое количество каждого раствора было взято? </a:t>
            </a:r>
          </a:p>
          <a:p>
            <a:r>
              <a:rPr lang="ru-RU" dirty="0" smtClean="0"/>
              <a:t>Пусть</a:t>
            </a:r>
            <a:r>
              <a:rPr lang="en-US" dirty="0" smtClean="0"/>
              <a:t> x</a:t>
            </a:r>
            <a:r>
              <a:rPr lang="ru-RU" dirty="0" smtClean="0"/>
              <a:t>(кг)–масса 1 раствора; </a:t>
            </a:r>
            <a:r>
              <a:rPr lang="en-US" dirty="0" smtClean="0"/>
              <a:t>y</a:t>
            </a:r>
            <a:r>
              <a:rPr lang="ru-RU" dirty="0" smtClean="0"/>
              <a:t>(кг)–масса 2 раствора 0,1</a:t>
            </a:r>
            <a:r>
              <a:rPr lang="en-US" dirty="0" smtClean="0"/>
              <a:t>x</a:t>
            </a:r>
            <a:r>
              <a:rPr lang="ru-RU" dirty="0" smtClean="0"/>
              <a:t>(кг)–соли в 1 растворе;0,25</a:t>
            </a:r>
            <a:r>
              <a:rPr lang="en-US" dirty="0" smtClean="0"/>
              <a:t>y</a:t>
            </a:r>
            <a:r>
              <a:rPr lang="ru-RU" dirty="0" smtClean="0"/>
              <a:t>(кг)–соли во 2 растворе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В 3 кг 20%-</a:t>
            </a:r>
            <a:r>
              <a:rPr lang="ru-RU" dirty="0" err="1" smtClean="0"/>
              <a:t>ного</a:t>
            </a:r>
            <a:r>
              <a:rPr lang="ru-RU" dirty="0" smtClean="0"/>
              <a:t> раствора 0,6 кг соли</a:t>
            </a:r>
          </a:p>
          <a:p>
            <a:r>
              <a:rPr lang="ru-RU" dirty="0" smtClean="0"/>
              <a:t>Составим систему уравнений:</a:t>
            </a:r>
            <a:r>
              <a:rPr lang="en-US" dirty="0" smtClean="0"/>
              <a:t>  x + y=3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0,1x+0,25y=0,6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en-US" dirty="0"/>
              <a:t>x</a:t>
            </a:r>
            <a:r>
              <a:rPr lang="en-US" dirty="0" smtClean="0"/>
              <a:t>=1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y=2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Ответ: 1 кг, 2 кг.</a:t>
            </a: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5652120" y="3933056"/>
            <a:ext cx="144016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1945201" y="4581128"/>
            <a:ext cx="155448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49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665</TotalTime>
  <Words>1629</Words>
  <Application>Microsoft Office PowerPoint</Application>
  <PresentationFormat>Экран (4:3)</PresentationFormat>
  <Paragraphs>111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Batang</vt:lpstr>
      <vt:lpstr>Arial</vt:lpstr>
      <vt:lpstr>Calibri</vt:lpstr>
      <vt:lpstr>Century Gothic</vt:lpstr>
      <vt:lpstr>Wingdings 3</vt:lpstr>
      <vt:lpstr>Легкий дым</vt:lpstr>
      <vt:lpstr>Различные типы  текстовых задач Подготовка к ЕГЭ и ОГЭ</vt:lpstr>
      <vt:lpstr>Пример задачи на движение</vt:lpstr>
      <vt:lpstr>Составим и решим уравнение:</vt:lpstr>
      <vt:lpstr>Задача на движение</vt:lpstr>
      <vt:lpstr>Пример задачи на совместную работу</vt:lpstr>
      <vt:lpstr>Задача на совместную работу</vt:lpstr>
      <vt:lpstr>Пример задачи на проценты</vt:lpstr>
      <vt:lpstr>Задача на проценты</vt:lpstr>
      <vt:lpstr>Пример задачи на сплавы и смеси</vt:lpstr>
      <vt:lpstr>Задача на сплавы и смеси</vt:lpstr>
      <vt:lpstr>Пример задачи на прогрессии</vt:lpstr>
      <vt:lpstr>Задача на прогрессии</vt:lpstr>
      <vt:lpstr>Решение</vt:lpstr>
      <vt:lpstr>Факультеты Выберите факультет из каждой части и решите задачу дома, оформив её  полностью, желательно решить её разными способами</vt:lpstr>
      <vt:lpstr>Задачи для факультетов</vt:lpstr>
      <vt:lpstr>Презентация PowerPoint</vt:lpstr>
      <vt:lpstr>Спасибо за работу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Различные типы  текстовых задач</dc:title>
  <dc:creator>User</dc:creator>
  <cp:lastModifiedBy>Елена Юрьевна</cp:lastModifiedBy>
  <cp:revision>67</cp:revision>
  <dcterms:created xsi:type="dcterms:W3CDTF">2014-05-04T16:15:58Z</dcterms:created>
  <dcterms:modified xsi:type="dcterms:W3CDTF">2016-01-08T16:15:44Z</dcterms:modified>
</cp:coreProperties>
</file>