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7" r:id="rId4"/>
    <p:sldId id="259" r:id="rId5"/>
    <p:sldId id="260" r:id="rId6"/>
    <p:sldId id="265" r:id="rId7"/>
    <p:sldId id="266" r:id="rId8"/>
    <p:sldId id="261" r:id="rId9"/>
    <p:sldId id="263" r:id="rId10"/>
    <p:sldId id="264" r:id="rId11"/>
    <p:sldId id="25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171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3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0" y="0"/>
            <a:ext cx="6362700" cy="6858000"/>
            <a:chOff x="0" y="0"/>
            <a:chExt cx="4008" cy="4320"/>
          </a:xfrm>
        </p:grpSpPr>
        <p:pic>
          <p:nvPicPr>
            <p:cNvPr id="5" name="Picture 2" descr="Expbanna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invGray">
            <a:xfrm>
              <a:off x="0" y="0"/>
              <a:ext cx="432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9" descr="EXPHORSA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08" y="3600"/>
              <a:ext cx="1800" cy="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5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752600" y="990600"/>
            <a:ext cx="6400800" cy="2514600"/>
          </a:xfrm>
          <a:solidFill>
            <a:schemeClr val="bg1"/>
          </a:solidFill>
          <a:ln w="76200" cmpd="tri">
            <a:solidFill>
              <a:schemeClr val="folHlink"/>
            </a:solidFill>
          </a:ln>
        </p:spPr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  <a:ln w="6350"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751E7612-A244-448A-8143-47E0E9FD1930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505200" y="64008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10FCB35-9F4C-49E9-BECD-02D58A2BE4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1E7612-A244-448A-8143-47E0E9FD1930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0FCB35-9F4C-49E9-BECD-02D58A2BE4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96100" y="3810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1E7612-A244-448A-8143-47E0E9FD1930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0FCB35-9F4C-49E9-BECD-02D58A2BE4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1E7612-A244-448A-8143-47E0E9FD1930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0FCB35-9F4C-49E9-BECD-02D58A2BE4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1E7612-A244-448A-8143-47E0E9FD1930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0FCB35-9F4C-49E9-BECD-02D58A2BE4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76200"/>
            <a:ext cx="7848600" cy="457200"/>
          </a:xfrm>
          <a:solidFill>
            <a:schemeClr val="tx2">
              <a:lumMod val="10000"/>
              <a:lumOff val="9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/>
          <a:lstStyle>
            <a:lvl1pPr algn="ctr">
              <a:defRPr sz="2800" b="1" i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17526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1E7612-A244-448A-8143-47E0E9FD1930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0FCB35-9F4C-49E9-BECD-02D58A2BE4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1E7612-A244-448A-8143-47E0E9FD1930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0FCB35-9F4C-49E9-BECD-02D58A2BE4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1E7612-A244-448A-8143-47E0E9FD1930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0FCB35-9F4C-49E9-BECD-02D58A2BE4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1E7612-A244-448A-8143-47E0E9FD1930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0FCB35-9F4C-49E9-BECD-02D58A2BE4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1E7612-A244-448A-8143-47E0E9FD1930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0FCB35-9F4C-49E9-BECD-02D58A2BE4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1E7612-A244-448A-8143-47E0E9FD1930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0FCB35-9F4C-49E9-BECD-02D58A2BE4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0" y="0"/>
            <a:ext cx="8915400" cy="6858000"/>
            <a:chOff x="0" y="0"/>
            <a:chExt cx="5616" cy="4320"/>
          </a:xfrm>
        </p:grpSpPr>
        <p:pic>
          <p:nvPicPr>
            <p:cNvPr id="1032" name="Picture 2" descr="Expbanna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invGray">
            <a:xfrm>
              <a:off x="0" y="0"/>
              <a:ext cx="432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31" name="Rectangle 3"/>
            <p:cNvSpPr>
              <a:spLocks noChangeArrowheads="1"/>
            </p:cNvSpPr>
            <p:nvPr/>
          </p:nvSpPr>
          <p:spPr bwMode="grayWhite">
            <a:xfrm>
              <a:off x="576" y="144"/>
              <a:ext cx="5040" cy="3888"/>
            </a:xfrm>
            <a:prstGeom prst="rect">
              <a:avLst/>
            </a:prstGeom>
            <a:solidFill>
              <a:schemeClr val="bg1"/>
            </a:solidFill>
            <a:ln w="76200" cmpd="tri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 smtClean="0">
                <a:solidFill>
                  <a:schemeClr val="bg2"/>
                </a:solidFill>
                <a:latin typeface="Arial" charset="0"/>
              </a:defRPr>
            </a:lvl1pPr>
          </a:lstStyle>
          <a:p>
            <a:fld id="{751E7612-A244-448A-8143-47E0E9FD1930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 smtClean="0">
                <a:solidFill>
                  <a:schemeClr val="bg2"/>
                </a:solidFill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 smtClean="0">
                <a:solidFill>
                  <a:schemeClr val="bg2"/>
                </a:solidFill>
                <a:latin typeface="Arial" charset="0"/>
              </a:defRPr>
            </a:lvl1pPr>
          </a:lstStyle>
          <a:p>
            <a:fld id="{F10FCB35-9F4C-49E9-BECD-02D58A2BE4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irkipedia.ru/content/evakuaciya_istoricheskaya_enciklopediya_sibiri_2009" TargetMode="External"/><Relationship Id="rId2" Type="http://schemas.openxmlformats.org/officeDocument/2006/relationships/hyperlink" Target="http://zaimka.ru/papkov-rear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wikipedia.org/wiki/&#1048;&#1088;&#1082;&#1091;&#1090;&#1089;&#1082;&#1080;&#1081;_&#1082;&#1086;&#1084;&#1089;&#1086;&#1084;&#1086;&#1083;&#1077;&#1094;_(&#1090;&#1072;&#1085;&#1082;)" TargetMode="External"/><Relationship Id="rId4" Type="http://schemas.openxmlformats.org/officeDocument/2006/relationships/hyperlink" Target="http://tower-resto.ru/articles.htm?nid=119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1357298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Иркутск – фронту</a:t>
            </a:r>
            <a:endParaRPr lang="ru-RU" dirty="0">
              <a:solidFill>
                <a:srgbClr val="26171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0"/>
            <a:ext cx="7772400" cy="135729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i="0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2.Танковые колонны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4643446"/>
            <a:ext cx="7858180" cy="2071679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None/>
              <a:defRPr/>
            </a:pP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Иркутске были созданы танковые колонны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«Сибиряк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и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«Иркутский железнодорожник».</a:t>
            </a:r>
          </a:p>
          <a:p>
            <a:pPr algn="just" eaLnBrk="1" fontAlgn="auto" hangingPunct="1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В 1945 г. завод им. Куйбышева был награжден орденом Трудового Красного Знамени.</a:t>
            </a:r>
          </a:p>
        </p:txBody>
      </p:sp>
      <p:pic>
        <p:nvPicPr>
          <p:cNvPr id="21506" name="Picture 2" descr="Великая Отечественная война: где легче - в тылу или на фронт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0137" y="1071546"/>
            <a:ext cx="5250689" cy="35004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Используемые источники</a:t>
            </a:r>
            <a:endParaRPr lang="ru-RU" b="1" dirty="0">
              <a:solidFill>
                <a:srgbClr val="26171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00000"/>
            </a:pPr>
            <a:r>
              <a:rPr lang="en-US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http://zaimka.ru/papkov-rear/</a:t>
            </a:r>
            <a:endParaRPr lang="ru-RU" b="1" dirty="0" smtClean="0">
              <a:solidFill>
                <a:srgbClr val="26171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tx1"/>
              </a:buClr>
              <a:buSzPct val="100000"/>
            </a:pPr>
            <a:r>
              <a:rPr lang="en-US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http://irkipedia.ru/content/evakuaciya_istoricheskaya_enciklopediya_sibiri_2009</a:t>
            </a:r>
            <a:endParaRPr lang="ru-RU" b="1" dirty="0" smtClean="0">
              <a:solidFill>
                <a:srgbClr val="26171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tx1"/>
              </a:buClr>
              <a:buSzPct val="100000"/>
            </a:pPr>
            <a:r>
              <a:rPr lang="en-US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http://tower-resto.ru/articles.htm?nid=119</a:t>
            </a:r>
            <a:endParaRPr lang="ru-RU" b="1" dirty="0" smtClean="0">
              <a:solidFill>
                <a:srgbClr val="26171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tx1"/>
              </a:buClr>
              <a:buSzPct val="100000"/>
            </a:pPr>
            <a:r>
              <a:rPr lang="en-US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/>
              </a:rPr>
              <a:t>https://ru.wikipedia.org/wiki/</a:t>
            </a:r>
            <a:r>
              <a:rPr lang="ru-RU" b="1" dirty="0" err="1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/>
              </a:rPr>
              <a:t>Иркутский_комсомолец_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/>
              </a:rPr>
              <a:t>(танк)</a:t>
            </a:r>
            <a:endParaRPr lang="ru-RU" b="1" dirty="0" smtClean="0">
              <a:solidFill>
                <a:srgbClr val="26171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tx1"/>
              </a:buClr>
              <a:buSzPct val="100000"/>
            </a:pPr>
            <a:endParaRPr lang="ru-RU" b="1" dirty="0" smtClean="0">
              <a:solidFill>
                <a:srgbClr val="26171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tx1"/>
              </a:buClr>
              <a:buSzPct val="100000"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0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1.Тыл фронту</a:t>
            </a:r>
            <a:r>
              <a:rPr lang="ru-RU" b="1" i="0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i="0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i="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3786190"/>
            <a:ext cx="8001056" cy="3214684"/>
          </a:xfrm>
        </p:spPr>
        <p:txBody>
          <a:bodyPr rtlCol="0">
            <a:normAutofit fontScale="92500"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Ученые-медики оказали большую помощь эвакогоспиталям, руководя там научно-исследовательской и лечебной деятельностей, консультируя  раненых, выполняя наиболее сложные операции. 10 работников мединститута за выдающиеся успехи в медицинской науке были награждены орденами СССР.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endParaRPr lang="ru-RU" b="1" u="sng" dirty="0" smtClean="0">
              <a:solidFill>
                <a:srgbClr val="26171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42" name="Picture 2" descr="http://cdn.ipernity.com/117/56/00/9725600.71f16c8d.640.jpg?r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000108"/>
            <a:ext cx="4095736" cy="28926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ua.coolreferat.com/ref-2_1978807409-37196.coolpic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71480"/>
            <a:ext cx="4429156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http://irkutsk.bezformata.ru/content/image12194958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642918"/>
            <a:ext cx="4191012" cy="2724159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142976" y="3714752"/>
            <a:ext cx="77867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первого дня войны все большие школьные и вузовские здания были превращены в госпитали. С первого дня войны все большие школьные и вузовские здания были превращены в госпитали. 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0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1.Тыл фронту</a:t>
            </a:r>
            <a:br>
              <a:rPr lang="ru-RU" b="1" i="0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i="0" dirty="0" smtClean="0">
              <a:solidFill>
                <a:srgbClr val="26171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285860"/>
            <a:ext cx="7929589" cy="5715015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Через иркутские госпиталя прошло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свыше 100 тыс. раненых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и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97%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выписавшихся из них оказались пригодными для боевого и трудового фронтов. Госпиталя разместились в зданиях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школ: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№ 3, 15, 26, 8, 13, 72, 11, 9, 17; в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Доме Кузнеца, 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здании на углу улиц Ленина и К.Маркса (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ныне БГУЭП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в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ВСГАО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что на ул. </a:t>
            </a:r>
            <a:r>
              <a:rPr lang="ru-RU" sz="2400" b="1" dirty="0" err="1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Сухэ-Батора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туберкулезной больнице 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(бывшей школе № 21),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Школе военных техников 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5-ой Советской, в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Факультетских клиниках Иркутского медицинского института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Сельскохозяйственном институте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Глазной клинике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на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курорте "Ангара".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0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1.Тыл фронту</a:t>
            </a:r>
            <a:endParaRPr lang="ru-RU" i="0" dirty="0" smtClean="0">
              <a:solidFill>
                <a:srgbClr val="26171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66800" y="1428736"/>
            <a:ext cx="7772400" cy="4143404"/>
          </a:xfrm>
        </p:spPr>
        <p:txBody>
          <a:bodyPr rtlCol="0">
            <a:normAutofit fontScale="700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3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Фонд обороны  состоял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из добровольных пожертвований деньгами,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драгоценностями, 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промышленным сырьем и товарами,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иркутяне отчисляли однодневные заработки,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компенсации за неиспользованный отпуск,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премии за изобретения. Проводились военные займы.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Комсомольцы завода им. Куйбышева, направили заработки от субботников  на строительство военной техники.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14290"/>
            <a:ext cx="7772400" cy="1143000"/>
          </a:xfrm>
        </p:spPr>
        <p:txBody>
          <a:bodyPr/>
          <a:lstStyle/>
          <a:p>
            <a:pPr algn="ctr">
              <a:defRPr/>
            </a:pPr>
            <a:r>
              <a:rPr lang="ru-RU" b="1" i="0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2.Тыл фронту</a:t>
            </a:r>
            <a:endParaRPr lang="ru-RU" i="0" dirty="0">
              <a:solidFill>
                <a:srgbClr val="26171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285875"/>
            <a:ext cx="7643866" cy="5214938"/>
          </a:xfrm>
        </p:spPr>
        <p:txBody>
          <a:bodyPr/>
          <a:lstStyle/>
          <a:p>
            <a:pPr algn="ctr">
              <a:buFont typeface="Arial" charset="0"/>
              <a:buNone/>
              <a:defRPr/>
            </a:pP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три года войны трудящиеся области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собрали в Фонд обороны и на строительство вооружения для Красной Армии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134.059.000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рублей деньгами,         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87.739.000рублей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облигациями государственного займов,          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пудов    37 фунтов 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золота.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Трудящиеся Иркутской области отправили на фронт 42 вагона с подарками. </a:t>
            </a:r>
          </a:p>
          <a:p>
            <a:pPr algn="just">
              <a:buFont typeface="Arial" charset="0"/>
              <a:buNone/>
              <a:defRPr/>
            </a:pPr>
            <a:endParaRPr lang="ru-RU" b="1" dirty="0" smtClean="0">
              <a:solidFill>
                <a:srgbClr val="000F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Ø"/>
              <a:defRPr/>
            </a:pPr>
            <a:endParaRPr lang="ru-RU" b="1" dirty="0" smtClean="0">
              <a:solidFill>
                <a:srgbClr val="000F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None/>
              <a:defRPr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85728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i="0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2.Тыл фронту</a:t>
            </a:r>
            <a:endParaRPr lang="ru-RU" i="0" dirty="0">
              <a:solidFill>
                <a:srgbClr val="26171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214422"/>
            <a:ext cx="7910538" cy="4652978"/>
          </a:xfrm>
        </p:spPr>
        <p:txBody>
          <a:bodyPr/>
          <a:lstStyle/>
          <a:p>
            <a:pPr algn="just" eaLnBrk="1" hangingPunct="1">
              <a:buFont typeface="Arial" charset="0"/>
              <a:buNone/>
              <a:defRPr/>
            </a:pPr>
            <a:r>
              <a:rPr lang="ru-RU" sz="28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Пионеры области изготовили и послали на фронт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15 тыс. кисетов,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тыс. платков,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тыс. конвертов, 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 тыс. воротничков,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2400" b="1" dirty="0" err="1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coбрали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для фронта 25 тыс. швейных иголок, 50 тыс.    карандашей.</a:t>
            </a:r>
          </a:p>
          <a:p>
            <a:pPr eaLnBrk="1" hangingPunct="1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0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2.Танковые колонны</a:t>
            </a:r>
            <a:endParaRPr lang="ru-RU" i="0" dirty="0" smtClean="0">
              <a:solidFill>
                <a:srgbClr val="26171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357298"/>
            <a:ext cx="7758138" cy="5214975"/>
          </a:xfrm>
        </p:spPr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None/>
              <a:defRPr/>
            </a:pP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начале мая 1942 г.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танковая колонна 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иркутян, названная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«Иркутский комсомолец»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была отправлена на фронт.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было первое в стране вручение боевой техники фронтовикам.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just"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Вторая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танковая колонна «Иркутский комсомолец», состоявшая из 32 танков Т-34 и 2 танков Т-70, была передана 237-му танковому полку накануне битвы под Курском.</a:t>
            </a:r>
          </a:p>
          <a:p>
            <a:pPr algn="just" fontAlgn="auto">
              <a:spcAft>
                <a:spcPts val="0"/>
              </a:spcAft>
              <a:buNone/>
              <a:defRPr/>
            </a:pP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мая 1967 г. 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пересечении улиц Советской и Декабрьских Событий установлен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танк-памятник «Иркутский комсомолец»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1238272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i="0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2.Танковые колонны</a:t>
            </a:r>
            <a:endParaRPr lang="ru-RU" dirty="0" smtClean="0"/>
          </a:p>
        </p:txBody>
      </p:sp>
      <p:pic>
        <p:nvPicPr>
          <p:cNvPr id="20483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5720" y="1285860"/>
            <a:ext cx="5920448" cy="4214842"/>
          </a:xfrm>
          <a:noFill/>
          <a:ln>
            <a:solidFill>
              <a:schemeClr val="tx1"/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857224" y="5500702"/>
            <a:ext cx="80010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ru-RU" sz="2400" b="1" dirty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открытие памятника был приглашен </a:t>
            </a:r>
            <a:endParaRPr lang="ru-RU" sz="2400" b="1" dirty="0" smtClean="0">
              <a:solidFill>
                <a:srgbClr val="26171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генерал-майор </a:t>
            </a:r>
            <a:r>
              <a:rPr lang="ru-RU" sz="2400" b="1" u="sng" dirty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Д. Василевский</a:t>
            </a:r>
            <a:r>
              <a:rPr lang="ru-RU" sz="2400" b="1" dirty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pic>
        <p:nvPicPr>
          <p:cNvPr id="1026" name="Picture 2" descr="Памятник в этом году приобрел новый оттенок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1857364"/>
            <a:ext cx="2667000" cy="20002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Тема Office 2">
      <a:dk1>
        <a:srgbClr val="000000"/>
      </a:dk1>
      <a:lt1>
        <a:srgbClr val="FFFFFF"/>
      </a:lt1>
      <a:dk2>
        <a:srgbClr val="482400"/>
      </a:dk2>
      <a:lt2>
        <a:srgbClr val="808080"/>
      </a:lt2>
      <a:accent1>
        <a:srgbClr val="DFD6C3"/>
      </a:accent1>
      <a:accent2>
        <a:srgbClr val="D69B80"/>
      </a:accent2>
      <a:accent3>
        <a:srgbClr val="FFFFFF"/>
      </a:accent3>
      <a:accent4>
        <a:srgbClr val="000000"/>
      </a:accent4>
      <a:accent5>
        <a:srgbClr val="ECE8DE"/>
      </a:accent5>
      <a:accent6>
        <a:srgbClr val="C28C73"/>
      </a:accent6>
      <a:hlink>
        <a:srgbClr val="CAA966"/>
      </a:hlink>
      <a:folHlink>
        <a:srgbClr val="969696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A7947B"/>
        </a:lt1>
        <a:dk2>
          <a:srgbClr val="FFFFFF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D0C8B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CAA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FFFFF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CAA966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9D7643"/>
        </a:lt1>
        <a:dk2>
          <a:srgbClr val="FFFFFF"/>
        </a:dk2>
        <a:lt2>
          <a:srgbClr val="554025"/>
        </a:lt2>
        <a:accent1>
          <a:srgbClr val="CAA966"/>
        </a:accent1>
        <a:accent2>
          <a:srgbClr val="C25422"/>
        </a:accent2>
        <a:accent3>
          <a:srgbClr val="CCBDB0"/>
        </a:accent3>
        <a:accent4>
          <a:srgbClr val="000000"/>
        </a:accent4>
        <a:accent5>
          <a:srgbClr val="E1D1B8"/>
        </a:accent5>
        <a:accent6>
          <a:srgbClr val="B04B1E"/>
        </a:accent6>
        <a:hlink>
          <a:srgbClr val="8488AC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109</TotalTime>
  <Words>434</Words>
  <Application>Microsoft Office PowerPoint</Application>
  <PresentationFormat>Экран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Тема1</vt:lpstr>
      <vt:lpstr>Иркутск – фронту</vt:lpstr>
      <vt:lpstr>1.Тыл фронту </vt:lpstr>
      <vt:lpstr>Слайд 3</vt:lpstr>
      <vt:lpstr>1.Тыл фронту </vt:lpstr>
      <vt:lpstr>1.Тыл фронту</vt:lpstr>
      <vt:lpstr>2.Тыл фронту</vt:lpstr>
      <vt:lpstr>2.Тыл фронту</vt:lpstr>
      <vt:lpstr>2.Танковые колонны</vt:lpstr>
      <vt:lpstr>2.Танковые колонны</vt:lpstr>
      <vt:lpstr>2.Танковые колонны</vt:lpstr>
      <vt:lpstr>Используемые источники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Иркутск – фронту</dc:title>
  <dc:creator>Sjohn</dc:creator>
  <cp:lastModifiedBy>Sjohn</cp:lastModifiedBy>
  <cp:revision>11</cp:revision>
  <dcterms:created xsi:type="dcterms:W3CDTF">2016-01-16T12:39:02Z</dcterms:created>
  <dcterms:modified xsi:type="dcterms:W3CDTF">2016-01-23T15:26:55Z</dcterms:modified>
</cp:coreProperties>
</file>