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64" r:id="rId5"/>
    <p:sldId id="263" r:id="rId6"/>
    <p:sldId id="268" r:id="rId7"/>
    <p:sldId id="269" r:id="rId8"/>
    <p:sldId id="258" r:id="rId9"/>
    <p:sldId id="259" r:id="rId10"/>
    <p:sldId id="266" r:id="rId11"/>
    <p:sldId id="267" r:id="rId12"/>
    <p:sldId id="270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6B010"/>
    <a:srgbClr val="000000"/>
    <a:srgbClr val="6600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77" autoAdjust="0"/>
    <p:restoredTop sz="94660"/>
  </p:normalViewPr>
  <p:slideViewPr>
    <p:cSldViewPr>
      <p:cViewPr varScale="1">
        <p:scale>
          <a:sx n="103" d="100"/>
          <a:sy n="103" d="100"/>
        </p:scale>
        <p:origin x="-198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30.01.2016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gif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slide" Target="slide5.xml"/><Relationship Id="rId5" Type="http://schemas.openxmlformats.org/officeDocument/2006/relationships/image" Target="../media/image4.gif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slide" Target="slide6.xml"/><Relationship Id="rId5" Type="http://schemas.openxmlformats.org/officeDocument/2006/relationships/image" Target="../media/image4.gif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slide" Target="slide9.xml"/><Relationship Id="rId5" Type="http://schemas.openxmlformats.org/officeDocument/2006/relationships/image" Target="../media/image4.gif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gif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gif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gif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slide" Target="slide10.xml"/><Relationship Id="rId5" Type="http://schemas.openxmlformats.org/officeDocument/2006/relationships/image" Target="../media/image4.gif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slide" Target="slide11.xml"/><Relationship Id="rId5" Type="http://schemas.openxmlformats.org/officeDocument/2006/relationships/image" Target="../media/image4.gif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4.gif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4.gif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slide" Target="slide12.xml"/><Relationship Id="rId5" Type="http://schemas.openxmlformats.org/officeDocument/2006/relationships/image" Target="../media/image4.gif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1043608" y="1628800"/>
            <a:ext cx="7772400" cy="1470025"/>
          </a:xfrm>
        </p:spPr>
        <p:txBody>
          <a:bodyPr/>
          <a:lstStyle/>
          <a:p>
            <a:r>
              <a:rPr lang="ru-RU" dirty="0" smtClean="0">
                <a:solidFill>
                  <a:srgbClr val="002060"/>
                </a:solidFill>
                <a:latin typeface="Georgia" pitchFamily="18" charset="0"/>
              </a:rPr>
              <a:t>Свойства равнобедренного треугольника</a:t>
            </a:r>
            <a:endParaRPr lang="ru-RU" dirty="0">
              <a:solidFill>
                <a:srgbClr val="002060"/>
              </a:solidFill>
              <a:latin typeface="Georgia" pitchFamily="18" charset="0"/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5220072" y="4365104"/>
            <a:ext cx="3232448" cy="1752600"/>
          </a:xfrm>
        </p:spPr>
        <p:txBody>
          <a:bodyPr>
            <a:normAutofit/>
          </a:bodyPr>
          <a:lstStyle/>
          <a:p>
            <a:pPr algn="r"/>
            <a:r>
              <a:rPr lang="ru-RU" sz="1800" dirty="0" smtClean="0">
                <a:solidFill>
                  <a:schemeClr val="tx2">
                    <a:lumMod val="10000"/>
                  </a:schemeClr>
                </a:solidFill>
                <a:latin typeface="Georgia" pitchFamily="18" charset="0"/>
              </a:rPr>
              <a:t>Выполнила: </a:t>
            </a:r>
          </a:p>
          <a:p>
            <a:pPr algn="r"/>
            <a:r>
              <a:rPr lang="ru-RU" sz="1800" dirty="0" smtClean="0">
                <a:solidFill>
                  <a:schemeClr val="tx2">
                    <a:lumMod val="10000"/>
                  </a:schemeClr>
                </a:solidFill>
                <a:latin typeface="Georgia" pitchFamily="18" charset="0"/>
              </a:rPr>
              <a:t>учитель математики </a:t>
            </a:r>
          </a:p>
          <a:p>
            <a:pPr algn="r"/>
            <a:r>
              <a:rPr lang="ru-RU" sz="1800" dirty="0" smtClean="0">
                <a:solidFill>
                  <a:schemeClr val="tx2">
                    <a:lumMod val="10000"/>
                  </a:schemeClr>
                </a:solidFill>
                <a:latin typeface="Georgia" pitchFamily="18" charset="0"/>
              </a:rPr>
              <a:t>МОУ СОШ № 43 г. Твери</a:t>
            </a:r>
          </a:p>
          <a:p>
            <a:pPr algn="r"/>
            <a:r>
              <a:rPr lang="ru-RU" sz="1800" dirty="0" smtClean="0">
                <a:solidFill>
                  <a:schemeClr val="tx2">
                    <a:lumMod val="10000"/>
                  </a:schemeClr>
                </a:solidFill>
                <a:latin typeface="Georgia" pitchFamily="18" charset="0"/>
              </a:rPr>
              <a:t>Васнева Ю.В.</a:t>
            </a:r>
            <a:endParaRPr lang="ru-RU" sz="1800" dirty="0">
              <a:solidFill>
                <a:schemeClr val="tx2">
                  <a:lumMod val="10000"/>
                </a:schemeClr>
              </a:solidFill>
              <a:latin typeface="Georgia" pitchFamily="18" charset="0"/>
            </a:endParaRPr>
          </a:p>
        </p:txBody>
      </p:sp>
      <p:grpSp>
        <p:nvGrpSpPr>
          <p:cNvPr id="11" name="Группа 10"/>
          <p:cNvGrpSpPr/>
          <p:nvPr/>
        </p:nvGrpSpPr>
        <p:grpSpPr>
          <a:xfrm>
            <a:off x="1" y="0"/>
            <a:ext cx="899592" cy="6858000"/>
            <a:chOff x="0" y="0"/>
            <a:chExt cx="1043609" cy="6858000"/>
          </a:xfrm>
        </p:grpSpPr>
        <p:pic>
          <p:nvPicPr>
            <p:cNvPr id="1026" name="Picture 2" descr="http://www.math24.ru/images/isosceles-triangle1.jpg"/>
            <p:cNvPicPr>
              <a:picLocks noChangeAspect="1" noChangeArrowheads="1"/>
            </p:cNvPicPr>
            <p:nvPr/>
          </p:nvPicPr>
          <p:blipFill>
            <a:blip r:embed="rId2" cstate="print">
              <a:duotone>
                <a:schemeClr val="accent3">
                  <a:shade val="45000"/>
                  <a:satMod val="135000"/>
                </a:schemeClr>
                <a:prstClr val="white"/>
              </a:duotone>
            </a:blip>
            <a:srcRect/>
            <a:stretch>
              <a:fillRect/>
            </a:stretch>
          </p:blipFill>
          <p:spPr bwMode="auto">
            <a:xfrm>
              <a:off x="1" y="0"/>
              <a:ext cx="1043608" cy="1628800"/>
            </a:xfrm>
            <a:prstGeom prst="roundRect">
              <a:avLst>
                <a:gd name="adj" fmla="val 16667"/>
              </a:avLst>
            </a:prstGeom>
            <a:ln>
              <a:noFill/>
            </a:ln>
            <a:effectLst>
              <a:outerShdw blurRad="76200" dist="38100" dir="7800000" algn="tl" rotWithShape="0">
                <a:srgbClr val="000000">
                  <a:alpha val="40000"/>
                </a:srgbClr>
              </a:outerShdw>
            </a:effectLst>
            <a:scene3d>
              <a:camera prst="orthographicFront"/>
              <a:lightRig rig="contrasting" dir="t">
                <a:rot lat="0" lon="0" rev="4200000"/>
              </a:lightRig>
            </a:scene3d>
            <a:sp3d prstMaterial="plastic">
              <a:bevelT w="381000" h="114300" prst="relaxedInset"/>
              <a:contourClr>
                <a:srgbClr val="969696"/>
              </a:contourClr>
            </a:sp3d>
          </p:spPr>
        </p:pic>
        <p:pic>
          <p:nvPicPr>
            <p:cNvPr id="1028" name="Picture 4" descr="http://img.espicture.ru/12/ostrougolymnyiyy-treugolymnik-kartinki-4.jpg"/>
            <p:cNvPicPr>
              <a:picLocks noChangeAspect="1" noChangeArrowheads="1"/>
            </p:cNvPicPr>
            <p:nvPr/>
          </p:nvPicPr>
          <p:blipFill>
            <a:blip r:embed="rId3" cstate="print">
              <a:duotone>
                <a:schemeClr val="accent3">
                  <a:shade val="45000"/>
                  <a:satMod val="135000"/>
                </a:schemeClr>
                <a:prstClr val="white"/>
              </a:duotone>
            </a:blip>
            <a:srcRect l="22262" t="11050" r="4770" b="8822"/>
            <a:stretch>
              <a:fillRect/>
            </a:stretch>
          </p:blipFill>
          <p:spPr bwMode="auto">
            <a:xfrm>
              <a:off x="0" y="1628800"/>
              <a:ext cx="1043608" cy="1728192"/>
            </a:xfrm>
            <a:prstGeom prst="roundRect">
              <a:avLst>
                <a:gd name="adj" fmla="val 16667"/>
              </a:avLst>
            </a:prstGeom>
            <a:ln>
              <a:noFill/>
            </a:ln>
            <a:effectLst>
              <a:outerShdw blurRad="76200" dist="38100" dir="7800000" algn="tl" rotWithShape="0">
                <a:srgbClr val="000000">
                  <a:alpha val="40000"/>
                </a:srgbClr>
              </a:outerShdw>
            </a:effectLst>
            <a:scene3d>
              <a:camera prst="orthographicFront"/>
              <a:lightRig rig="contrasting" dir="t">
                <a:rot lat="0" lon="0" rev="4200000"/>
              </a:lightRig>
            </a:scene3d>
            <a:sp3d prstMaterial="plastic">
              <a:bevelT w="381000" h="114300" prst="relaxedInset"/>
              <a:contourClr>
                <a:srgbClr val="969696"/>
              </a:contourClr>
            </a:sp3d>
          </p:spPr>
        </p:pic>
        <p:pic>
          <p:nvPicPr>
            <p:cNvPr id="1030" name="Picture 6" descr="http://net-dvoek.ru/uploads/posts/2015-08/j1bvioluqp.png"/>
            <p:cNvPicPr>
              <a:picLocks noChangeAspect="1" noChangeArrowheads="1"/>
            </p:cNvPicPr>
            <p:nvPr/>
          </p:nvPicPr>
          <p:blipFill>
            <a:blip r:embed="rId4" cstate="print">
              <a:duotone>
                <a:schemeClr val="accent3">
                  <a:shade val="45000"/>
                  <a:satMod val="135000"/>
                </a:schemeClr>
                <a:prstClr val="white"/>
              </a:duotone>
            </a:blip>
            <a:srcRect/>
            <a:stretch>
              <a:fillRect/>
            </a:stretch>
          </p:blipFill>
          <p:spPr bwMode="auto">
            <a:xfrm>
              <a:off x="0" y="3356992"/>
              <a:ext cx="1043608" cy="1800199"/>
            </a:xfrm>
            <a:prstGeom prst="roundRect">
              <a:avLst>
                <a:gd name="adj" fmla="val 16667"/>
              </a:avLst>
            </a:prstGeom>
            <a:ln>
              <a:noFill/>
            </a:ln>
            <a:effectLst>
              <a:outerShdw blurRad="76200" dist="38100" dir="7800000" algn="tl" rotWithShape="0">
                <a:srgbClr val="000000">
                  <a:alpha val="40000"/>
                </a:srgbClr>
              </a:outerShdw>
            </a:effectLst>
            <a:scene3d>
              <a:camera prst="orthographicFront"/>
              <a:lightRig rig="contrasting" dir="t">
                <a:rot lat="0" lon="0" rev="4200000"/>
              </a:lightRig>
            </a:scene3d>
            <a:sp3d prstMaterial="plastic">
              <a:bevelT w="381000" h="114300" prst="relaxedInset"/>
              <a:contourClr>
                <a:srgbClr val="969696"/>
              </a:contourClr>
            </a:sp3d>
          </p:spPr>
        </p:pic>
        <p:pic>
          <p:nvPicPr>
            <p:cNvPr id="1032" name="Picture 8" descr="http://fs16.ru/geometriia/praktika3/zad40.gif"/>
            <p:cNvPicPr>
              <a:picLocks noChangeAspect="1" noChangeArrowheads="1"/>
            </p:cNvPicPr>
            <p:nvPr/>
          </p:nvPicPr>
          <p:blipFill>
            <a:blip r:embed="rId5" cstate="print">
              <a:duotone>
                <a:schemeClr val="accent3">
                  <a:shade val="45000"/>
                  <a:satMod val="135000"/>
                </a:schemeClr>
                <a:prstClr val="white"/>
              </a:duotone>
            </a:blip>
            <a:srcRect/>
            <a:stretch>
              <a:fillRect/>
            </a:stretch>
          </p:blipFill>
          <p:spPr bwMode="auto">
            <a:xfrm>
              <a:off x="1" y="5157192"/>
              <a:ext cx="1043608" cy="1700808"/>
            </a:xfrm>
            <a:prstGeom prst="roundRect">
              <a:avLst>
                <a:gd name="adj" fmla="val 16667"/>
              </a:avLst>
            </a:prstGeom>
            <a:ln>
              <a:noFill/>
            </a:ln>
            <a:effectLst>
              <a:outerShdw blurRad="76200" dist="38100" dir="7800000" algn="tl" rotWithShape="0">
                <a:srgbClr val="000000">
                  <a:alpha val="40000"/>
                </a:srgbClr>
              </a:outerShdw>
            </a:effectLst>
            <a:scene3d>
              <a:camera prst="orthographicFront"/>
              <a:lightRig rig="contrasting" dir="t">
                <a:rot lat="0" lon="0" rev="4200000"/>
              </a:lightRig>
            </a:scene3d>
            <a:sp3d prstMaterial="plastic">
              <a:bevelT w="381000" h="114300" prst="relaxedInset"/>
              <a:contourClr>
                <a:srgbClr val="969696"/>
              </a:contourClr>
            </a:sp3d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274638"/>
            <a:ext cx="7571184" cy="1143000"/>
          </a:xfrm>
        </p:spPr>
        <p:txBody>
          <a:bodyPr>
            <a:normAutofit/>
          </a:bodyPr>
          <a:lstStyle/>
          <a:p>
            <a:r>
              <a:rPr lang="ru-RU" sz="3200" dirty="0" smtClean="0">
                <a:solidFill>
                  <a:schemeClr val="accent2">
                    <a:lumMod val="50000"/>
                  </a:schemeClr>
                </a:solidFill>
                <a:latin typeface="Georgia" pitchFamily="18" charset="0"/>
              </a:rPr>
              <a:t>Свойство равнобедренного треугольника</a:t>
            </a:r>
            <a:endParaRPr lang="ru-RU" sz="3200" dirty="0">
              <a:solidFill>
                <a:schemeClr val="accent2">
                  <a:lumMod val="50000"/>
                </a:schemeClr>
              </a:solidFill>
              <a:latin typeface="Georgia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187624" y="1600201"/>
            <a:ext cx="7632848" cy="1828800"/>
          </a:xfrm>
        </p:spPr>
        <p:txBody>
          <a:bodyPr/>
          <a:lstStyle/>
          <a:p>
            <a:pPr algn="ctr">
              <a:buNone/>
            </a:pPr>
            <a:r>
              <a:rPr lang="ru-RU" i="1" dirty="0" smtClean="0">
                <a:solidFill>
                  <a:srgbClr val="660066"/>
                </a:solidFill>
                <a:latin typeface="Georgia" pitchFamily="18" charset="0"/>
              </a:rPr>
              <a:t>В равнобедренном треугольнике углы при основании равны.</a:t>
            </a:r>
            <a:endParaRPr lang="ru-RU" i="1" dirty="0">
              <a:solidFill>
                <a:srgbClr val="660066"/>
              </a:solidFill>
              <a:latin typeface="Georgia" pitchFamily="18" charset="0"/>
            </a:endParaRPr>
          </a:p>
        </p:txBody>
      </p:sp>
      <p:grpSp>
        <p:nvGrpSpPr>
          <p:cNvPr id="4" name="Группа 3"/>
          <p:cNvGrpSpPr/>
          <p:nvPr/>
        </p:nvGrpSpPr>
        <p:grpSpPr>
          <a:xfrm>
            <a:off x="1" y="0"/>
            <a:ext cx="899592" cy="6858000"/>
            <a:chOff x="0" y="0"/>
            <a:chExt cx="1043609" cy="6858000"/>
          </a:xfrm>
        </p:grpSpPr>
        <p:pic>
          <p:nvPicPr>
            <p:cNvPr id="5" name="Picture 2" descr="http://www.math24.ru/images/isosceles-triangle1.jpg"/>
            <p:cNvPicPr>
              <a:picLocks noChangeAspect="1" noChangeArrowheads="1"/>
            </p:cNvPicPr>
            <p:nvPr/>
          </p:nvPicPr>
          <p:blipFill>
            <a:blip r:embed="rId2" cstate="print">
              <a:duotone>
                <a:schemeClr val="accent3">
                  <a:shade val="45000"/>
                  <a:satMod val="135000"/>
                </a:schemeClr>
                <a:prstClr val="white"/>
              </a:duotone>
            </a:blip>
            <a:srcRect/>
            <a:stretch>
              <a:fillRect/>
            </a:stretch>
          </p:blipFill>
          <p:spPr bwMode="auto">
            <a:xfrm>
              <a:off x="1" y="0"/>
              <a:ext cx="1043608" cy="1628800"/>
            </a:xfrm>
            <a:prstGeom prst="roundRect">
              <a:avLst>
                <a:gd name="adj" fmla="val 16667"/>
              </a:avLst>
            </a:prstGeom>
            <a:ln>
              <a:noFill/>
            </a:ln>
            <a:effectLst>
              <a:outerShdw blurRad="76200" dist="38100" dir="7800000" algn="tl" rotWithShape="0">
                <a:srgbClr val="000000">
                  <a:alpha val="40000"/>
                </a:srgbClr>
              </a:outerShdw>
            </a:effectLst>
            <a:scene3d>
              <a:camera prst="orthographicFront"/>
              <a:lightRig rig="contrasting" dir="t">
                <a:rot lat="0" lon="0" rev="4200000"/>
              </a:lightRig>
            </a:scene3d>
            <a:sp3d prstMaterial="plastic">
              <a:bevelT w="381000" h="114300" prst="relaxedInset"/>
              <a:contourClr>
                <a:srgbClr val="969696"/>
              </a:contourClr>
            </a:sp3d>
          </p:spPr>
        </p:pic>
        <p:pic>
          <p:nvPicPr>
            <p:cNvPr id="6" name="Picture 4" descr="http://img.espicture.ru/12/ostrougolymnyiyy-treugolymnik-kartinki-4.jpg"/>
            <p:cNvPicPr>
              <a:picLocks noChangeAspect="1" noChangeArrowheads="1"/>
            </p:cNvPicPr>
            <p:nvPr/>
          </p:nvPicPr>
          <p:blipFill>
            <a:blip r:embed="rId3" cstate="print">
              <a:duotone>
                <a:schemeClr val="accent3">
                  <a:shade val="45000"/>
                  <a:satMod val="135000"/>
                </a:schemeClr>
                <a:prstClr val="white"/>
              </a:duotone>
            </a:blip>
            <a:srcRect l="22262" t="11050" r="4770" b="8822"/>
            <a:stretch>
              <a:fillRect/>
            </a:stretch>
          </p:blipFill>
          <p:spPr bwMode="auto">
            <a:xfrm>
              <a:off x="0" y="1628800"/>
              <a:ext cx="1043608" cy="1728192"/>
            </a:xfrm>
            <a:prstGeom prst="roundRect">
              <a:avLst>
                <a:gd name="adj" fmla="val 16667"/>
              </a:avLst>
            </a:prstGeom>
            <a:ln>
              <a:noFill/>
            </a:ln>
            <a:effectLst>
              <a:outerShdw blurRad="76200" dist="38100" dir="7800000" algn="tl" rotWithShape="0">
                <a:srgbClr val="000000">
                  <a:alpha val="40000"/>
                </a:srgbClr>
              </a:outerShdw>
            </a:effectLst>
            <a:scene3d>
              <a:camera prst="orthographicFront"/>
              <a:lightRig rig="contrasting" dir="t">
                <a:rot lat="0" lon="0" rev="4200000"/>
              </a:lightRig>
            </a:scene3d>
            <a:sp3d prstMaterial="plastic">
              <a:bevelT w="381000" h="114300" prst="relaxedInset"/>
              <a:contourClr>
                <a:srgbClr val="969696"/>
              </a:contourClr>
            </a:sp3d>
          </p:spPr>
        </p:pic>
        <p:pic>
          <p:nvPicPr>
            <p:cNvPr id="7" name="Picture 6" descr="http://net-dvoek.ru/uploads/posts/2015-08/j1bvioluqp.png"/>
            <p:cNvPicPr>
              <a:picLocks noChangeAspect="1" noChangeArrowheads="1"/>
            </p:cNvPicPr>
            <p:nvPr/>
          </p:nvPicPr>
          <p:blipFill>
            <a:blip r:embed="rId4" cstate="print">
              <a:duotone>
                <a:schemeClr val="accent3">
                  <a:shade val="45000"/>
                  <a:satMod val="135000"/>
                </a:schemeClr>
                <a:prstClr val="white"/>
              </a:duotone>
            </a:blip>
            <a:srcRect/>
            <a:stretch>
              <a:fillRect/>
            </a:stretch>
          </p:blipFill>
          <p:spPr bwMode="auto">
            <a:xfrm>
              <a:off x="0" y="3356992"/>
              <a:ext cx="1043608" cy="1800199"/>
            </a:xfrm>
            <a:prstGeom prst="roundRect">
              <a:avLst>
                <a:gd name="adj" fmla="val 16667"/>
              </a:avLst>
            </a:prstGeom>
            <a:ln>
              <a:noFill/>
            </a:ln>
            <a:effectLst>
              <a:outerShdw blurRad="76200" dist="38100" dir="7800000" algn="tl" rotWithShape="0">
                <a:srgbClr val="000000">
                  <a:alpha val="40000"/>
                </a:srgbClr>
              </a:outerShdw>
            </a:effectLst>
            <a:scene3d>
              <a:camera prst="orthographicFront"/>
              <a:lightRig rig="contrasting" dir="t">
                <a:rot lat="0" lon="0" rev="4200000"/>
              </a:lightRig>
            </a:scene3d>
            <a:sp3d prstMaterial="plastic">
              <a:bevelT w="381000" h="114300" prst="relaxedInset"/>
              <a:contourClr>
                <a:srgbClr val="969696"/>
              </a:contourClr>
            </a:sp3d>
          </p:spPr>
        </p:pic>
        <p:pic>
          <p:nvPicPr>
            <p:cNvPr id="8" name="Picture 8" descr="http://fs16.ru/geometriia/praktika3/zad40.gif"/>
            <p:cNvPicPr>
              <a:picLocks noChangeAspect="1" noChangeArrowheads="1"/>
            </p:cNvPicPr>
            <p:nvPr/>
          </p:nvPicPr>
          <p:blipFill>
            <a:blip r:embed="rId5" cstate="print">
              <a:duotone>
                <a:schemeClr val="accent3">
                  <a:shade val="45000"/>
                  <a:satMod val="135000"/>
                </a:schemeClr>
                <a:prstClr val="white"/>
              </a:duotone>
            </a:blip>
            <a:srcRect/>
            <a:stretch>
              <a:fillRect/>
            </a:stretch>
          </p:blipFill>
          <p:spPr bwMode="auto">
            <a:xfrm>
              <a:off x="1" y="5157192"/>
              <a:ext cx="1043608" cy="1700808"/>
            </a:xfrm>
            <a:prstGeom prst="roundRect">
              <a:avLst>
                <a:gd name="adj" fmla="val 16667"/>
              </a:avLst>
            </a:prstGeom>
            <a:ln>
              <a:noFill/>
            </a:ln>
            <a:effectLst>
              <a:outerShdw blurRad="76200" dist="38100" dir="7800000" algn="tl" rotWithShape="0">
                <a:srgbClr val="000000">
                  <a:alpha val="40000"/>
                </a:srgbClr>
              </a:outerShdw>
            </a:effectLst>
            <a:scene3d>
              <a:camera prst="orthographicFront"/>
              <a:lightRig rig="contrasting" dir="t">
                <a:rot lat="0" lon="0" rev="4200000"/>
              </a:lightRig>
            </a:scene3d>
            <a:sp3d prstMaterial="plastic">
              <a:bevelT w="381000" h="114300" prst="relaxedInset"/>
              <a:contourClr>
                <a:srgbClr val="969696"/>
              </a:contourClr>
            </a:sp3d>
          </p:spPr>
        </p:pic>
      </p:grpSp>
      <p:grpSp>
        <p:nvGrpSpPr>
          <p:cNvPr id="9" name="Группа 8"/>
          <p:cNvGrpSpPr/>
          <p:nvPr/>
        </p:nvGrpSpPr>
        <p:grpSpPr>
          <a:xfrm>
            <a:off x="3779912" y="3140968"/>
            <a:ext cx="2237384" cy="2497955"/>
            <a:chOff x="4379722" y="836712"/>
            <a:chExt cx="2237384" cy="2497955"/>
          </a:xfrm>
        </p:grpSpPr>
        <p:grpSp>
          <p:nvGrpSpPr>
            <p:cNvPr id="10" name="Группа 29"/>
            <p:cNvGrpSpPr/>
            <p:nvPr/>
          </p:nvGrpSpPr>
          <p:grpSpPr>
            <a:xfrm>
              <a:off x="4644008" y="836712"/>
              <a:ext cx="1728192" cy="2160240"/>
              <a:chOff x="4644008" y="836712"/>
              <a:chExt cx="1728192" cy="2160240"/>
            </a:xfrm>
          </p:grpSpPr>
          <p:sp>
            <p:nvSpPr>
              <p:cNvPr id="14" name="Равнобедренный треугольник 13"/>
              <p:cNvSpPr/>
              <p:nvPr/>
            </p:nvSpPr>
            <p:spPr>
              <a:xfrm>
                <a:off x="4644008" y="836712"/>
                <a:ext cx="1728192" cy="2160240"/>
              </a:xfrm>
              <a:prstGeom prst="triangle">
                <a:avLst/>
              </a:prstGeom>
              <a:noFill/>
              <a:ln w="38100">
                <a:solidFill>
                  <a:schemeClr val="tx2">
                    <a:lumMod val="1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cxnSp>
            <p:nvCxnSpPr>
              <p:cNvPr id="15" name="Прямая соединительная линия 14"/>
              <p:cNvCxnSpPr/>
              <p:nvPr/>
            </p:nvCxnSpPr>
            <p:spPr>
              <a:xfrm>
                <a:off x="4932040" y="1844824"/>
                <a:ext cx="288032" cy="216024"/>
              </a:xfrm>
              <a:prstGeom prst="line">
                <a:avLst/>
              </a:prstGeom>
              <a:ln w="28575">
                <a:solidFill>
                  <a:schemeClr val="tx2">
                    <a:lumMod val="1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Прямая соединительная линия 15"/>
              <p:cNvCxnSpPr/>
              <p:nvPr/>
            </p:nvCxnSpPr>
            <p:spPr>
              <a:xfrm flipH="1">
                <a:off x="5796136" y="1772816"/>
                <a:ext cx="288032" cy="288032"/>
              </a:xfrm>
              <a:prstGeom prst="line">
                <a:avLst/>
              </a:prstGeom>
              <a:ln w="28575">
                <a:solidFill>
                  <a:schemeClr val="tx2">
                    <a:lumMod val="1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" name="Группа 40"/>
            <p:cNvGrpSpPr/>
            <p:nvPr/>
          </p:nvGrpSpPr>
          <p:grpSpPr>
            <a:xfrm>
              <a:off x="4379722" y="2661523"/>
              <a:ext cx="2237384" cy="673144"/>
              <a:chOff x="4379722" y="2661523"/>
              <a:chExt cx="2237384" cy="673144"/>
            </a:xfrm>
          </p:grpSpPr>
          <p:sp>
            <p:nvSpPr>
              <p:cNvPr id="12" name="Дуга 11"/>
              <p:cNvSpPr/>
              <p:nvPr/>
            </p:nvSpPr>
            <p:spPr>
              <a:xfrm rot="262547">
                <a:off x="4379722" y="2661523"/>
                <a:ext cx="669903" cy="648072"/>
              </a:xfrm>
              <a:prstGeom prst="arc">
                <a:avLst>
                  <a:gd name="adj1" fmla="val 16553630"/>
                  <a:gd name="adj2" fmla="val 0"/>
                </a:avLst>
              </a:prstGeom>
              <a:ln w="28575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13" name="Дуга 12"/>
              <p:cNvSpPr/>
              <p:nvPr/>
            </p:nvSpPr>
            <p:spPr>
              <a:xfrm rot="15889611">
                <a:off x="5958118" y="2675680"/>
                <a:ext cx="669903" cy="648072"/>
              </a:xfrm>
              <a:prstGeom prst="arc">
                <a:avLst>
                  <a:gd name="adj1" fmla="val 16553630"/>
                  <a:gd name="adj2" fmla="val 0"/>
                </a:avLst>
              </a:prstGeom>
              <a:ln w="28575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</p:grpSp>
      <p:sp>
        <p:nvSpPr>
          <p:cNvPr id="19" name="Равнобедренный треугольник 18"/>
          <p:cNvSpPr/>
          <p:nvPr/>
        </p:nvSpPr>
        <p:spPr>
          <a:xfrm>
            <a:off x="4067944" y="4869160"/>
            <a:ext cx="504056" cy="432048"/>
          </a:xfrm>
          <a:prstGeom prst="triangle">
            <a:avLst>
              <a:gd name="adj" fmla="val 32363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Равнобедренный треугольник 19"/>
          <p:cNvSpPr/>
          <p:nvPr/>
        </p:nvSpPr>
        <p:spPr>
          <a:xfrm flipH="1">
            <a:off x="5220072" y="4869160"/>
            <a:ext cx="576064" cy="432048"/>
          </a:xfrm>
          <a:prstGeom prst="triangle">
            <a:avLst>
              <a:gd name="adj" fmla="val 32363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3556" name="Picture 4" descr="http://simplebooklet.com/userFiles/a/2/1/4/0/7/2/EGNTxATALFIDasKb43yaZf/1jGumCi9.png">
            <a:hlinkClick r:id="rId6" action="ppaction://hlinksldjump"/>
          </p:cNvPr>
          <p:cNvPicPr>
            <a:picLocks noChangeAspect="1" noChangeArrowheads="1"/>
          </p:cNvPicPr>
          <p:nvPr/>
        </p:nvPicPr>
        <p:blipFill>
          <a:blip r:embed="rId7" cstate="print">
            <a:duotone>
              <a:prstClr val="black"/>
              <a:schemeClr val="accent6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7884368" y="5589240"/>
            <a:ext cx="980728" cy="98072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0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Прямоугольник 45"/>
          <p:cNvSpPr/>
          <p:nvPr/>
        </p:nvSpPr>
        <p:spPr>
          <a:xfrm>
            <a:off x="4211960" y="5589240"/>
            <a:ext cx="576064" cy="216024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274638"/>
            <a:ext cx="7571184" cy="1143000"/>
          </a:xfrm>
        </p:spPr>
        <p:txBody>
          <a:bodyPr>
            <a:normAutofit/>
          </a:bodyPr>
          <a:lstStyle/>
          <a:p>
            <a:r>
              <a:rPr lang="ru-RU" sz="3200" dirty="0" smtClean="0">
                <a:solidFill>
                  <a:schemeClr val="accent2">
                    <a:lumMod val="50000"/>
                  </a:schemeClr>
                </a:solidFill>
                <a:latin typeface="Georgia" pitchFamily="18" charset="0"/>
              </a:rPr>
              <a:t>Свойство равнобедренного треугольника</a:t>
            </a:r>
            <a:endParaRPr lang="ru-RU" sz="3200" dirty="0">
              <a:solidFill>
                <a:schemeClr val="accent2">
                  <a:lumMod val="50000"/>
                </a:schemeClr>
              </a:solidFill>
              <a:latin typeface="Georgia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187624" y="1600201"/>
            <a:ext cx="7632848" cy="182880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i="1" dirty="0" smtClean="0">
                <a:solidFill>
                  <a:srgbClr val="660066"/>
                </a:solidFill>
                <a:latin typeface="Georgia" pitchFamily="18" charset="0"/>
              </a:rPr>
              <a:t>В равнобедренном треугольнике медиана, проведенная к основанию, является биссектрисой и высотой.</a:t>
            </a:r>
            <a:endParaRPr lang="ru-RU" i="1" dirty="0">
              <a:solidFill>
                <a:srgbClr val="660066"/>
              </a:solidFill>
              <a:latin typeface="Georgia" pitchFamily="18" charset="0"/>
            </a:endParaRPr>
          </a:p>
        </p:txBody>
      </p:sp>
      <p:grpSp>
        <p:nvGrpSpPr>
          <p:cNvPr id="4" name="Группа 3"/>
          <p:cNvGrpSpPr/>
          <p:nvPr/>
        </p:nvGrpSpPr>
        <p:grpSpPr>
          <a:xfrm>
            <a:off x="1" y="0"/>
            <a:ext cx="899592" cy="6858000"/>
            <a:chOff x="0" y="0"/>
            <a:chExt cx="1043609" cy="6858000"/>
          </a:xfrm>
        </p:grpSpPr>
        <p:pic>
          <p:nvPicPr>
            <p:cNvPr id="5" name="Picture 2" descr="http://www.math24.ru/images/isosceles-triangle1.jpg"/>
            <p:cNvPicPr>
              <a:picLocks noChangeAspect="1" noChangeArrowheads="1"/>
            </p:cNvPicPr>
            <p:nvPr/>
          </p:nvPicPr>
          <p:blipFill>
            <a:blip r:embed="rId2" cstate="print">
              <a:duotone>
                <a:schemeClr val="accent3">
                  <a:shade val="45000"/>
                  <a:satMod val="135000"/>
                </a:schemeClr>
                <a:prstClr val="white"/>
              </a:duotone>
            </a:blip>
            <a:srcRect/>
            <a:stretch>
              <a:fillRect/>
            </a:stretch>
          </p:blipFill>
          <p:spPr bwMode="auto">
            <a:xfrm>
              <a:off x="1" y="0"/>
              <a:ext cx="1043608" cy="1628800"/>
            </a:xfrm>
            <a:prstGeom prst="roundRect">
              <a:avLst>
                <a:gd name="adj" fmla="val 16667"/>
              </a:avLst>
            </a:prstGeom>
            <a:ln>
              <a:noFill/>
            </a:ln>
            <a:effectLst>
              <a:outerShdw blurRad="76200" dist="38100" dir="7800000" algn="tl" rotWithShape="0">
                <a:srgbClr val="000000">
                  <a:alpha val="40000"/>
                </a:srgbClr>
              </a:outerShdw>
            </a:effectLst>
            <a:scene3d>
              <a:camera prst="orthographicFront"/>
              <a:lightRig rig="contrasting" dir="t">
                <a:rot lat="0" lon="0" rev="4200000"/>
              </a:lightRig>
            </a:scene3d>
            <a:sp3d prstMaterial="plastic">
              <a:bevelT w="381000" h="114300" prst="relaxedInset"/>
              <a:contourClr>
                <a:srgbClr val="969696"/>
              </a:contourClr>
            </a:sp3d>
          </p:spPr>
        </p:pic>
        <p:pic>
          <p:nvPicPr>
            <p:cNvPr id="6" name="Picture 4" descr="http://img.espicture.ru/12/ostrougolymnyiyy-treugolymnik-kartinki-4.jpg"/>
            <p:cNvPicPr>
              <a:picLocks noChangeAspect="1" noChangeArrowheads="1"/>
            </p:cNvPicPr>
            <p:nvPr/>
          </p:nvPicPr>
          <p:blipFill>
            <a:blip r:embed="rId3" cstate="print">
              <a:duotone>
                <a:schemeClr val="accent3">
                  <a:shade val="45000"/>
                  <a:satMod val="135000"/>
                </a:schemeClr>
                <a:prstClr val="white"/>
              </a:duotone>
            </a:blip>
            <a:srcRect l="22262" t="11050" r="4770" b="8822"/>
            <a:stretch>
              <a:fillRect/>
            </a:stretch>
          </p:blipFill>
          <p:spPr bwMode="auto">
            <a:xfrm>
              <a:off x="0" y="1628800"/>
              <a:ext cx="1043608" cy="1728192"/>
            </a:xfrm>
            <a:prstGeom prst="roundRect">
              <a:avLst>
                <a:gd name="adj" fmla="val 16667"/>
              </a:avLst>
            </a:prstGeom>
            <a:ln>
              <a:noFill/>
            </a:ln>
            <a:effectLst>
              <a:outerShdw blurRad="76200" dist="38100" dir="7800000" algn="tl" rotWithShape="0">
                <a:srgbClr val="000000">
                  <a:alpha val="40000"/>
                </a:srgbClr>
              </a:outerShdw>
            </a:effectLst>
            <a:scene3d>
              <a:camera prst="orthographicFront"/>
              <a:lightRig rig="contrasting" dir="t">
                <a:rot lat="0" lon="0" rev="4200000"/>
              </a:lightRig>
            </a:scene3d>
            <a:sp3d prstMaterial="plastic">
              <a:bevelT w="381000" h="114300" prst="relaxedInset"/>
              <a:contourClr>
                <a:srgbClr val="969696"/>
              </a:contourClr>
            </a:sp3d>
          </p:spPr>
        </p:pic>
        <p:pic>
          <p:nvPicPr>
            <p:cNvPr id="7" name="Picture 6" descr="http://net-dvoek.ru/uploads/posts/2015-08/j1bvioluqp.png"/>
            <p:cNvPicPr>
              <a:picLocks noChangeAspect="1" noChangeArrowheads="1"/>
            </p:cNvPicPr>
            <p:nvPr/>
          </p:nvPicPr>
          <p:blipFill>
            <a:blip r:embed="rId4" cstate="print">
              <a:duotone>
                <a:schemeClr val="accent3">
                  <a:shade val="45000"/>
                  <a:satMod val="135000"/>
                </a:schemeClr>
                <a:prstClr val="white"/>
              </a:duotone>
            </a:blip>
            <a:srcRect/>
            <a:stretch>
              <a:fillRect/>
            </a:stretch>
          </p:blipFill>
          <p:spPr bwMode="auto">
            <a:xfrm>
              <a:off x="0" y="3356992"/>
              <a:ext cx="1043608" cy="1800199"/>
            </a:xfrm>
            <a:prstGeom prst="roundRect">
              <a:avLst>
                <a:gd name="adj" fmla="val 16667"/>
              </a:avLst>
            </a:prstGeom>
            <a:ln>
              <a:noFill/>
            </a:ln>
            <a:effectLst>
              <a:outerShdw blurRad="76200" dist="38100" dir="7800000" algn="tl" rotWithShape="0">
                <a:srgbClr val="000000">
                  <a:alpha val="40000"/>
                </a:srgbClr>
              </a:outerShdw>
            </a:effectLst>
            <a:scene3d>
              <a:camera prst="orthographicFront"/>
              <a:lightRig rig="contrasting" dir="t">
                <a:rot lat="0" lon="0" rev="4200000"/>
              </a:lightRig>
            </a:scene3d>
            <a:sp3d prstMaterial="plastic">
              <a:bevelT w="381000" h="114300" prst="relaxedInset"/>
              <a:contourClr>
                <a:srgbClr val="969696"/>
              </a:contourClr>
            </a:sp3d>
          </p:spPr>
        </p:pic>
        <p:pic>
          <p:nvPicPr>
            <p:cNvPr id="8" name="Picture 8" descr="http://fs16.ru/geometriia/praktika3/zad40.gif"/>
            <p:cNvPicPr>
              <a:picLocks noChangeAspect="1" noChangeArrowheads="1"/>
            </p:cNvPicPr>
            <p:nvPr/>
          </p:nvPicPr>
          <p:blipFill>
            <a:blip r:embed="rId5" cstate="print">
              <a:duotone>
                <a:schemeClr val="accent3">
                  <a:shade val="45000"/>
                  <a:satMod val="135000"/>
                </a:schemeClr>
                <a:prstClr val="white"/>
              </a:duotone>
            </a:blip>
            <a:srcRect/>
            <a:stretch>
              <a:fillRect/>
            </a:stretch>
          </p:blipFill>
          <p:spPr bwMode="auto">
            <a:xfrm>
              <a:off x="1" y="5157192"/>
              <a:ext cx="1043608" cy="1700808"/>
            </a:xfrm>
            <a:prstGeom prst="roundRect">
              <a:avLst>
                <a:gd name="adj" fmla="val 16667"/>
              </a:avLst>
            </a:prstGeom>
            <a:ln>
              <a:noFill/>
            </a:ln>
            <a:effectLst>
              <a:outerShdw blurRad="76200" dist="38100" dir="7800000" algn="tl" rotWithShape="0">
                <a:srgbClr val="000000">
                  <a:alpha val="40000"/>
                </a:srgbClr>
              </a:outerShdw>
            </a:effectLst>
            <a:scene3d>
              <a:camera prst="orthographicFront"/>
              <a:lightRig rig="contrasting" dir="t">
                <a:rot lat="0" lon="0" rev="4200000"/>
              </a:lightRig>
            </a:scene3d>
            <a:sp3d prstMaterial="plastic">
              <a:bevelT w="381000" h="114300" prst="relaxedInset"/>
              <a:contourClr>
                <a:srgbClr val="969696"/>
              </a:contourClr>
            </a:sp3d>
          </p:spPr>
        </p:pic>
      </p:grpSp>
      <p:pic>
        <p:nvPicPr>
          <p:cNvPr id="23556" name="Picture 4" descr="http://simplebooklet.com/userFiles/a/2/1/4/0/7/2/EGNTxATALFIDasKb43yaZf/1jGumCi9.png">
            <a:hlinkClick r:id="rId6" action="ppaction://hlinksldjump"/>
          </p:cNvPr>
          <p:cNvPicPr>
            <a:picLocks noChangeAspect="1" noChangeArrowheads="1"/>
          </p:cNvPicPr>
          <p:nvPr/>
        </p:nvPicPr>
        <p:blipFill>
          <a:blip r:embed="rId7" cstate="print">
            <a:duotone>
              <a:prstClr val="black"/>
              <a:schemeClr val="accent6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7884368" y="5589240"/>
            <a:ext cx="980728" cy="980728"/>
          </a:xfrm>
          <a:prstGeom prst="rect">
            <a:avLst/>
          </a:prstGeom>
          <a:noFill/>
        </p:spPr>
      </p:pic>
      <p:grpSp>
        <p:nvGrpSpPr>
          <p:cNvPr id="33" name="Группа 32"/>
          <p:cNvGrpSpPr/>
          <p:nvPr/>
        </p:nvGrpSpPr>
        <p:grpSpPr>
          <a:xfrm>
            <a:off x="3059832" y="3645024"/>
            <a:ext cx="2880320" cy="2160240"/>
            <a:chOff x="4644008" y="836712"/>
            <a:chExt cx="1728192" cy="2160240"/>
          </a:xfrm>
        </p:grpSpPr>
        <p:sp>
          <p:nvSpPr>
            <p:cNvPr id="34" name="Равнобедренный треугольник 33"/>
            <p:cNvSpPr/>
            <p:nvPr/>
          </p:nvSpPr>
          <p:spPr>
            <a:xfrm>
              <a:off x="4644008" y="836712"/>
              <a:ext cx="1728192" cy="2160240"/>
            </a:xfrm>
            <a:prstGeom prst="triangle">
              <a:avLst/>
            </a:prstGeom>
            <a:noFill/>
            <a:ln w="38100">
              <a:solidFill>
                <a:schemeClr val="tx2">
                  <a:lumMod val="1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35" name="Прямая соединительная линия 34"/>
            <p:cNvCxnSpPr/>
            <p:nvPr/>
          </p:nvCxnSpPr>
          <p:spPr>
            <a:xfrm>
              <a:off x="4932040" y="1844824"/>
              <a:ext cx="288032" cy="216024"/>
            </a:xfrm>
            <a:prstGeom prst="line">
              <a:avLst/>
            </a:prstGeom>
            <a:ln w="28575">
              <a:solidFill>
                <a:schemeClr val="tx2">
                  <a:lumMod val="1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Прямая соединительная линия 35"/>
            <p:cNvCxnSpPr/>
            <p:nvPr/>
          </p:nvCxnSpPr>
          <p:spPr>
            <a:xfrm flipH="1">
              <a:off x="5796136" y="1772816"/>
              <a:ext cx="288032" cy="288032"/>
            </a:xfrm>
            <a:prstGeom prst="line">
              <a:avLst/>
            </a:prstGeom>
            <a:ln w="28575">
              <a:solidFill>
                <a:schemeClr val="tx2">
                  <a:lumMod val="1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8" name="Прямая соединительная линия 37"/>
          <p:cNvCxnSpPr>
            <a:stCxn id="34" idx="0"/>
            <a:endCxn id="34" idx="3"/>
          </p:cNvCxnSpPr>
          <p:nvPr/>
        </p:nvCxnSpPr>
        <p:spPr>
          <a:xfrm>
            <a:off x="4499992" y="3645024"/>
            <a:ext cx="0" cy="2160240"/>
          </a:xfrm>
          <a:prstGeom prst="line">
            <a:avLst/>
          </a:prstGeom>
          <a:ln w="28575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2" name="Группа 21"/>
          <p:cNvGrpSpPr/>
          <p:nvPr/>
        </p:nvGrpSpPr>
        <p:grpSpPr>
          <a:xfrm>
            <a:off x="3779912" y="5661248"/>
            <a:ext cx="144016" cy="288032"/>
            <a:chOff x="3779912" y="5661248"/>
            <a:chExt cx="144016" cy="288032"/>
          </a:xfrm>
        </p:grpSpPr>
        <p:cxnSp>
          <p:nvCxnSpPr>
            <p:cNvPr id="40" name="Прямая соединительная линия 39"/>
            <p:cNvCxnSpPr/>
            <p:nvPr/>
          </p:nvCxnSpPr>
          <p:spPr>
            <a:xfrm>
              <a:off x="3779912" y="5661248"/>
              <a:ext cx="0" cy="288032"/>
            </a:xfrm>
            <a:prstGeom prst="line">
              <a:avLst/>
            </a:prstGeom>
            <a:ln w="28575"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Прямая соединительная линия 40"/>
            <p:cNvCxnSpPr/>
            <p:nvPr/>
          </p:nvCxnSpPr>
          <p:spPr>
            <a:xfrm>
              <a:off x="3923928" y="5661248"/>
              <a:ext cx="0" cy="288032"/>
            </a:xfrm>
            <a:prstGeom prst="line">
              <a:avLst/>
            </a:prstGeom>
            <a:ln w="28575"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42" name="Прямая соединительная линия 41"/>
          <p:cNvCxnSpPr/>
          <p:nvPr/>
        </p:nvCxnSpPr>
        <p:spPr>
          <a:xfrm>
            <a:off x="5004048" y="5661248"/>
            <a:ext cx="0" cy="288032"/>
          </a:xfrm>
          <a:prstGeom prst="line">
            <a:avLst/>
          </a:prstGeom>
          <a:ln w="28575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единительная линия 42"/>
          <p:cNvCxnSpPr/>
          <p:nvPr/>
        </p:nvCxnSpPr>
        <p:spPr>
          <a:xfrm>
            <a:off x="5148064" y="5661248"/>
            <a:ext cx="0" cy="288032"/>
          </a:xfrm>
          <a:prstGeom prst="line">
            <a:avLst/>
          </a:prstGeom>
          <a:ln w="28575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Равнобедренный треугольник 43"/>
          <p:cNvSpPr/>
          <p:nvPr/>
        </p:nvSpPr>
        <p:spPr>
          <a:xfrm>
            <a:off x="4499992" y="3717032"/>
            <a:ext cx="288032" cy="360040"/>
          </a:xfrm>
          <a:prstGeom prst="triangle">
            <a:avLst>
              <a:gd name="adj" fmla="val 5025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5" name="Равнобедренный треугольник 44"/>
          <p:cNvSpPr/>
          <p:nvPr/>
        </p:nvSpPr>
        <p:spPr>
          <a:xfrm flipH="1">
            <a:off x="4211960" y="3717032"/>
            <a:ext cx="288032" cy="360040"/>
          </a:xfrm>
          <a:prstGeom prst="triangle">
            <a:avLst>
              <a:gd name="adj" fmla="val 5025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0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3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 animBg="1"/>
      <p:bldP spid="44" grpId="0" animBg="1"/>
      <p:bldP spid="4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274638"/>
            <a:ext cx="7571184" cy="1143000"/>
          </a:xfrm>
        </p:spPr>
        <p:txBody>
          <a:bodyPr>
            <a:normAutofit/>
          </a:bodyPr>
          <a:lstStyle/>
          <a:p>
            <a:r>
              <a:rPr lang="ru-RU" sz="3200" dirty="0" smtClean="0">
                <a:solidFill>
                  <a:schemeClr val="accent2">
                    <a:lumMod val="50000"/>
                  </a:schemeClr>
                </a:solidFill>
                <a:latin typeface="Georgia" pitchFamily="18" charset="0"/>
              </a:rPr>
              <a:t>Свойство равнобедренного треугольника</a:t>
            </a:r>
            <a:endParaRPr lang="ru-RU" sz="3200" dirty="0">
              <a:solidFill>
                <a:schemeClr val="accent2">
                  <a:lumMod val="50000"/>
                </a:schemeClr>
              </a:solidFill>
              <a:latin typeface="Georgia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187624" y="1600201"/>
            <a:ext cx="7632848" cy="1828800"/>
          </a:xfrm>
        </p:spPr>
        <p:txBody>
          <a:bodyPr/>
          <a:lstStyle/>
          <a:p>
            <a:pPr algn="ctr">
              <a:buNone/>
            </a:pPr>
            <a:r>
              <a:rPr lang="ru-RU" i="1" dirty="0" smtClean="0">
                <a:solidFill>
                  <a:srgbClr val="660066"/>
                </a:solidFill>
                <a:latin typeface="Georgia" pitchFamily="18" charset="0"/>
              </a:rPr>
              <a:t>В равнобедренном треугольнике углы при основании равны.</a:t>
            </a:r>
            <a:endParaRPr lang="ru-RU" i="1" dirty="0">
              <a:solidFill>
                <a:srgbClr val="660066"/>
              </a:solidFill>
              <a:latin typeface="Georgia" pitchFamily="18" charset="0"/>
            </a:endParaRPr>
          </a:p>
        </p:txBody>
      </p:sp>
      <p:grpSp>
        <p:nvGrpSpPr>
          <p:cNvPr id="4" name="Группа 3"/>
          <p:cNvGrpSpPr/>
          <p:nvPr/>
        </p:nvGrpSpPr>
        <p:grpSpPr>
          <a:xfrm>
            <a:off x="1" y="0"/>
            <a:ext cx="899592" cy="6858000"/>
            <a:chOff x="0" y="0"/>
            <a:chExt cx="1043609" cy="6858000"/>
          </a:xfrm>
        </p:grpSpPr>
        <p:pic>
          <p:nvPicPr>
            <p:cNvPr id="5" name="Picture 2" descr="http://www.math24.ru/images/isosceles-triangle1.jpg"/>
            <p:cNvPicPr>
              <a:picLocks noChangeAspect="1" noChangeArrowheads="1"/>
            </p:cNvPicPr>
            <p:nvPr/>
          </p:nvPicPr>
          <p:blipFill>
            <a:blip r:embed="rId2" cstate="print">
              <a:duotone>
                <a:schemeClr val="accent3">
                  <a:shade val="45000"/>
                  <a:satMod val="135000"/>
                </a:schemeClr>
                <a:prstClr val="white"/>
              </a:duotone>
            </a:blip>
            <a:srcRect/>
            <a:stretch>
              <a:fillRect/>
            </a:stretch>
          </p:blipFill>
          <p:spPr bwMode="auto">
            <a:xfrm>
              <a:off x="1" y="0"/>
              <a:ext cx="1043608" cy="1628800"/>
            </a:xfrm>
            <a:prstGeom prst="roundRect">
              <a:avLst>
                <a:gd name="adj" fmla="val 16667"/>
              </a:avLst>
            </a:prstGeom>
            <a:ln>
              <a:noFill/>
            </a:ln>
            <a:effectLst>
              <a:outerShdw blurRad="76200" dist="38100" dir="7800000" algn="tl" rotWithShape="0">
                <a:srgbClr val="000000">
                  <a:alpha val="40000"/>
                </a:srgbClr>
              </a:outerShdw>
            </a:effectLst>
            <a:scene3d>
              <a:camera prst="orthographicFront"/>
              <a:lightRig rig="contrasting" dir="t">
                <a:rot lat="0" lon="0" rev="4200000"/>
              </a:lightRig>
            </a:scene3d>
            <a:sp3d prstMaterial="plastic">
              <a:bevelT w="381000" h="114300" prst="relaxedInset"/>
              <a:contourClr>
                <a:srgbClr val="969696"/>
              </a:contourClr>
            </a:sp3d>
          </p:spPr>
        </p:pic>
        <p:pic>
          <p:nvPicPr>
            <p:cNvPr id="6" name="Picture 4" descr="http://img.espicture.ru/12/ostrougolymnyiyy-treugolymnik-kartinki-4.jpg"/>
            <p:cNvPicPr>
              <a:picLocks noChangeAspect="1" noChangeArrowheads="1"/>
            </p:cNvPicPr>
            <p:nvPr/>
          </p:nvPicPr>
          <p:blipFill>
            <a:blip r:embed="rId3" cstate="print">
              <a:duotone>
                <a:schemeClr val="accent3">
                  <a:shade val="45000"/>
                  <a:satMod val="135000"/>
                </a:schemeClr>
                <a:prstClr val="white"/>
              </a:duotone>
            </a:blip>
            <a:srcRect l="22262" t="11050" r="4770" b="8822"/>
            <a:stretch>
              <a:fillRect/>
            </a:stretch>
          </p:blipFill>
          <p:spPr bwMode="auto">
            <a:xfrm>
              <a:off x="0" y="1628800"/>
              <a:ext cx="1043608" cy="1728192"/>
            </a:xfrm>
            <a:prstGeom prst="roundRect">
              <a:avLst>
                <a:gd name="adj" fmla="val 16667"/>
              </a:avLst>
            </a:prstGeom>
            <a:ln>
              <a:noFill/>
            </a:ln>
            <a:effectLst>
              <a:outerShdw blurRad="76200" dist="38100" dir="7800000" algn="tl" rotWithShape="0">
                <a:srgbClr val="000000">
                  <a:alpha val="40000"/>
                </a:srgbClr>
              </a:outerShdw>
            </a:effectLst>
            <a:scene3d>
              <a:camera prst="orthographicFront"/>
              <a:lightRig rig="contrasting" dir="t">
                <a:rot lat="0" lon="0" rev="4200000"/>
              </a:lightRig>
            </a:scene3d>
            <a:sp3d prstMaterial="plastic">
              <a:bevelT w="381000" h="114300" prst="relaxedInset"/>
              <a:contourClr>
                <a:srgbClr val="969696"/>
              </a:contourClr>
            </a:sp3d>
          </p:spPr>
        </p:pic>
        <p:pic>
          <p:nvPicPr>
            <p:cNvPr id="7" name="Picture 6" descr="http://net-dvoek.ru/uploads/posts/2015-08/j1bvioluqp.png"/>
            <p:cNvPicPr>
              <a:picLocks noChangeAspect="1" noChangeArrowheads="1"/>
            </p:cNvPicPr>
            <p:nvPr/>
          </p:nvPicPr>
          <p:blipFill>
            <a:blip r:embed="rId4" cstate="print">
              <a:duotone>
                <a:schemeClr val="accent3">
                  <a:shade val="45000"/>
                  <a:satMod val="135000"/>
                </a:schemeClr>
                <a:prstClr val="white"/>
              </a:duotone>
            </a:blip>
            <a:srcRect/>
            <a:stretch>
              <a:fillRect/>
            </a:stretch>
          </p:blipFill>
          <p:spPr bwMode="auto">
            <a:xfrm>
              <a:off x="0" y="3356992"/>
              <a:ext cx="1043608" cy="1800199"/>
            </a:xfrm>
            <a:prstGeom prst="roundRect">
              <a:avLst>
                <a:gd name="adj" fmla="val 16667"/>
              </a:avLst>
            </a:prstGeom>
            <a:ln>
              <a:noFill/>
            </a:ln>
            <a:effectLst>
              <a:outerShdw blurRad="76200" dist="38100" dir="7800000" algn="tl" rotWithShape="0">
                <a:srgbClr val="000000">
                  <a:alpha val="40000"/>
                </a:srgbClr>
              </a:outerShdw>
            </a:effectLst>
            <a:scene3d>
              <a:camera prst="orthographicFront"/>
              <a:lightRig rig="contrasting" dir="t">
                <a:rot lat="0" lon="0" rev="4200000"/>
              </a:lightRig>
            </a:scene3d>
            <a:sp3d prstMaterial="plastic">
              <a:bevelT w="381000" h="114300" prst="relaxedInset"/>
              <a:contourClr>
                <a:srgbClr val="969696"/>
              </a:contourClr>
            </a:sp3d>
          </p:spPr>
        </p:pic>
        <p:pic>
          <p:nvPicPr>
            <p:cNvPr id="8" name="Picture 8" descr="http://fs16.ru/geometriia/praktika3/zad40.gif"/>
            <p:cNvPicPr>
              <a:picLocks noChangeAspect="1" noChangeArrowheads="1"/>
            </p:cNvPicPr>
            <p:nvPr/>
          </p:nvPicPr>
          <p:blipFill>
            <a:blip r:embed="rId5" cstate="print">
              <a:duotone>
                <a:schemeClr val="accent3">
                  <a:shade val="45000"/>
                  <a:satMod val="135000"/>
                </a:schemeClr>
                <a:prstClr val="white"/>
              </a:duotone>
            </a:blip>
            <a:srcRect/>
            <a:stretch>
              <a:fillRect/>
            </a:stretch>
          </p:blipFill>
          <p:spPr bwMode="auto">
            <a:xfrm>
              <a:off x="1" y="5157192"/>
              <a:ext cx="1043608" cy="1700808"/>
            </a:xfrm>
            <a:prstGeom prst="roundRect">
              <a:avLst>
                <a:gd name="adj" fmla="val 16667"/>
              </a:avLst>
            </a:prstGeom>
            <a:ln>
              <a:noFill/>
            </a:ln>
            <a:effectLst>
              <a:outerShdw blurRad="76200" dist="38100" dir="7800000" algn="tl" rotWithShape="0">
                <a:srgbClr val="000000">
                  <a:alpha val="40000"/>
                </a:srgbClr>
              </a:outerShdw>
            </a:effectLst>
            <a:scene3d>
              <a:camera prst="orthographicFront"/>
              <a:lightRig rig="contrasting" dir="t">
                <a:rot lat="0" lon="0" rev="4200000"/>
              </a:lightRig>
            </a:scene3d>
            <a:sp3d prstMaterial="plastic">
              <a:bevelT w="381000" h="114300" prst="relaxedInset"/>
              <a:contourClr>
                <a:srgbClr val="969696"/>
              </a:contourClr>
            </a:sp3d>
          </p:spPr>
        </p:pic>
      </p:grpSp>
      <p:grpSp>
        <p:nvGrpSpPr>
          <p:cNvPr id="9" name="Группа 8"/>
          <p:cNvGrpSpPr/>
          <p:nvPr/>
        </p:nvGrpSpPr>
        <p:grpSpPr>
          <a:xfrm>
            <a:off x="3779912" y="3140968"/>
            <a:ext cx="2237384" cy="2497955"/>
            <a:chOff x="4379722" y="836712"/>
            <a:chExt cx="2237384" cy="2497955"/>
          </a:xfrm>
        </p:grpSpPr>
        <p:grpSp>
          <p:nvGrpSpPr>
            <p:cNvPr id="10" name="Группа 29"/>
            <p:cNvGrpSpPr/>
            <p:nvPr/>
          </p:nvGrpSpPr>
          <p:grpSpPr>
            <a:xfrm>
              <a:off x="4644008" y="836712"/>
              <a:ext cx="1728192" cy="2160240"/>
              <a:chOff x="4644008" y="836712"/>
              <a:chExt cx="1728192" cy="2160240"/>
            </a:xfrm>
          </p:grpSpPr>
          <p:sp>
            <p:nvSpPr>
              <p:cNvPr id="14" name="Равнобедренный треугольник 13"/>
              <p:cNvSpPr/>
              <p:nvPr/>
            </p:nvSpPr>
            <p:spPr>
              <a:xfrm>
                <a:off x="4644008" y="836712"/>
                <a:ext cx="1728192" cy="2160240"/>
              </a:xfrm>
              <a:prstGeom prst="triangle">
                <a:avLst/>
              </a:prstGeom>
              <a:noFill/>
              <a:ln w="38100">
                <a:solidFill>
                  <a:schemeClr val="tx2">
                    <a:lumMod val="1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cxnSp>
            <p:nvCxnSpPr>
              <p:cNvPr id="15" name="Прямая соединительная линия 14"/>
              <p:cNvCxnSpPr/>
              <p:nvPr/>
            </p:nvCxnSpPr>
            <p:spPr>
              <a:xfrm>
                <a:off x="4932040" y="1844824"/>
                <a:ext cx="288032" cy="216024"/>
              </a:xfrm>
              <a:prstGeom prst="line">
                <a:avLst/>
              </a:prstGeom>
              <a:ln w="28575">
                <a:solidFill>
                  <a:schemeClr val="tx2">
                    <a:lumMod val="1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Прямая соединительная линия 15"/>
              <p:cNvCxnSpPr/>
              <p:nvPr/>
            </p:nvCxnSpPr>
            <p:spPr>
              <a:xfrm flipH="1">
                <a:off x="5796136" y="1772816"/>
                <a:ext cx="288032" cy="288032"/>
              </a:xfrm>
              <a:prstGeom prst="line">
                <a:avLst/>
              </a:prstGeom>
              <a:ln w="28575">
                <a:solidFill>
                  <a:schemeClr val="tx2">
                    <a:lumMod val="1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" name="Группа 40"/>
            <p:cNvGrpSpPr/>
            <p:nvPr/>
          </p:nvGrpSpPr>
          <p:grpSpPr>
            <a:xfrm>
              <a:off x="4379722" y="2661523"/>
              <a:ext cx="2237384" cy="673144"/>
              <a:chOff x="4379722" y="2661523"/>
              <a:chExt cx="2237384" cy="673144"/>
            </a:xfrm>
          </p:grpSpPr>
          <p:sp>
            <p:nvSpPr>
              <p:cNvPr id="12" name="Дуга 11"/>
              <p:cNvSpPr/>
              <p:nvPr/>
            </p:nvSpPr>
            <p:spPr>
              <a:xfrm rot="262547">
                <a:off x="4379722" y="2661523"/>
                <a:ext cx="669903" cy="648072"/>
              </a:xfrm>
              <a:prstGeom prst="arc">
                <a:avLst>
                  <a:gd name="adj1" fmla="val 16553630"/>
                  <a:gd name="adj2" fmla="val 0"/>
                </a:avLst>
              </a:prstGeom>
              <a:ln w="28575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13" name="Дуга 12"/>
              <p:cNvSpPr/>
              <p:nvPr/>
            </p:nvSpPr>
            <p:spPr>
              <a:xfrm rot="15889611">
                <a:off x="5958118" y="2675680"/>
                <a:ext cx="669903" cy="648072"/>
              </a:xfrm>
              <a:prstGeom prst="arc">
                <a:avLst>
                  <a:gd name="adj1" fmla="val 16553630"/>
                  <a:gd name="adj2" fmla="val 0"/>
                </a:avLst>
              </a:prstGeom>
              <a:ln w="28575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</p:grpSp>
      <p:sp>
        <p:nvSpPr>
          <p:cNvPr id="19" name="Равнобедренный треугольник 18"/>
          <p:cNvSpPr/>
          <p:nvPr/>
        </p:nvSpPr>
        <p:spPr>
          <a:xfrm>
            <a:off x="4067944" y="4869160"/>
            <a:ext cx="504056" cy="432048"/>
          </a:xfrm>
          <a:prstGeom prst="triangle">
            <a:avLst>
              <a:gd name="adj" fmla="val 32363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Равнобедренный треугольник 19"/>
          <p:cNvSpPr/>
          <p:nvPr/>
        </p:nvSpPr>
        <p:spPr>
          <a:xfrm flipH="1">
            <a:off x="5220072" y="4869160"/>
            <a:ext cx="576064" cy="432048"/>
          </a:xfrm>
          <a:prstGeom prst="triangle">
            <a:avLst>
              <a:gd name="adj" fmla="val 32363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3556" name="Picture 4" descr="http://simplebooklet.com/userFiles/a/2/1/4/0/7/2/EGNTxATALFIDasKb43yaZf/1jGumCi9.png">
            <a:hlinkClick r:id="rId6" action="ppaction://hlinksldjump"/>
          </p:cNvPr>
          <p:cNvPicPr>
            <a:picLocks noChangeAspect="1" noChangeArrowheads="1"/>
          </p:cNvPicPr>
          <p:nvPr/>
        </p:nvPicPr>
        <p:blipFill>
          <a:blip r:embed="rId7" cstate="print">
            <a:duotone>
              <a:prstClr val="black"/>
              <a:schemeClr val="accent6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7884368" y="5589240"/>
            <a:ext cx="980728" cy="98072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0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87624" y="274638"/>
            <a:ext cx="7499176" cy="1143000"/>
          </a:xfrm>
        </p:spPr>
        <p:txBody>
          <a:bodyPr>
            <a:noAutofit/>
          </a:bodyPr>
          <a:lstStyle/>
          <a:p>
            <a:r>
              <a:rPr lang="ru-RU" sz="3600" dirty="0" smtClean="0">
                <a:solidFill>
                  <a:schemeClr val="accent5">
                    <a:lumMod val="50000"/>
                  </a:schemeClr>
                </a:solidFill>
                <a:latin typeface="Georgia" pitchFamily="18" charset="0"/>
              </a:rPr>
              <a:t>Дайте определения следующим понятиям:</a:t>
            </a:r>
            <a:endParaRPr lang="ru-RU" sz="3600" dirty="0">
              <a:solidFill>
                <a:schemeClr val="accent5">
                  <a:lumMod val="50000"/>
                </a:schemeClr>
              </a:solidFill>
              <a:latin typeface="Georgia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187624" y="1700808"/>
            <a:ext cx="3312368" cy="4425355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Ø"/>
            </a:pPr>
            <a:r>
              <a:rPr lang="ru-RU" sz="2400" dirty="0" smtClean="0">
                <a:solidFill>
                  <a:schemeClr val="tx2">
                    <a:lumMod val="10000"/>
                  </a:schemeClr>
                </a:solidFill>
              </a:rPr>
              <a:t>Медиана</a:t>
            </a:r>
          </a:p>
          <a:p>
            <a:pPr>
              <a:buFont typeface="Wingdings" pitchFamily="2" charset="2"/>
              <a:buChar char="Ø"/>
            </a:pPr>
            <a:r>
              <a:rPr lang="ru-RU" sz="2400" dirty="0" smtClean="0">
                <a:solidFill>
                  <a:schemeClr val="tx2">
                    <a:lumMod val="10000"/>
                  </a:schemeClr>
                </a:solidFill>
              </a:rPr>
              <a:t>Биссектриса</a:t>
            </a:r>
          </a:p>
          <a:p>
            <a:pPr>
              <a:buFont typeface="Wingdings" pitchFamily="2" charset="2"/>
              <a:buChar char="Ø"/>
            </a:pPr>
            <a:r>
              <a:rPr lang="ru-RU" sz="2400" dirty="0" smtClean="0">
                <a:solidFill>
                  <a:schemeClr val="tx2">
                    <a:lumMod val="10000"/>
                  </a:schemeClr>
                </a:solidFill>
              </a:rPr>
              <a:t>Высота</a:t>
            </a:r>
          </a:p>
          <a:p>
            <a:pPr>
              <a:buFont typeface="Wingdings" pitchFamily="2" charset="2"/>
              <a:buChar char="Ø"/>
            </a:pPr>
            <a:r>
              <a:rPr lang="ru-RU" sz="2400" dirty="0" smtClean="0">
                <a:solidFill>
                  <a:schemeClr val="tx2">
                    <a:lumMod val="10000"/>
                  </a:schemeClr>
                </a:solidFill>
              </a:rPr>
              <a:t>Равносторонний треугольник</a:t>
            </a:r>
          </a:p>
          <a:p>
            <a:pPr>
              <a:buFont typeface="Wingdings" pitchFamily="2" charset="2"/>
              <a:buChar char="Ø"/>
            </a:pPr>
            <a:r>
              <a:rPr lang="ru-RU" sz="2400" dirty="0" smtClean="0">
                <a:solidFill>
                  <a:schemeClr val="tx2">
                    <a:lumMod val="10000"/>
                  </a:schemeClr>
                </a:solidFill>
              </a:rPr>
              <a:t>Равнобедренный треугольник</a:t>
            </a:r>
          </a:p>
          <a:p>
            <a:pPr>
              <a:buFont typeface="Wingdings" pitchFamily="2" charset="2"/>
              <a:buChar char="Ø"/>
            </a:pPr>
            <a:r>
              <a:rPr lang="ru-RU" sz="2400" dirty="0" smtClean="0">
                <a:solidFill>
                  <a:schemeClr val="tx2">
                    <a:lumMod val="10000"/>
                  </a:schemeClr>
                </a:solidFill>
              </a:rPr>
              <a:t>Свойства равнобедренного треугольника</a:t>
            </a:r>
            <a:endParaRPr lang="ru-RU" sz="2400" dirty="0">
              <a:solidFill>
                <a:schemeClr val="tx2">
                  <a:lumMod val="10000"/>
                </a:schemeClr>
              </a:solidFill>
            </a:endParaRPr>
          </a:p>
        </p:txBody>
      </p:sp>
      <p:grpSp>
        <p:nvGrpSpPr>
          <p:cNvPr id="4" name="Группа 3"/>
          <p:cNvGrpSpPr/>
          <p:nvPr/>
        </p:nvGrpSpPr>
        <p:grpSpPr>
          <a:xfrm>
            <a:off x="1" y="0"/>
            <a:ext cx="899592" cy="6858000"/>
            <a:chOff x="0" y="0"/>
            <a:chExt cx="1043609" cy="6858000"/>
          </a:xfrm>
        </p:grpSpPr>
        <p:pic>
          <p:nvPicPr>
            <p:cNvPr id="5" name="Picture 2" descr="http://www.math24.ru/images/isosceles-triangle1.jpg"/>
            <p:cNvPicPr>
              <a:picLocks noChangeAspect="1" noChangeArrowheads="1"/>
            </p:cNvPicPr>
            <p:nvPr/>
          </p:nvPicPr>
          <p:blipFill>
            <a:blip r:embed="rId2" cstate="print">
              <a:duotone>
                <a:schemeClr val="accent3">
                  <a:shade val="45000"/>
                  <a:satMod val="135000"/>
                </a:schemeClr>
                <a:prstClr val="white"/>
              </a:duotone>
            </a:blip>
            <a:srcRect/>
            <a:stretch>
              <a:fillRect/>
            </a:stretch>
          </p:blipFill>
          <p:spPr bwMode="auto">
            <a:xfrm>
              <a:off x="1" y="0"/>
              <a:ext cx="1043608" cy="1628800"/>
            </a:xfrm>
            <a:prstGeom prst="roundRect">
              <a:avLst>
                <a:gd name="adj" fmla="val 16667"/>
              </a:avLst>
            </a:prstGeom>
            <a:ln>
              <a:noFill/>
            </a:ln>
            <a:effectLst>
              <a:outerShdw blurRad="76200" dist="38100" dir="7800000" algn="tl" rotWithShape="0">
                <a:srgbClr val="000000">
                  <a:alpha val="40000"/>
                </a:srgbClr>
              </a:outerShdw>
            </a:effectLst>
            <a:scene3d>
              <a:camera prst="orthographicFront"/>
              <a:lightRig rig="contrasting" dir="t">
                <a:rot lat="0" lon="0" rev="4200000"/>
              </a:lightRig>
            </a:scene3d>
            <a:sp3d prstMaterial="plastic">
              <a:bevelT w="381000" h="114300" prst="relaxedInset"/>
              <a:contourClr>
                <a:srgbClr val="969696"/>
              </a:contourClr>
            </a:sp3d>
          </p:spPr>
        </p:pic>
        <p:pic>
          <p:nvPicPr>
            <p:cNvPr id="6" name="Picture 4" descr="http://img.espicture.ru/12/ostrougolymnyiyy-treugolymnik-kartinki-4.jpg"/>
            <p:cNvPicPr>
              <a:picLocks noChangeAspect="1" noChangeArrowheads="1"/>
            </p:cNvPicPr>
            <p:nvPr/>
          </p:nvPicPr>
          <p:blipFill>
            <a:blip r:embed="rId3" cstate="print">
              <a:duotone>
                <a:schemeClr val="accent3">
                  <a:shade val="45000"/>
                  <a:satMod val="135000"/>
                </a:schemeClr>
                <a:prstClr val="white"/>
              </a:duotone>
            </a:blip>
            <a:srcRect l="22262" t="11050" r="4770" b="8822"/>
            <a:stretch>
              <a:fillRect/>
            </a:stretch>
          </p:blipFill>
          <p:spPr bwMode="auto">
            <a:xfrm>
              <a:off x="0" y="1628800"/>
              <a:ext cx="1043608" cy="1728192"/>
            </a:xfrm>
            <a:prstGeom prst="roundRect">
              <a:avLst>
                <a:gd name="adj" fmla="val 16667"/>
              </a:avLst>
            </a:prstGeom>
            <a:ln>
              <a:noFill/>
            </a:ln>
            <a:effectLst>
              <a:outerShdw blurRad="76200" dist="38100" dir="7800000" algn="tl" rotWithShape="0">
                <a:srgbClr val="000000">
                  <a:alpha val="40000"/>
                </a:srgbClr>
              </a:outerShdw>
            </a:effectLst>
            <a:scene3d>
              <a:camera prst="orthographicFront"/>
              <a:lightRig rig="contrasting" dir="t">
                <a:rot lat="0" lon="0" rev="4200000"/>
              </a:lightRig>
            </a:scene3d>
            <a:sp3d prstMaterial="plastic">
              <a:bevelT w="381000" h="114300" prst="relaxedInset"/>
              <a:contourClr>
                <a:srgbClr val="969696"/>
              </a:contourClr>
            </a:sp3d>
          </p:spPr>
        </p:pic>
        <p:pic>
          <p:nvPicPr>
            <p:cNvPr id="7" name="Picture 6" descr="http://net-dvoek.ru/uploads/posts/2015-08/j1bvioluqp.png"/>
            <p:cNvPicPr>
              <a:picLocks noChangeAspect="1" noChangeArrowheads="1"/>
            </p:cNvPicPr>
            <p:nvPr/>
          </p:nvPicPr>
          <p:blipFill>
            <a:blip r:embed="rId4" cstate="print">
              <a:duotone>
                <a:schemeClr val="accent3">
                  <a:shade val="45000"/>
                  <a:satMod val="135000"/>
                </a:schemeClr>
                <a:prstClr val="white"/>
              </a:duotone>
            </a:blip>
            <a:srcRect/>
            <a:stretch>
              <a:fillRect/>
            </a:stretch>
          </p:blipFill>
          <p:spPr bwMode="auto">
            <a:xfrm>
              <a:off x="0" y="3356992"/>
              <a:ext cx="1043608" cy="1800199"/>
            </a:xfrm>
            <a:prstGeom prst="roundRect">
              <a:avLst>
                <a:gd name="adj" fmla="val 16667"/>
              </a:avLst>
            </a:prstGeom>
            <a:ln>
              <a:noFill/>
            </a:ln>
            <a:effectLst>
              <a:outerShdw blurRad="76200" dist="38100" dir="7800000" algn="tl" rotWithShape="0">
                <a:srgbClr val="000000">
                  <a:alpha val="40000"/>
                </a:srgbClr>
              </a:outerShdw>
            </a:effectLst>
            <a:scene3d>
              <a:camera prst="orthographicFront"/>
              <a:lightRig rig="contrasting" dir="t">
                <a:rot lat="0" lon="0" rev="4200000"/>
              </a:lightRig>
            </a:scene3d>
            <a:sp3d prstMaterial="plastic">
              <a:bevelT w="381000" h="114300" prst="relaxedInset"/>
              <a:contourClr>
                <a:srgbClr val="969696"/>
              </a:contourClr>
            </a:sp3d>
          </p:spPr>
        </p:pic>
        <p:pic>
          <p:nvPicPr>
            <p:cNvPr id="8" name="Picture 8" descr="http://fs16.ru/geometriia/praktika3/zad40.gif"/>
            <p:cNvPicPr>
              <a:picLocks noChangeAspect="1" noChangeArrowheads="1"/>
            </p:cNvPicPr>
            <p:nvPr/>
          </p:nvPicPr>
          <p:blipFill>
            <a:blip r:embed="rId5" cstate="print">
              <a:duotone>
                <a:schemeClr val="accent3">
                  <a:shade val="45000"/>
                  <a:satMod val="135000"/>
                </a:schemeClr>
                <a:prstClr val="white"/>
              </a:duotone>
            </a:blip>
            <a:srcRect/>
            <a:stretch>
              <a:fillRect/>
            </a:stretch>
          </p:blipFill>
          <p:spPr bwMode="auto">
            <a:xfrm>
              <a:off x="1" y="5157192"/>
              <a:ext cx="1043608" cy="1700808"/>
            </a:xfrm>
            <a:prstGeom prst="roundRect">
              <a:avLst>
                <a:gd name="adj" fmla="val 16667"/>
              </a:avLst>
            </a:prstGeom>
            <a:ln>
              <a:noFill/>
            </a:ln>
            <a:effectLst>
              <a:outerShdw blurRad="76200" dist="38100" dir="7800000" algn="tl" rotWithShape="0">
                <a:srgbClr val="000000">
                  <a:alpha val="40000"/>
                </a:srgbClr>
              </a:outerShdw>
            </a:effectLst>
            <a:scene3d>
              <a:camera prst="orthographicFront"/>
              <a:lightRig rig="contrasting" dir="t">
                <a:rot lat="0" lon="0" rev="4200000"/>
              </a:lightRig>
            </a:scene3d>
            <a:sp3d prstMaterial="plastic">
              <a:bevelT w="381000" h="114300" prst="relaxedInset"/>
              <a:contourClr>
                <a:srgbClr val="969696"/>
              </a:contourClr>
            </a:sp3d>
          </p:spPr>
        </p:pic>
      </p:grpSp>
      <p:grpSp>
        <p:nvGrpSpPr>
          <p:cNvPr id="9" name="Группа 8"/>
          <p:cNvGrpSpPr/>
          <p:nvPr/>
        </p:nvGrpSpPr>
        <p:grpSpPr>
          <a:xfrm>
            <a:off x="5796136" y="2420888"/>
            <a:ext cx="1728192" cy="2376264"/>
            <a:chOff x="2411760" y="764704"/>
            <a:chExt cx="1728192" cy="2376264"/>
          </a:xfrm>
        </p:grpSpPr>
        <p:grpSp>
          <p:nvGrpSpPr>
            <p:cNvPr id="10" name="Группа 15"/>
            <p:cNvGrpSpPr/>
            <p:nvPr/>
          </p:nvGrpSpPr>
          <p:grpSpPr>
            <a:xfrm>
              <a:off x="2411760" y="764704"/>
              <a:ext cx="1728192" cy="2160240"/>
              <a:chOff x="2411760" y="764704"/>
              <a:chExt cx="1728192" cy="2160240"/>
            </a:xfrm>
          </p:grpSpPr>
          <p:sp>
            <p:nvSpPr>
              <p:cNvPr id="15" name="Равнобедренный треугольник 14"/>
              <p:cNvSpPr/>
              <p:nvPr/>
            </p:nvSpPr>
            <p:spPr>
              <a:xfrm>
                <a:off x="2411760" y="764704"/>
                <a:ext cx="1728192" cy="2160240"/>
              </a:xfrm>
              <a:prstGeom prst="triangle">
                <a:avLst/>
              </a:prstGeom>
              <a:noFill/>
              <a:ln w="38100">
                <a:solidFill>
                  <a:schemeClr val="tx2">
                    <a:lumMod val="1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cxnSp>
            <p:nvCxnSpPr>
              <p:cNvPr id="16" name="Прямая соединительная линия 15"/>
              <p:cNvCxnSpPr>
                <a:stCxn id="15" idx="0"/>
                <a:endCxn id="15" idx="3"/>
              </p:cNvCxnSpPr>
              <p:nvPr/>
            </p:nvCxnSpPr>
            <p:spPr>
              <a:xfrm>
                <a:off x="3275856" y="764704"/>
                <a:ext cx="0" cy="2160240"/>
              </a:xfrm>
              <a:prstGeom prst="line">
                <a:avLst/>
              </a:prstGeom>
              <a:ln w="38100">
                <a:solidFill>
                  <a:schemeClr val="tx2">
                    <a:lumMod val="1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1" name="Прямая соединительная линия 10"/>
            <p:cNvCxnSpPr/>
            <p:nvPr/>
          </p:nvCxnSpPr>
          <p:spPr>
            <a:xfrm>
              <a:off x="2843808" y="2708920"/>
              <a:ext cx="0" cy="432048"/>
            </a:xfrm>
            <a:prstGeom prst="line">
              <a:avLst/>
            </a:prstGeom>
            <a:ln w="28575">
              <a:solidFill>
                <a:schemeClr val="tx2">
                  <a:lumMod val="1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Прямая соединительная линия 11"/>
            <p:cNvCxnSpPr/>
            <p:nvPr/>
          </p:nvCxnSpPr>
          <p:spPr>
            <a:xfrm>
              <a:off x="2915816" y="2708920"/>
              <a:ext cx="0" cy="432048"/>
            </a:xfrm>
            <a:prstGeom prst="line">
              <a:avLst/>
            </a:prstGeom>
            <a:ln w="28575">
              <a:solidFill>
                <a:schemeClr val="tx2">
                  <a:lumMod val="1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Прямая соединительная линия 12"/>
            <p:cNvCxnSpPr/>
            <p:nvPr/>
          </p:nvCxnSpPr>
          <p:spPr>
            <a:xfrm>
              <a:off x="3563888" y="2708920"/>
              <a:ext cx="0" cy="432048"/>
            </a:xfrm>
            <a:prstGeom prst="line">
              <a:avLst/>
            </a:prstGeom>
            <a:ln w="28575">
              <a:solidFill>
                <a:schemeClr val="tx2">
                  <a:lumMod val="1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Прямая соединительная линия 13"/>
            <p:cNvCxnSpPr/>
            <p:nvPr/>
          </p:nvCxnSpPr>
          <p:spPr>
            <a:xfrm>
              <a:off x="3635896" y="2708920"/>
              <a:ext cx="0" cy="432048"/>
            </a:xfrm>
            <a:prstGeom prst="line">
              <a:avLst/>
            </a:prstGeom>
            <a:ln w="28575">
              <a:solidFill>
                <a:schemeClr val="tx2">
                  <a:lumMod val="1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7" name="Группа 16"/>
          <p:cNvGrpSpPr/>
          <p:nvPr/>
        </p:nvGrpSpPr>
        <p:grpSpPr>
          <a:xfrm>
            <a:off x="5796136" y="2420888"/>
            <a:ext cx="1728192" cy="2188112"/>
            <a:chOff x="2195736" y="3401128"/>
            <a:chExt cx="1728192" cy="2188112"/>
          </a:xfrm>
        </p:grpSpPr>
        <p:grpSp>
          <p:nvGrpSpPr>
            <p:cNvPr id="18" name="Группа 31"/>
            <p:cNvGrpSpPr/>
            <p:nvPr/>
          </p:nvGrpSpPr>
          <p:grpSpPr>
            <a:xfrm>
              <a:off x="2195736" y="3429000"/>
              <a:ext cx="1728192" cy="2160240"/>
              <a:chOff x="2411760" y="764704"/>
              <a:chExt cx="1728192" cy="2160240"/>
            </a:xfrm>
          </p:grpSpPr>
          <p:sp>
            <p:nvSpPr>
              <p:cNvPr id="20" name="Равнобедренный треугольник 19"/>
              <p:cNvSpPr/>
              <p:nvPr/>
            </p:nvSpPr>
            <p:spPr>
              <a:xfrm>
                <a:off x="2411760" y="764704"/>
                <a:ext cx="1728192" cy="2160240"/>
              </a:xfrm>
              <a:prstGeom prst="triangle">
                <a:avLst/>
              </a:prstGeom>
              <a:noFill/>
              <a:ln w="38100">
                <a:solidFill>
                  <a:schemeClr val="tx2">
                    <a:lumMod val="1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cxnSp>
            <p:nvCxnSpPr>
              <p:cNvPr id="21" name="Прямая соединительная линия 20"/>
              <p:cNvCxnSpPr>
                <a:stCxn id="20" idx="0"/>
                <a:endCxn id="20" idx="3"/>
              </p:cNvCxnSpPr>
              <p:nvPr/>
            </p:nvCxnSpPr>
            <p:spPr>
              <a:xfrm>
                <a:off x="3275856" y="764704"/>
                <a:ext cx="0" cy="2160240"/>
              </a:xfrm>
              <a:prstGeom prst="line">
                <a:avLst/>
              </a:prstGeom>
              <a:ln w="38100">
                <a:solidFill>
                  <a:schemeClr val="tx2">
                    <a:lumMod val="1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9" name="Дуга 18"/>
            <p:cNvSpPr/>
            <p:nvPr/>
          </p:nvSpPr>
          <p:spPr>
            <a:xfrm rot="7888248">
              <a:off x="2599913" y="3401128"/>
              <a:ext cx="914400" cy="914400"/>
            </a:xfrm>
            <a:prstGeom prst="arc">
              <a:avLst/>
            </a:prstGeom>
            <a:ln w="28575">
              <a:solidFill>
                <a:schemeClr val="tx2">
                  <a:lumMod val="1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22" name="Группа 21"/>
          <p:cNvGrpSpPr/>
          <p:nvPr/>
        </p:nvGrpSpPr>
        <p:grpSpPr>
          <a:xfrm>
            <a:off x="5796136" y="2420888"/>
            <a:ext cx="1728192" cy="2160240"/>
            <a:chOff x="4067944" y="3456872"/>
            <a:chExt cx="1728192" cy="2160240"/>
          </a:xfrm>
        </p:grpSpPr>
        <p:grpSp>
          <p:nvGrpSpPr>
            <p:cNvPr id="23" name="Группа 41"/>
            <p:cNvGrpSpPr/>
            <p:nvPr/>
          </p:nvGrpSpPr>
          <p:grpSpPr>
            <a:xfrm>
              <a:off x="4067944" y="3456872"/>
              <a:ext cx="1728192" cy="2160240"/>
              <a:chOff x="2411760" y="764704"/>
              <a:chExt cx="1728192" cy="2160240"/>
            </a:xfrm>
          </p:grpSpPr>
          <p:sp>
            <p:nvSpPr>
              <p:cNvPr id="25" name="Равнобедренный треугольник 24"/>
              <p:cNvSpPr/>
              <p:nvPr/>
            </p:nvSpPr>
            <p:spPr>
              <a:xfrm>
                <a:off x="2411760" y="764704"/>
                <a:ext cx="1728192" cy="2160240"/>
              </a:xfrm>
              <a:prstGeom prst="triangle">
                <a:avLst/>
              </a:prstGeom>
              <a:noFill/>
              <a:ln w="38100">
                <a:solidFill>
                  <a:schemeClr val="tx2">
                    <a:lumMod val="1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cxnSp>
            <p:nvCxnSpPr>
              <p:cNvPr id="26" name="Прямая соединительная линия 25"/>
              <p:cNvCxnSpPr>
                <a:stCxn id="25" idx="0"/>
                <a:endCxn id="25" idx="3"/>
              </p:cNvCxnSpPr>
              <p:nvPr/>
            </p:nvCxnSpPr>
            <p:spPr>
              <a:xfrm>
                <a:off x="3275856" y="764704"/>
                <a:ext cx="0" cy="2160240"/>
              </a:xfrm>
              <a:prstGeom prst="line">
                <a:avLst/>
              </a:prstGeom>
              <a:ln w="38100">
                <a:solidFill>
                  <a:schemeClr val="tx2">
                    <a:lumMod val="1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4" name="Прямоугольник 23"/>
            <p:cNvSpPr/>
            <p:nvPr/>
          </p:nvSpPr>
          <p:spPr>
            <a:xfrm>
              <a:off x="4644008" y="5373216"/>
              <a:ext cx="576064" cy="216024"/>
            </a:xfrm>
            <a:prstGeom prst="rect">
              <a:avLst/>
            </a:prstGeom>
            <a:noFill/>
            <a:ln w="28575">
              <a:solidFill>
                <a:schemeClr val="tx2">
                  <a:lumMod val="1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27" name="Группа 26"/>
          <p:cNvGrpSpPr/>
          <p:nvPr/>
        </p:nvGrpSpPr>
        <p:grpSpPr>
          <a:xfrm>
            <a:off x="5364088" y="2492896"/>
            <a:ext cx="2520280" cy="2304256"/>
            <a:chOff x="6228184" y="3573016"/>
            <a:chExt cx="2520280" cy="2304256"/>
          </a:xfrm>
        </p:grpSpPr>
        <p:sp>
          <p:nvSpPr>
            <p:cNvPr id="28" name="Равнобедренный треугольник 27"/>
            <p:cNvSpPr/>
            <p:nvPr/>
          </p:nvSpPr>
          <p:spPr>
            <a:xfrm>
              <a:off x="6228184" y="3573016"/>
              <a:ext cx="2520280" cy="2088232"/>
            </a:xfrm>
            <a:prstGeom prst="triangle">
              <a:avLst/>
            </a:prstGeom>
            <a:noFill/>
            <a:ln w="38100">
              <a:solidFill>
                <a:srgbClr val="0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29" name="Прямая соединительная линия 28"/>
            <p:cNvCxnSpPr/>
            <p:nvPr/>
          </p:nvCxnSpPr>
          <p:spPr>
            <a:xfrm>
              <a:off x="6732240" y="4509120"/>
              <a:ext cx="288032" cy="216024"/>
            </a:xfrm>
            <a:prstGeom prst="line">
              <a:avLst/>
            </a:prstGeom>
            <a:ln w="28575"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Прямая соединительная линия 29"/>
            <p:cNvCxnSpPr/>
            <p:nvPr/>
          </p:nvCxnSpPr>
          <p:spPr>
            <a:xfrm flipV="1">
              <a:off x="8100392" y="4581128"/>
              <a:ext cx="216024" cy="216024"/>
            </a:xfrm>
            <a:prstGeom prst="line">
              <a:avLst/>
            </a:prstGeom>
            <a:ln w="28575"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Прямая соединительная линия 30"/>
            <p:cNvCxnSpPr/>
            <p:nvPr/>
          </p:nvCxnSpPr>
          <p:spPr>
            <a:xfrm>
              <a:off x="7524328" y="5517232"/>
              <a:ext cx="0" cy="360040"/>
            </a:xfrm>
            <a:prstGeom prst="line">
              <a:avLst/>
            </a:prstGeom>
            <a:ln w="28575"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2" name="Группа 31"/>
          <p:cNvGrpSpPr/>
          <p:nvPr/>
        </p:nvGrpSpPr>
        <p:grpSpPr>
          <a:xfrm>
            <a:off x="5796136" y="2420888"/>
            <a:ext cx="1728192" cy="2160240"/>
            <a:chOff x="4644008" y="836712"/>
            <a:chExt cx="1728192" cy="2160240"/>
          </a:xfrm>
        </p:grpSpPr>
        <p:sp>
          <p:nvSpPr>
            <p:cNvPr id="33" name="Равнобедренный треугольник 32"/>
            <p:cNvSpPr/>
            <p:nvPr/>
          </p:nvSpPr>
          <p:spPr>
            <a:xfrm>
              <a:off x="4644008" y="836712"/>
              <a:ext cx="1728192" cy="2160240"/>
            </a:xfrm>
            <a:prstGeom prst="triangle">
              <a:avLst/>
            </a:prstGeom>
            <a:noFill/>
            <a:ln w="38100">
              <a:solidFill>
                <a:schemeClr val="tx2">
                  <a:lumMod val="1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34" name="Прямая соединительная линия 33"/>
            <p:cNvCxnSpPr/>
            <p:nvPr/>
          </p:nvCxnSpPr>
          <p:spPr>
            <a:xfrm>
              <a:off x="4932040" y="1844824"/>
              <a:ext cx="288032" cy="216024"/>
            </a:xfrm>
            <a:prstGeom prst="line">
              <a:avLst/>
            </a:prstGeom>
            <a:ln w="28575">
              <a:solidFill>
                <a:schemeClr val="tx2">
                  <a:lumMod val="1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Прямая соединительная линия 34"/>
            <p:cNvCxnSpPr/>
            <p:nvPr/>
          </p:nvCxnSpPr>
          <p:spPr>
            <a:xfrm flipH="1">
              <a:off x="5796136" y="1772816"/>
              <a:ext cx="288032" cy="288032"/>
            </a:xfrm>
            <a:prstGeom prst="line">
              <a:avLst/>
            </a:prstGeom>
            <a:ln w="28575">
              <a:solidFill>
                <a:schemeClr val="tx2">
                  <a:lumMod val="1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0" name="Группа 39"/>
          <p:cNvGrpSpPr/>
          <p:nvPr/>
        </p:nvGrpSpPr>
        <p:grpSpPr>
          <a:xfrm>
            <a:off x="4355976" y="1628800"/>
            <a:ext cx="2237384" cy="2497955"/>
            <a:chOff x="4379722" y="836712"/>
            <a:chExt cx="2237384" cy="2497955"/>
          </a:xfrm>
        </p:grpSpPr>
        <p:grpSp>
          <p:nvGrpSpPr>
            <p:cNvPr id="41" name="Группа 29"/>
            <p:cNvGrpSpPr/>
            <p:nvPr/>
          </p:nvGrpSpPr>
          <p:grpSpPr>
            <a:xfrm>
              <a:off x="4644008" y="836712"/>
              <a:ext cx="1728192" cy="2160240"/>
              <a:chOff x="4644008" y="836712"/>
              <a:chExt cx="1728192" cy="2160240"/>
            </a:xfrm>
          </p:grpSpPr>
          <p:sp>
            <p:nvSpPr>
              <p:cNvPr id="45" name="Равнобедренный треугольник 44"/>
              <p:cNvSpPr/>
              <p:nvPr/>
            </p:nvSpPr>
            <p:spPr>
              <a:xfrm>
                <a:off x="4644008" y="836712"/>
                <a:ext cx="1728192" cy="2160240"/>
              </a:xfrm>
              <a:prstGeom prst="triangle">
                <a:avLst/>
              </a:prstGeom>
              <a:noFill/>
              <a:ln w="38100">
                <a:solidFill>
                  <a:schemeClr val="tx2">
                    <a:lumMod val="1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cxnSp>
            <p:nvCxnSpPr>
              <p:cNvPr id="46" name="Прямая соединительная линия 45"/>
              <p:cNvCxnSpPr/>
              <p:nvPr/>
            </p:nvCxnSpPr>
            <p:spPr>
              <a:xfrm>
                <a:off x="4932040" y="1844824"/>
                <a:ext cx="288032" cy="216024"/>
              </a:xfrm>
              <a:prstGeom prst="line">
                <a:avLst/>
              </a:prstGeom>
              <a:ln w="28575">
                <a:solidFill>
                  <a:schemeClr val="tx2">
                    <a:lumMod val="1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Прямая соединительная линия 46"/>
              <p:cNvCxnSpPr/>
              <p:nvPr/>
            </p:nvCxnSpPr>
            <p:spPr>
              <a:xfrm flipH="1">
                <a:off x="5796136" y="1772816"/>
                <a:ext cx="288032" cy="288032"/>
              </a:xfrm>
              <a:prstGeom prst="line">
                <a:avLst/>
              </a:prstGeom>
              <a:ln w="28575">
                <a:solidFill>
                  <a:schemeClr val="tx2">
                    <a:lumMod val="1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2" name="Группа 40"/>
            <p:cNvGrpSpPr/>
            <p:nvPr/>
          </p:nvGrpSpPr>
          <p:grpSpPr>
            <a:xfrm>
              <a:off x="4379722" y="2661523"/>
              <a:ext cx="2237384" cy="673144"/>
              <a:chOff x="4379722" y="2661523"/>
              <a:chExt cx="2237384" cy="673144"/>
            </a:xfrm>
          </p:grpSpPr>
          <p:sp>
            <p:nvSpPr>
              <p:cNvPr id="43" name="Дуга 42"/>
              <p:cNvSpPr/>
              <p:nvPr/>
            </p:nvSpPr>
            <p:spPr>
              <a:xfrm rot="262547">
                <a:off x="4379722" y="2661523"/>
                <a:ext cx="669903" cy="648072"/>
              </a:xfrm>
              <a:prstGeom prst="arc">
                <a:avLst>
                  <a:gd name="adj1" fmla="val 16553630"/>
                  <a:gd name="adj2" fmla="val 0"/>
                </a:avLst>
              </a:prstGeom>
              <a:ln w="28575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44" name="Дуга 43"/>
              <p:cNvSpPr/>
              <p:nvPr/>
            </p:nvSpPr>
            <p:spPr>
              <a:xfrm rot="15889611">
                <a:off x="5958118" y="2675680"/>
                <a:ext cx="669903" cy="648072"/>
              </a:xfrm>
              <a:prstGeom prst="arc">
                <a:avLst>
                  <a:gd name="adj1" fmla="val 16553630"/>
                  <a:gd name="adj2" fmla="val 0"/>
                </a:avLst>
              </a:prstGeom>
              <a:ln w="28575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</p:grpSp>
      <p:grpSp>
        <p:nvGrpSpPr>
          <p:cNvPr id="48" name="Группа 47"/>
          <p:cNvGrpSpPr/>
          <p:nvPr/>
        </p:nvGrpSpPr>
        <p:grpSpPr>
          <a:xfrm>
            <a:off x="6372200" y="3645024"/>
            <a:ext cx="1728192" cy="2376264"/>
            <a:chOff x="2411760" y="764704"/>
            <a:chExt cx="1728192" cy="2376264"/>
          </a:xfrm>
        </p:grpSpPr>
        <p:grpSp>
          <p:nvGrpSpPr>
            <p:cNvPr id="49" name="Группа 42"/>
            <p:cNvGrpSpPr/>
            <p:nvPr/>
          </p:nvGrpSpPr>
          <p:grpSpPr>
            <a:xfrm>
              <a:off x="2411760" y="764704"/>
              <a:ext cx="1728192" cy="2376264"/>
              <a:chOff x="2411760" y="764704"/>
              <a:chExt cx="1728192" cy="2376264"/>
            </a:xfrm>
          </p:grpSpPr>
          <p:grpSp>
            <p:nvGrpSpPr>
              <p:cNvPr id="51" name="Группа 23"/>
              <p:cNvGrpSpPr/>
              <p:nvPr/>
            </p:nvGrpSpPr>
            <p:grpSpPr>
              <a:xfrm>
                <a:off x="2411760" y="764704"/>
                <a:ext cx="1728192" cy="2376264"/>
                <a:chOff x="2411760" y="764704"/>
                <a:chExt cx="1728192" cy="2376264"/>
              </a:xfrm>
            </p:grpSpPr>
            <p:grpSp>
              <p:nvGrpSpPr>
                <p:cNvPr id="53" name="Группа 15"/>
                <p:cNvGrpSpPr/>
                <p:nvPr/>
              </p:nvGrpSpPr>
              <p:grpSpPr>
                <a:xfrm>
                  <a:off x="2411760" y="764704"/>
                  <a:ext cx="1728192" cy="2160240"/>
                  <a:chOff x="2411760" y="764704"/>
                  <a:chExt cx="1728192" cy="2160240"/>
                </a:xfrm>
              </p:grpSpPr>
              <p:sp>
                <p:nvSpPr>
                  <p:cNvPr id="58" name="Равнобедренный треугольник 57"/>
                  <p:cNvSpPr/>
                  <p:nvPr/>
                </p:nvSpPr>
                <p:spPr>
                  <a:xfrm>
                    <a:off x="2411760" y="764704"/>
                    <a:ext cx="1728192" cy="2160240"/>
                  </a:xfrm>
                  <a:prstGeom prst="triangle">
                    <a:avLst/>
                  </a:prstGeom>
                  <a:noFill/>
                  <a:ln w="38100">
                    <a:solidFill>
                      <a:schemeClr val="tx2">
                        <a:lumMod val="1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/>
                  </a:p>
                </p:txBody>
              </p:sp>
              <p:cxnSp>
                <p:nvCxnSpPr>
                  <p:cNvPr id="59" name="Прямая соединительная линия 58"/>
                  <p:cNvCxnSpPr>
                    <a:stCxn id="58" idx="0"/>
                    <a:endCxn id="58" idx="3"/>
                  </p:cNvCxnSpPr>
                  <p:nvPr/>
                </p:nvCxnSpPr>
                <p:spPr>
                  <a:xfrm>
                    <a:off x="3275856" y="764704"/>
                    <a:ext cx="0" cy="2160240"/>
                  </a:xfrm>
                  <a:prstGeom prst="line">
                    <a:avLst/>
                  </a:prstGeom>
                  <a:ln w="38100">
                    <a:solidFill>
                      <a:schemeClr val="tx2">
                        <a:lumMod val="1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54" name="Прямая соединительная линия 53"/>
                <p:cNvCxnSpPr/>
                <p:nvPr/>
              </p:nvCxnSpPr>
              <p:spPr>
                <a:xfrm>
                  <a:off x="2843808" y="2708920"/>
                  <a:ext cx="0" cy="432048"/>
                </a:xfrm>
                <a:prstGeom prst="line">
                  <a:avLst/>
                </a:prstGeom>
                <a:ln w="28575">
                  <a:solidFill>
                    <a:schemeClr val="tx2">
                      <a:lumMod val="1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5" name="Прямая соединительная линия 54"/>
                <p:cNvCxnSpPr/>
                <p:nvPr/>
              </p:nvCxnSpPr>
              <p:spPr>
                <a:xfrm>
                  <a:off x="2915816" y="2708920"/>
                  <a:ext cx="0" cy="432048"/>
                </a:xfrm>
                <a:prstGeom prst="line">
                  <a:avLst/>
                </a:prstGeom>
                <a:ln w="28575">
                  <a:solidFill>
                    <a:schemeClr val="tx2">
                      <a:lumMod val="1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Прямая соединительная линия 55"/>
                <p:cNvCxnSpPr/>
                <p:nvPr/>
              </p:nvCxnSpPr>
              <p:spPr>
                <a:xfrm>
                  <a:off x="3563888" y="2708920"/>
                  <a:ext cx="0" cy="432048"/>
                </a:xfrm>
                <a:prstGeom prst="line">
                  <a:avLst/>
                </a:prstGeom>
                <a:ln w="28575">
                  <a:solidFill>
                    <a:schemeClr val="tx2">
                      <a:lumMod val="1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7" name="Прямая соединительная линия 56"/>
                <p:cNvCxnSpPr/>
                <p:nvPr/>
              </p:nvCxnSpPr>
              <p:spPr>
                <a:xfrm>
                  <a:off x="3635896" y="2708920"/>
                  <a:ext cx="0" cy="432048"/>
                </a:xfrm>
                <a:prstGeom prst="line">
                  <a:avLst/>
                </a:prstGeom>
                <a:ln w="28575">
                  <a:solidFill>
                    <a:schemeClr val="tx2">
                      <a:lumMod val="1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52" name="Дуга 51"/>
              <p:cNvSpPr/>
              <p:nvPr/>
            </p:nvSpPr>
            <p:spPr>
              <a:xfrm rot="7888248">
                <a:off x="2815937" y="808840"/>
                <a:ext cx="914400" cy="914400"/>
              </a:xfrm>
              <a:prstGeom prst="arc">
                <a:avLst/>
              </a:prstGeom>
              <a:ln w="28575">
                <a:solidFill>
                  <a:schemeClr val="tx2">
                    <a:lumMod val="1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sp>
          <p:nvSpPr>
            <p:cNvPr id="50" name="Прямоугольник 49"/>
            <p:cNvSpPr/>
            <p:nvPr/>
          </p:nvSpPr>
          <p:spPr>
            <a:xfrm>
              <a:off x="3131840" y="2780928"/>
              <a:ext cx="288032" cy="144016"/>
            </a:xfrm>
            <a:prstGeom prst="rect">
              <a:avLst/>
            </a:prstGeom>
            <a:noFill/>
            <a:ln w="28575">
              <a:solidFill>
                <a:srgbClr val="0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5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55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3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5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55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7" dur="10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9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55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55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1" dur="10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3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55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5" dur="10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7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55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0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55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9" dur="10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0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21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55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4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26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2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7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9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 smtClean="0">
                <a:solidFill>
                  <a:srgbClr val="C00000"/>
                </a:solidFill>
                <a:latin typeface="Georgia" pitchFamily="18" charset="0"/>
              </a:rPr>
              <a:t>Проверка домашнего задания</a:t>
            </a:r>
            <a:endParaRPr lang="ru-RU" sz="3600" dirty="0">
              <a:solidFill>
                <a:srgbClr val="C00000"/>
              </a:solidFill>
              <a:latin typeface="Georgia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0" y="2132856"/>
            <a:ext cx="4114800" cy="399330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400" dirty="0" smtClean="0">
                <a:solidFill>
                  <a:srgbClr val="002060"/>
                </a:solidFill>
                <a:latin typeface="Georgia" pitchFamily="18" charset="0"/>
              </a:rPr>
              <a:t>Дано: АВ = ВС</a:t>
            </a:r>
          </a:p>
          <a:p>
            <a:pPr>
              <a:buNone/>
            </a:pPr>
            <a:r>
              <a:rPr lang="ru-RU" sz="2400" dirty="0" smtClean="0">
                <a:solidFill>
                  <a:srgbClr val="002060"/>
                </a:solidFill>
                <a:latin typeface="Georgia" pitchFamily="18" charset="0"/>
              </a:rPr>
              <a:t>		</a:t>
            </a:r>
            <a:r>
              <a:rPr lang="en-US" sz="2400" dirty="0" smtClean="0">
                <a:solidFill>
                  <a:srgbClr val="002060"/>
                </a:solidFill>
                <a:latin typeface="Georgia" pitchFamily="18" charset="0"/>
              </a:rPr>
              <a:t>BD       AC</a:t>
            </a:r>
          </a:p>
          <a:p>
            <a:pPr>
              <a:buNone/>
            </a:pPr>
            <a:r>
              <a:rPr lang="en-US" sz="2400" dirty="0" smtClean="0">
                <a:solidFill>
                  <a:srgbClr val="002060"/>
                </a:solidFill>
                <a:latin typeface="Georgia" pitchFamily="18" charset="0"/>
              </a:rPr>
              <a:t>		&lt;ABE = 100⁰</a:t>
            </a:r>
          </a:p>
          <a:p>
            <a:pPr>
              <a:buNone/>
            </a:pPr>
            <a:r>
              <a:rPr lang="ru-RU" sz="2400" dirty="0" smtClean="0">
                <a:solidFill>
                  <a:srgbClr val="002060"/>
                </a:solidFill>
                <a:latin typeface="Georgia" pitchFamily="18" charset="0"/>
              </a:rPr>
              <a:t>Найти: &lt;</a:t>
            </a:r>
            <a:r>
              <a:rPr lang="en-US" sz="2400" dirty="0" smtClean="0">
                <a:solidFill>
                  <a:srgbClr val="002060"/>
                </a:solidFill>
                <a:latin typeface="Georgia" pitchFamily="18" charset="0"/>
              </a:rPr>
              <a:t>DBC</a:t>
            </a:r>
            <a:endParaRPr lang="ru-RU" sz="2400" dirty="0" smtClean="0">
              <a:solidFill>
                <a:srgbClr val="002060"/>
              </a:solidFill>
              <a:latin typeface="Georgia" pitchFamily="18" charset="0"/>
            </a:endParaRPr>
          </a:p>
          <a:p>
            <a:pPr>
              <a:buNone/>
            </a:pPr>
            <a:endParaRPr lang="ru-RU" sz="2400" dirty="0">
              <a:solidFill>
                <a:srgbClr val="002060"/>
              </a:solidFill>
              <a:latin typeface="Georgia" pitchFamily="18" charset="0"/>
            </a:endParaRPr>
          </a:p>
        </p:txBody>
      </p:sp>
      <p:grpSp>
        <p:nvGrpSpPr>
          <p:cNvPr id="4" name="Группа 3"/>
          <p:cNvGrpSpPr/>
          <p:nvPr/>
        </p:nvGrpSpPr>
        <p:grpSpPr>
          <a:xfrm>
            <a:off x="1" y="0"/>
            <a:ext cx="899592" cy="6858000"/>
            <a:chOff x="0" y="0"/>
            <a:chExt cx="1043609" cy="6858000"/>
          </a:xfrm>
        </p:grpSpPr>
        <p:pic>
          <p:nvPicPr>
            <p:cNvPr id="5" name="Picture 2" descr="http://www.math24.ru/images/isosceles-triangle1.jpg"/>
            <p:cNvPicPr>
              <a:picLocks noChangeAspect="1" noChangeArrowheads="1"/>
            </p:cNvPicPr>
            <p:nvPr/>
          </p:nvPicPr>
          <p:blipFill>
            <a:blip r:embed="rId2" cstate="print">
              <a:duotone>
                <a:schemeClr val="accent3">
                  <a:shade val="45000"/>
                  <a:satMod val="135000"/>
                </a:schemeClr>
                <a:prstClr val="white"/>
              </a:duotone>
            </a:blip>
            <a:srcRect/>
            <a:stretch>
              <a:fillRect/>
            </a:stretch>
          </p:blipFill>
          <p:spPr bwMode="auto">
            <a:xfrm>
              <a:off x="1" y="0"/>
              <a:ext cx="1043608" cy="1628800"/>
            </a:xfrm>
            <a:prstGeom prst="roundRect">
              <a:avLst>
                <a:gd name="adj" fmla="val 16667"/>
              </a:avLst>
            </a:prstGeom>
            <a:ln>
              <a:noFill/>
            </a:ln>
            <a:effectLst>
              <a:outerShdw blurRad="76200" dist="38100" dir="7800000" algn="tl" rotWithShape="0">
                <a:srgbClr val="000000">
                  <a:alpha val="40000"/>
                </a:srgbClr>
              </a:outerShdw>
            </a:effectLst>
            <a:scene3d>
              <a:camera prst="orthographicFront"/>
              <a:lightRig rig="contrasting" dir="t">
                <a:rot lat="0" lon="0" rev="4200000"/>
              </a:lightRig>
            </a:scene3d>
            <a:sp3d prstMaterial="plastic">
              <a:bevelT w="381000" h="114300" prst="relaxedInset"/>
              <a:contourClr>
                <a:srgbClr val="969696"/>
              </a:contourClr>
            </a:sp3d>
          </p:spPr>
        </p:pic>
        <p:pic>
          <p:nvPicPr>
            <p:cNvPr id="6" name="Picture 4" descr="http://img.espicture.ru/12/ostrougolymnyiyy-treugolymnik-kartinki-4.jpg"/>
            <p:cNvPicPr>
              <a:picLocks noChangeAspect="1" noChangeArrowheads="1"/>
            </p:cNvPicPr>
            <p:nvPr/>
          </p:nvPicPr>
          <p:blipFill>
            <a:blip r:embed="rId3" cstate="print">
              <a:duotone>
                <a:schemeClr val="accent3">
                  <a:shade val="45000"/>
                  <a:satMod val="135000"/>
                </a:schemeClr>
                <a:prstClr val="white"/>
              </a:duotone>
            </a:blip>
            <a:srcRect l="22262" t="11050" r="4770" b="8822"/>
            <a:stretch>
              <a:fillRect/>
            </a:stretch>
          </p:blipFill>
          <p:spPr bwMode="auto">
            <a:xfrm>
              <a:off x="0" y="1628800"/>
              <a:ext cx="1043608" cy="1728192"/>
            </a:xfrm>
            <a:prstGeom prst="roundRect">
              <a:avLst>
                <a:gd name="adj" fmla="val 16667"/>
              </a:avLst>
            </a:prstGeom>
            <a:ln>
              <a:noFill/>
            </a:ln>
            <a:effectLst>
              <a:outerShdw blurRad="76200" dist="38100" dir="7800000" algn="tl" rotWithShape="0">
                <a:srgbClr val="000000">
                  <a:alpha val="40000"/>
                </a:srgbClr>
              </a:outerShdw>
            </a:effectLst>
            <a:scene3d>
              <a:camera prst="orthographicFront"/>
              <a:lightRig rig="contrasting" dir="t">
                <a:rot lat="0" lon="0" rev="4200000"/>
              </a:lightRig>
            </a:scene3d>
            <a:sp3d prstMaterial="plastic">
              <a:bevelT w="381000" h="114300" prst="relaxedInset"/>
              <a:contourClr>
                <a:srgbClr val="969696"/>
              </a:contourClr>
            </a:sp3d>
          </p:spPr>
        </p:pic>
        <p:pic>
          <p:nvPicPr>
            <p:cNvPr id="7" name="Picture 6" descr="http://net-dvoek.ru/uploads/posts/2015-08/j1bvioluqp.png"/>
            <p:cNvPicPr>
              <a:picLocks noChangeAspect="1" noChangeArrowheads="1"/>
            </p:cNvPicPr>
            <p:nvPr/>
          </p:nvPicPr>
          <p:blipFill>
            <a:blip r:embed="rId4" cstate="print">
              <a:duotone>
                <a:schemeClr val="accent3">
                  <a:shade val="45000"/>
                  <a:satMod val="135000"/>
                </a:schemeClr>
                <a:prstClr val="white"/>
              </a:duotone>
            </a:blip>
            <a:srcRect/>
            <a:stretch>
              <a:fillRect/>
            </a:stretch>
          </p:blipFill>
          <p:spPr bwMode="auto">
            <a:xfrm>
              <a:off x="0" y="3356992"/>
              <a:ext cx="1043608" cy="1800199"/>
            </a:xfrm>
            <a:prstGeom prst="roundRect">
              <a:avLst>
                <a:gd name="adj" fmla="val 16667"/>
              </a:avLst>
            </a:prstGeom>
            <a:ln>
              <a:noFill/>
            </a:ln>
            <a:effectLst>
              <a:outerShdw blurRad="76200" dist="38100" dir="7800000" algn="tl" rotWithShape="0">
                <a:srgbClr val="000000">
                  <a:alpha val="40000"/>
                </a:srgbClr>
              </a:outerShdw>
            </a:effectLst>
            <a:scene3d>
              <a:camera prst="orthographicFront"/>
              <a:lightRig rig="contrasting" dir="t">
                <a:rot lat="0" lon="0" rev="4200000"/>
              </a:lightRig>
            </a:scene3d>
            <a:sp3d prstMaterial="plastic">
              <a:bevelT w="381000" h="114300" prst="relaxedInset"/>
              <a:contourClr>
                <a:srgbClr val="969696"/>
              </a:contourClr>
            </a:sp3d>
          </p:spPr>
        </p:pic>
        <p:pic>
          <p:nvPicPr>
            <p:cNvPr id="8" name="Picture 8" descr="http://fs16.ru/geometriia/praktika3/zad40.gif"/>
            <p:cNvPicPr>
              <a:picLocks noChangeAspect="1" noChangeArrowheads="1"/>
            </p:cNvPicPr>
            <p:nvPr/>
          </p:nvPicPr>
          <p:blipFill>
            <a:blip r:embed="rId5" cstate="print">
              <a:duotone>
                <a:schemeClr val="accent3">
                  <a:shade val="45000"/>
                  <a:satMod val="135000"/>
                </a:schemeClr>
                <a:prstClr val="white"/>
              </a:duotone>
            </a:blip>
            <a:srcRect/>
            <a:stretch>
              <a:fillRect/>
            </a:stretch>
          </p:blipFill>
          <p:spPr bwMode="auto">
            <a:xfrm>
              <a:off x="1" y="5157192"/>
              <a:ext cx="1043608" cy="1700808"/>
            </a:xfrm>
            <a:prstGeom prst="roundRect">
              <a:avLst>
                <a:gd name="adj" fmla="val 16667"/>
              </a:avLst>
            </a:prstGeom>
            <a:ln>
              <a:noFill/>
            </a:ln>
            <a:effectLst>
              <a:outerShdw blurRad="76200" dist="38100" dir="7800000" algn="tl" rotWithShape="0">
                <a:srgbClr val="000000">
                  <a:alpha val="40000"/>
                </a:srgbClr>
              </a:outerShdw>
            </a:effectLst>
            <a:scene3d>
              <a:camera prst="orthographicFront"/>
              <a:lightRig rig="contrasting" dir="t">
                <a:rot lat="0" lon="0" rev="4200000"/>
              </a:lightRig>
            </a:scene3d>
            <a:sp3d prstMaterial="plastic">
              <a:bevelT w="381000" h="114300" prst="relaxedInset"/>
              <a:contourClr>
                <a:srgbClr val="969696"/>
              </a:contourClr>
            </a:sp3d>
          </p:spPr>
        </p:pic>
      </p:grpSp>
      <p:grpSp>
        <p:nvGrpSpPr>
          <p:cNvPr id="9" name="Группа 8"/>
          <p:cNvGrpSpPr/>
          <p:nvPr/>
        </p:nvGrpSpPr>
        <p:grpSpPr>
          <a:xfrm>
            <a:off x="1835696" y="3212976"/>
            <a:ext cx="1728192" cy="2160240"/>
            <a:chOff x="4644008" y="836712"/>
            <a:chExt cx="1728192" cy="2160240"/>
          </a:xfrm>
        </p:grpSpPr>
        <p:sp>
          <p:nvSpPr>
            <p:cNvPr id="10" name="Равнобедренный треугольник 9"/>
            <p:cNvSpPr/>
            <p:nvPr/>
          </p:nvSpPr>
          <p:spPr>
            <a:xfrm>
              <a:off x="4644008" y="836712"/>
              <a:ext cx="1728192" cy="2160240"/>
            </a:xfrm>
            <a:prstGeom prst="triangle">
              <a:avLst/>
            </a:prstGeom>
            <a:noFill/>
            <a:ln w="38100">
              <a:solidFill>
                <a:schemeClr val="tx2">
                  <a:lumMod val="1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11" name="Прямая соединительная линия 10"/>
            <p:cNvCxnSpPr/>
            <p:nvPr/>
          </p:nvCxnSpPr>
          <p:spPr>
            <a:xfrm>
              <a:off x="4932040" y="1844824"/>
              <a:ext cx="288032" cy="216024"/>
            </a:xfrm>
            <a:prstGeom prst="line">
              <a:avLst/>
            </a:prstGeom>
            <a:ln w="28575">
              <a:solidFill>
                <a:schemeClr val="tx2">
                  <a:lumMod val="1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Прямая соединительная линия 11"/>
            <p:cNvCxnSpPr/>
            <p:nvPr/>
          </p:nvCxnSpPr>
          <p:spPr>
            <a:xfrm flipH="1">
              <a:off x="5796136" y="1772816"/>
              <a:ext cx="288032" cy="288032"/>
            </a:xfrm>
            <a:prstGeom prst="line">
              <a:avLst/>
            </a:prstGeom>
            <a:ln w="28575">
              <a:solidFill>
                <a:schemeClr val="tx2">
                  <a:lumMod val="1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4" name="Прямая соединительная линия 13"/>
          <p:cNvCxnSpPr>
            <a:stCxn id="10" idx="0"/>
            <a:endCxn id="10" idx="3"/>
          </p:cNvCxnSpPr>
          <p:nvPr/>
        </p:nvCxnSpPr>
        <p:spPr>
          <a:xfrm>
            <a:off x="2699792" y="3212976"/>
            <a:ext cx="0" cy="2160240"/>
          </a:xfrm>
          <a:prstGeom prst="line">
            <a:avLst/>
          </a:prstGeom>
          <a:ln w="28575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Прямоугольник 14"/>
          <p:cNvSpPr/>
          <p:nvPr/>
        </p:nvSpPr>
        <p:spPr>
          <a:xfrm>
            <a:off x="2411760" y="5157192"/>
            <a:ext cx="576064" cy="216024"/>
          </a:xfrm>
          <a:prstGeom prst="rect">
            <a:avLst/>
          </a:prstGeom>
          <a:noFill/>
          <a:ln w="28575"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7" name="Прямая соединительная линия 16"/>
          <p:cNvCxnSpPr>
            <a:stCxn id="10" idx="0"/>
          </p:cNvCxnSpPr>
          <p:nvPr/>
        </p:nvCxnSpPr>
        <p:spPr>
          <a:xfrm flipH="1" flipV="1">
            <a:off x="2267744" y="2132856"/>
            <a:ext cx="432048" cy="1080120"/>
          </a:xfrm>
          <a:prstGeom prst="line">
            <a:avLst/>
          </a:prstGeom>
          <a:ln w="28575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 flipV="1">
            <a:off x="2627784" y="2060848"/>
            <a:ext cx="504056" cy="1296144"/>
          </a:xfrm>
          <a:prstGeom prst="line">
            <a:avLst/>
          </a:prstGeom>
          <a:ln w="28575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1547664" y="5373216"/>
            <a:ext cx="23042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chemeClr val="tx2">
                    <a:lumMod val="10000"/>
                  </a:schemeClr>
                </a:solidFill>
                <a:latin typeface="Georgia" pitchFamily="18" charset="0"/>
              </a:rPr>
              <a:t>A            D</a:t>
            </a:r>
            <a:r>
              <a:rPr lang="ru-RU" sz="2000" b="1" dirty="0" smtClean="0">
                <a:solidFill>
                  <a:schemeClr val="tx2">
                    <a:lumMod val="10000"/>
                  </a:schemeClr>
                </a:solidFill>
                <a:latin typeface="Georgia" pitchFamily="18" charset="0"/>
              </a:rPr>
              <a:t>         С</a:t>
            </a:r>
            <a:endParaRPr lang="ru-RU" sz="2000" b="1" dirty="0">
              <a:solidFill>
                <a:schemeClr val="tx2">
                  <a:lumMod val="10000"/>
                </a:schemeClr>
              </a:solidFill>
              <a:latin typeface="Georgia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979712" y="2132856"/>
            <a:ext cx="3600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solidFill>
                  <a:schemeClr val="tx2">
                    <a:lumMod val="10000"/>
                  </a:schemeClr>
                </a:solidFill>
                <a:latin typeface="Georgia" pitchFamily="18" charset="0"/>
              </a:rPr>
              <a:t>Е</a:t>
            </a:r>
            <a:endParaRPr lang="ru-RU" sz="2000" dirty="0">
              <a:solidFill>
                <a:schemeClr val="tx2">
                  <a:lumMod val="10000"/>
                </a:schemeClr>
              </a:solidFill>
              <a:latin typeface="Georgia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1979712" y="2996952"/>
            <a:ext cx="13681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solidFill>
                  <a:schemeClr val="tx2">
                    <a:lumMod val="10000"/>
                  </a:schemeClr>
                </a:solidFill>
                <a:latin typeface="Georgia" pitchFamily="18" charset="0"/>
              </a:rPr>
              <a:t>100˚   В</a:t>
            </a:r>
            <a:endParaRPr lang="ru-RU" sz="2000" dirty="0">
              <a:latin typeface="Georgia" pitchFamily="18" charset="0"/>
            </a:endParaRPr>
          </a:p>
        </p:txBody>
      </p:sp>
      <p:grpSp>
        <p:nvGrpSpPr>
          <p:cNvPr id="23" name="Группа 22"/>
          <p:cNvGrpSpPr/>
          <p:nvPr/>
        </p:nvGrpSpPr>
        <p:grpSpPr>
          <a:xfrm>
            <a:off x="6012160" y="2708920"/>
            <a:ext cx="432048" cy="216024"/>
            <a:chOff x="6012160" y="2420888"/>
            <a:chExt cx="432048" cy="216024"/>
          </a:xfrm>
        </p:grpSpPr>
        <p:cxnSp>
          <p:nvCxnSpPr>
            <p:cNvPr id="24" name="Прямая соединительная линия 23"/>
            <p:cNvCxnSpPr/>
            <p:nvPr/>
          </p:nvCxnSpPr>
          <p:spPr>
            <a:xfrm>
              <a:off x="6012160" y="2636912"/>
              <a:ext cx="432048" cy="0"/>
            </a:xfrm>
            <a:prstGeom prst="line">
              <a:avLst/>
            </a:prstGeom>
            <a:ln w="19050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Прямая соединительная линия 24"/>
            <p:cNvCxnSpPr/>
            <p:nvPr/>
          </p:nvCxnSpPr>
          <p:spPr>
            <a:xfrm flipV="1">
              <a:off x="6228184" y="2420888"/>
              <a:ext cx="0" cy="216024"/>
            </a:xfrm>
            <a:prstGeom prst="line">
              <a:avLst/>
            </a:prstGeom>
            <a:ln w="19050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Прямоугольник 37"/>
          <p:cNvSpPr/>
          <p:nvPr/>
        </p:nvSpPr>
        <p:spPr>
          <a:xfrm>
            <a:off x="2627784" y="3068960"/>
            <a:ext cx="216024" cy="144016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 smtClean="0">
                <a:solidFill>
                  <a:srgbClr val="C00000"/>
                </a:solidFill>
                <a:latin typeface="Georgia" pitchFamily="18" charset="0"/>
              </a:rPr>
              <a:t>Проверка домашнего задания</a:t>
            </a:r>
            <a:endParaRPr lang="ru-RU" sz="3600" dirty="0">
              <a:solidFill>
                <a:srgbClr val="C00000"/>
              </a:solidFill>
              <a:latin typeface="Georgia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44008" y="1600200"/>
            <a:ext cx="4042792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400" dirty="0" smtClean="0">
                <a:solidFill>
                  <a:srgbClr val="002060"/>
                </a:solidFill>
                <a:latin typeface="Georgia" pitchFamily="18" charset="0"/>
              </a:rPr>
              <a:t>Дано:</a:t>
            </a:r>
            <a:r>
              <a:rPr lang="en-US" sz="2400" dirty="0" smtClean="0">
                <a:solidFill>
                  <a:srgbClr val="002060"/>
                </a:solidFill>
                <a:latin typeface="Georgia" pitchFamily="18" charset="0"/>
              </a:rPr>
              <a:t> AD = CE</a:t>
            </a:r>
          </a:p>
          <a:p>
            <a:pPr>
              <a:buNone/>
            </a:pPr>
            <a:r>
              <a:rPr lang="en-US" sz="2400" dirty="0" smtClean="0">
                <a:solidFill>
                  <a:srgbClr val="002060"/>
                </a:solidFill>
                <a:latin typeface="Georgia" pitchFamily="18" charset="0"/>
              </a:rPr>
              <a:t>		DO = EO</a:t>
            </a:r>
          </a:p>
          <a:p>
            <a:pPr>
              <a:buNone/>
            </a:pPr>
            <a:r>
              <a:rPr lang="en-US" sz="2400" dirty="0" smtClean="0">
                <a:solidFill>
                  <a:srgbClr val="002060"/>
                </a:solidFill>
                <a:latin typeface="Georgia" pitchFamily="18" charset="0"/>
              </a:rPr>
              <a:t>		BO         AC</a:t>
            </a:r>
          </a:p>
          <a:p>
            <a:pPr>
              <a:buNone/>
            </a:pPr>
            <a:r>
              <a:rPr lang="ru-RU" sz="2400" dirty="0" smtClean="0">
                <a:solidFill>
                  <a:srgbClr val="002060"/>
                </a:solidFill>
                <a:latin typeface="Georgia" pitchFamily="18" charset="0"/>
              </a:rPr>
              <a:t>Докажите: </a:t>
            </a:r>
            <a:r>
              <a:rPr lang="el-GR" sz="2400" dirty="0" smtClean="0">
                <a:solidFill>
                  <a:srgbClr val="002060"/>
                </a:solidFill>
                <a:latin typeface="Georgia" pitchFamily="18" charset="0"/>
              </a:rPr>
              <a:t>Δ</a:t>
            </a:r>
            <a:r>
              <a:rPr lang="ru-RU" sz="2400" dirty="0" smtClean="0">
                <a:solidFill>
                  <a:srgbClr val="002060"/>
                </a:solidFill>
                <a:latin typeface="Georgia" pitchFamily="18" charset="0"/>
              </a:rPr>
              <a:t>АВС- </a:t>
            </a:r>
          </a:p>
          <a:p>
            <a:pPr>
              <a:buNone/>
            </a:pPr>
            <a:r>
              <a:rPr lang="ru-RU" sz="2400" dirty="0" smtClean="0">
                <a:solidFill>
                  <a:srgbClr val="002060"/>
                </a:solidFill>
                <a:latin typeface="Georgia" pitchFamily="18" charset="0"/>
              </a:rPr>
              <a:t>	 	       равнобедренный</a:t>
            </a:r>
            <a:endParaRPr lang="ru-RU" sz="2400" dirty="0">
              <a:solidFill>
                <a:srgbClr val="002060"/>
              </a:solidFill>
              <a:latin typeface="Georgia" pitchFamily="18" charset="0"/>
            </a:endParaRPr>
          </a:p>
        </p:txBody>
      </p:sp>
      <p:grpSp>
        <p:nvGrpSpPr>
          <p:cNvPr id="4" name="Группа 3"/>
          <p:cNvGrpSpPr/>
          <p:nvPr/>
        </p:nvGrpSpPr>
        <p:grpSpPr>
          <a:xfrm>
            <a:off x="1" y="0"/>
            <a:ext cx="899592" cy="6858000"/>
            <a:chOff x="0" y="0"/>
            <a:chExt cx="1043609" cy="6858000"/>
          </a:xfrm>
        </p:grpSpPr>
        <p:pic>
          <p:nvPicPr>
            <p:cNvPr id="5" name="Picture 2" descr="http://www.math24.ru/images/isosceles-triangle1.jpg"/>
            <p:cNvPicPr>
              <a:picLocks noChangeAspect="1" noChangeArrowheads="1"/>
            </p:cNvPicPr>
            <p:nvPr/>
          </p:nvPicPr>
          <p:blipFill>
            <a:blip r:embed="rId2" cstate="print">
              <a:duotone>
                <a:schemeClr val="accent3">
                  <a:shade val="45000"/>
                  <a:satMod val="135000"/>
                </a:schemeClr>
                <a:prstClr val="white"/>
              </a:duotone>
            </a:blip>
            <a:srcRect/>
            <a:stretch>
              <a:fillRect/>
            </a:stretch>
          </p:blipFill>
          <p:spPr bwMode="auto">
            <a:xfrm>
              <a:off x="1" y="0"/>
              <a:ext cx="1043608" cy="1628800"/>
            </a:xfrm>
            <a:prstGeom prst="roundRect">
              <a:avLst>
                <a:gd name="adj" fmla="val 16667"/>
              </a:avLst>
            </a:prstGeom>
            <a:ln>
              <a:noFill/>
            </a:ln>
            <a:effectLst>
              <a:outerShdw blurRad="76200" dist="38100" dir="7800000" algn="tl" rotWithShape="0">
                <a:srgbClr val="000000">
                  <a:alpha val="40000"/>
                </a:srgbClr>
              </a:outerShdw>
            </a:effectLst>
            <a:scene3d>
              <a:camera prst="orthographicFront"/>
              <a:lightRig rig="contrasting" dir="t">
                <a:rot lat="0" lon="0" rev="4200000"/>
              </a:lightRig>
            </a:scene3d>
            <a:sp3d prstMaterial="plastic">
              <a:bevelT w="381000" h="114300" prst="relaxedInset"/>
              <a:contourClr>
                <a:srgbClr val="969696"/>
              </a:contourClr>
            </a:sp3d>
          </p:spPr>
        </p:pic>
        <p:pic>
          <p:nvPicPr>
            <p:cNvPr id="6" name="Picture 4" descr="http://img.espicture.ru/12/ostrougolymnyiyy-treugolymnik-kartinki-4.jpg"/>
            <p:cNvPicPr>
              <a:picLocks noChangeAspect="1" noChangeArrowheads="1"/>
            </p:cNvPicPr>
            <p:nvPr/>
          </p:nvPicPr>
          <p:blipFill>
            <a:blip r:embed="rId3" cstate="print">
              <a:duotone>
                <a:schemeClr val="accent3">
                  <a:shade val="45000"/>
                  <a:satMod val="135000"/>
                </a:schemeClr>
                <a:prstClr val="white"/>
              </a:duotone>
            </a:blip>
            <a:srcRect l="22262" t="11050" r="4770" b="8822"/>
            <a:stretch>
              <a:fillRect/>
            </a:stretch>
          </p:blipFill>
          <p:spPr bwMode="auto">
            <a:xfrm>
              <a:off x="0" y="1628800"/>
              <a:ext cx="1043608" cy="1728192"/>
            </a:xfrm>
            <a:prstGeom prst="roundRect">
              <a:avLst>
                <a:gd name="adj" fmla="val 16667"/>
              </a:avLst>
            </a:prstGeom>
            <a:ln>
              <a:noFill/>
            </a:ln>
            <a:effectLst>
              <a:outerShdw blurRad="76200" dist="38100" dir="7800000" algn="tl" rotWithShape="0">
                <a:srgbClr val="000000">
                  <a:alpha val="40000"/>
                </a:srgbClr>
              </a:outerShdw>
            </a:effectLst>
            <a:scene3d>
              <a:camera prst="orthographicFront"/>
              <a:lightRig rig="contrasting" dir="t">
                <a:rot lat="0" lon="0" rev="4200000"/>
              </a:lightRig>
            </a:scene3d>
            <a:sp3d prstMaterial="plastic">
              <a:bevelT w="381000" h="114300" prst="relaxedInset"/>
              <a:contourClr>
                <a:srgbClr val="969696"/>
              </a:contourClr>
            </a:sp3d>
          </p:spPr>
        </p:pic>
        <p:pic>
          <p:nvPicPr>
            <p:cNvPr id="7" name="Picture 6" descr="http://net-dvoek.ru/uploads/posts/2015-08/j1bvioluqp.png"/>
            <p:cNvPicPr>
              <a:picLocks noChangeAspect="1" noChangeArrowheads="1"/>
            </p:cNvPicPr>
            <p:nvPr/>
          </p:nvPicPr>
          <p:blipFill>
            <a:blip r:embed="rId4" cstate="print">
              <a:duotone>
                <a:schemeClr val="accent3">
                  <a:shade val="45000"/>
                  <a:satMod val="135000"/>
                </a:schemeClr>
                <a:prstClr val="white"/>
              </a:duotone>
            </a:blip>
            <a:srcRect/>
            <a:stretch>
              <a:fillRect/>
            </a:stretch>
          </p:blipFill>
          <p:spPr bwMode="auto">
            <a:xfrm>
              <a:off x="0" y="3356992"/>
              <a:ext cx="1043608" cy="1800199"/>
            </a:xfrm>
            <a:prstGeom prst="roundRect">
              <a:avLst>
                <a:gd name="adj" fmla="val 16667"/>
              </a:avLst>
            </a:prstGeom>
            <a:ln>
              <a:noFill/>
            </a:ln>
            <a:effectLst>
              <a:outerShdw blurRad="76200" dist="38100" dir="7800000" algn="tl" rotWithShape="0">
                <a:srgbClr val="000000">
                  <a:alpha val="40000"/>
                </a:srgbClr>
              </a:outerShdw>
            </a:effectLst>
            <a:scene3d>
              <a:camera prst="orthographicFront"/>
              <a:lightRig rig="contrasting" dir="t">
                <a:rot lat="0" lon="0" rev="4200000"/>
              </a:lightRig>
            </a:scene3d>
            <a:sp3d prstMaterial="plastic">
              <a:bevelT w="381000" h="114300" prst="relaxedInset"/>
              <a:contourClr>
                <a:srgbClr val="969696"/>
              </a:contourClr>
            </a:sp3d>
          </p:spPr>
        </p:pic>
        <p:pic>
          <p:nvPicPr>
            <p:cNvPr id="8" name="Picture 8" descr="http://fs16.ru/geometriia/praktika3/zad40.gif"/>
            <p:cNvPicPr>
              <a:picLocks noChangeAspect="1" noChangeArrowheads="1"/>
            </p:cNvPicPr>
            <p:nvPr/>
          </p:nvPicPr>
          <p:blipFill>
            <a:blip r:embed="rId5" cstate="print">
              <a:duotone>
                <a:schemeClr val="accent3">
                  <a:shade val="45000"/>
                  <a:satMod val="135000"/>
                </a:schemeClr>
                <a:prstClr val="white"/>
              </a:duotone>
            </a:blip>
            <a:srcRect/>
            <a:stretch>
              <a:fillRect/>
            </a:stretch>
          </p:blipFill>
          <p:spPr bwMode="auto">
            <a:xfrm>
              <a:off x="1" y="5157192"/>
              <a:ext cx="1043608" cy="1700808"/>
            </a:xfrm>
            <a:prstGeom prst="roundRect">
              <a:avLst>
                <a:gd name="adj" fmla="val 16667"/>
              </a:avLst>
            </a:prstGeom>
            <a:ln>
              <a:noFill/>
            </a:ln>
            <a:effectLst>
              <a:outerShdw blurRad="76200" dist="38100" dir="7800000" algn="tl" rotWithShape="0">
                <a:srgbClr val="000000">
                  <a:alpha val="40000"/>
                </a:srgbClr>
              </a:outerShdw>
            </a:effectLst>
            <a:scene3d>
              <a:camera prst="orthographicFront"/>
              <a:lightRig rig="contrasting" dir="t">
                <a:rot lat="0" lon="0" rev="4200000"/>
              </a:lightRig>
            </a:scene3d>
            <a:sp3d prstMaterial="plastic">
              <a:bevelT w="381000" h="114300" prst="relaxedInset"/>
              <a:contourClr>
                <a:srgbClr val="969696"/>
              </a:contourClr>
            </a:sp3d>
          </p:spPr>
        </p:pic>
      </p:grpSp>
      <p:grpSp>
        <p:nvGrpSpPr>
          <p:cNvPr id="9" name="Группа 8"/>
          <p:cNvGrpSpPr/>
          <p:nvPr/>
        </p:nvGrpSpPr>
        <p:grpSpPr>
          <a:xfrm>
            <a:off x="1043608" y="1772816"/>
            <a:ext cx="3600400" cy="1809492"/>
            <a:chOff x="1043608" y="1772816"/>
            <a:chExt cx="3600400" cy="1809492"/>
          </a:xfrm>
        </p:grpSpPr>
        <p:grpSp>
          <p:nvGrpSpPr>
            <p:cNvPr id="10" name="Группа 12"/>
            <p:cNvGrpSpPr/>
            <p:nvPr/>
          </p:nvGrpSpPr>
          <p:grpSpPr>
            <a:xfrm>
              <a:off x="1187624" y="2132856"/>
              <a:ext cx="3096344" cy="1080120"/>
              <a:chOff x="1187624" y="2132856"/>
              <a:chExt cx="3096344" cy="1080120"/>
            </a:xfrm>
          </p:grpSpPr>
          <p:sp>
            <p:nvSpPr>
              <p:cNvPr id="13" name="Равнобедренный треугольник 12"/>
              <p:cNvSpPr/>
              <p:nvPr/>
            </p:nvSpPr>
            <p:spPr>
              <a:xfrm>
                <a:off x="1187624" y="2132856"/>
                <a:ext cx="3096344" cy="1080120"/>
              </a:xfrm>
              <a:prstGeom prst="triangle">
                <a:avLst/>
              </a:prstGeom>
              <a:noFill/>
              <a:ln w="28575">
                <a:solidFill>
                  <a:srgbClr val="0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14" name="Равнобедренный треугольник 13"/>
              <p:cNvSpPr/>
              <p:nvPr/>
            </p:nvSpPr>
            <p:spPr>
              <a:xfrm>
                <a:off x="2123728" y="2132856"/>
                <a:ext cx="1224136" cy="1080120"/>
              </a:xfrm>
              <a:prstGeom prst="triangle">
                <a:avLst/>
              </a:prstGeom>
              <a:noFill/>
              <a:ln w="28575">
                <a:solidFill>
                  <a:srgbClr val="0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2555776" y="1772816"/>
              <a:ext cx="50405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 smtClean="0">
                  <a:solidFill>
                    <a:schemeClr val="tx2">
                      <a:lumMod val="10000"/>
                    </a:schemeClr>
                  </a:solidFill>
                  <a:latin typeface="Georgia" pitchFamily="18" charset="0"/>
                </a:rPr>
                <a:t>B</a:t>
              </a:r>
              <a:endParaRPr lang="ru-RU" b="1" dirty="0">
                <a:solidFill>
                  <a:schemeClr val="tx2">
                    <a:lumMod val="10000"/>
                  </a:schemeClr>
                </a:solidFill>
                <a:latin typeface="Georgia" pitchFamily="18" charset="0"/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1043608" y="3212976"/>
              <a:ext cx="36004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 smtClean="0">
                  <a:solidFill>
                    <a:schemeClr val="tx2">
                      <a:lumMod val="10000"/>
                    </a:schemeClr>
                  </a:solidFill>
                  <a:latin typeface="Georgia" pitchFamily="18" charset="0"/>
                </a:rPr>
                <a:t>A            D        O       E             C</a:t>
              </a:r>
              <a:endParaRPr lang="ru-RU" b="1" dirty="0">
                <a:solidFill>
                  <a:schemeClr val="tx2">
                    <a:lumMod val="10000"/>
                  </a:schemeClr>
                </a:solidFill>
                <a:latin typeface="Georgia" pitchFamily="18" charset="0"/>
              </a:endParaRPr>
            </a:p>
          </p:txBody>
        </p:sp>
      </p:grpSp>
      <p:cxnSp>
        <p:nvCxnSpPr>
          <p:cNvPr id="16" name="Прямая соединительная линия 15"/>
          <p:cNvCxnSpPr/>
          <p:nvPr/>
        </p:nvCxnSpPr>
        <p:spPr>
          <a:xfrm>
            <a:off x="1619672" y="3068960"/>
            <a:ext cx="0" cy="288032"/>
          </a:xfrm>
          <a:prstGeom prst="line">
            <a:avLst/>
          </a:prstGeom>
          <a:ln w="28575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>
            <a:off x="2987824" y="3068960"/>
            <a:ext cx="0" cy="288032"/>
          </a:xfrm>
          <a:prstGeom prst="line">
            <a:avLst/>
          </a:prstGeom>
          <a:ln w="28575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>
            <a:off x="2483768" y="3068960"/>
            <a:ext cx="0" cy="288032"/>
          </a:xfrm>
          <a:prstGeom prst="line">
            <a:avLst/>
          </a:prstGeom>
          <a:ln w="28575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>
            <a:off x="1691680" y="3068960"/>
            <a:ext cx="0" cy="288032"/>
          </a:xfrm>
          <a:prstGeom prst="line">
            <a:avLst/>
          </a:prstGeom>
          <a:ln w="28575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>
            <a:off x="3707904" y="3068960"/>
            <a:ext cx="0" cy="288032"/>
          </a:xfrm>
          <a:prstGeom prst="line">
            <a:avLst/>
          </a:prstGeom>
          <a:ln w="28575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>
            <a:off x="3779912" y="3068960"/>
            <a:ext cx="0" cy="288032"/>
          </a:xfrm>
          <a:prstGeom prst="line">
            <a:avLst/>
          </a:prstGeom>
          <a:ln w="28575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>
            <a:stCxn id="14" idx="0"/>
          </p:cNvCxnSpPr>
          <p:nvPr/>
        </p:nvCxnSpPr>
        <p:spPr>
          <a:xfrm>
            <a:off x="2735796" y="2132856"/>
            <a:ext cx="0" cy="1080120"/>
          </a:xfrm>
          <a:prstGeom prst="line">
            <a:avLst/>
          </a:prstGeom>
          <a:ln w="28575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9" name="Группа 38"/>
          <p:cNvGrpSpPr/>
          <p:nvPr/>
        </p:nvGrpSpPr>
        <p:grpSpPr>
          <a:xfrm>
            <a:off x="6156176" y="2564904"/>
            <a:ext cx="432048" cy="216024"/>
            <a:chOff x="6012160" y="2420888"/>
            <a:chExt cx="432048" cy="216024"/>
          </a:xfrm>
        </p:grpSpPr>
        <p:cxnSp>
          <p:nvCxnSpPr>
            <p:cNvPr id="40" name="Прямая соединительная линия 39"/>
            <p:cNvCxnSpPr/>
            <p:nvPr/>
          </p:nvCxnSpPr>
          <p:spPr>
            <a:xfrm>
              <a:off x="6012160" y="2636912"/>
              <a:ext cx="432048" cy="0"/>
            </a:xfrm>
            <a:prstGeom prst="line">
              <a:avLst/>
            </a:prstGeom>
            <a:ln w="19050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Прямая соединительная линия 40"/>
            <p:cNvCxnSpPr/>
            <p:nvPr/>
          </p:nvCxnSpPr>
          <p:spPr>
            <a:xfrm flipV="1">
              <a:off x="6228184" y="2420888"/>
              <a:ext cx="0" cy="216024"/>
            </a:xfrm>
            <a:prstGeom prst="line">
              <a:avLst/>
            </a:prstGeom>
            <a:ln w="19050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274638"/>
            <a:ext cx="7643192" cy="850106"/>
          </a:xfrm>
        </p:spPr>
        <p:txBody>
          <a:bodyPr>
            <a:normAutofit/>
          </a:bodyPr>
          <a:lstStyle/>
          <a:p>
            <a:r>
              <a:rPr lang="ru-RU" sz="3600" dirty="0" smtClean="0">
                <a:solidFill>
                  <a:srgbClr val="C00000"/>
                </a:solidFill>
                <a:latin typeface="Georgia" pitchFamily="18" charset="0"/>
              </a:rPr>
              <a:t>Решите устно задачу.</a:t>
            </a:r>
            <a:endParaRPr lang="ru-RU" sz="3600" dirty="0">
              <a:solidFill>
                <a:srgbClr val="C00000"/>
              </a:solidFill>
              <a:latin typeface="Georgia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220072" y="2420888"/>
            <a:ext cx="2927176" cy="64807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800" dirty="0" smtClean="0">
                <a:solidFill>
                  <a:srgbClr val="002060"/>
                </a:solidFill>
                <a:latin typeface="Georgia" pitchFamily="18" charset="0"/>
              </a:rPr>
              <a:t>Найти </a:t>
            </a:r>
            <a:r>
              <a:rPr lang="ru-RU" sz="2800" dirty="0" smtClean="0">
                <a:solidFill>
                  <a:srgbClr val="002060"/>
                </a:solidFill>
                <a:latin typeface="Times New Roman"/>
                <a:cs typeface="Times New Roman"/>
              </a:rPr>
              <a:t>˂ </a:t>
            </a:r>
            <a:r>
              <a:rPr lang="en-US" sz="2800" dirty="0" smtClean="0">
                <a:solidFill>
                  <a:srgbClr val="002060"/>
                </a:solidFill>
                <a:latin typeface="Times New Roman"/>
                <a:cs typeface="Times New Roman"/>
              </a:rPr>
              <a:t>DBA</a:t>
            </a:r>
            <a:r>
              <a:rPr lang="ru-RU" sz="2800" dirty="0" smtClean="0">
                <a:solidFill>
                  <a:srgbClr val="002060"/>
                </a:solidFill>
                <a:latin typeface="Times New Roman"/>
                <a:cs typeface="Times New Roman"/>
              </a:rPr>
              <a:t>.</a:t>
            </a:r>
            <a:endParaRPr lang="ru-RU" sz="2800" dirty="0">
              <a:solidFill>
                <a:srgbClr val="002060"/>
              </a:solidFill>
              <a:latin typeface="Georgia" pitchFamily="18" charset="0"/>
            </a:endParaRPr>
          </a:p>
        </p:txBody>
      </p:sp>
      <p:grpSp>
        <p:nvGrpSpPr>
          <p:cNvPr id="4" name="Группа 3"/>
          <p:cNvGrpSpPr/>
          <p:nvPr/>
        </p:nvGrpSpPr>
        <p:grpSpPr>
          <a:xfrm>
            <a:off x="1" y="0"/>
            <a:ext cx="899592" cy="6858000"/>
            <a:chOff x="0" y="0"/>
            <a:chExt cx="1043609" cy="6858000"/>
          </a:xfrm>
        </p:grpSpPr>
        <p:pic>
          <p:nvPicPr>
            <p:cNvPr id="5" name="Picture 2" descr="http://www.math24.ru/images/isosceles-triangle1.jpg"/>
            <p:cNvPicPr>
              <a:picLocks noChangeAspect="1" noChangeArrowheads="1"/>
            </p:cNvPicPr>
            <p:nvPr/>
          </p:nvPicPr>
          <p:blipFill>
            <a:blip r:embed="rId2" cstate="print">
              <a:duotone>
                <a:schemeClr val="accent3">
                  <a:shade val="45000"/>
                  <a:satMod val="135000"/>
                </a:schemeClr>
                <a:prstClr val="white"/>
              </a:duotone>
            </a:blip>
            <a:srcRect/>
            <a:stretch>
              <a:fillRect/>
            </a:stretch>
          </p:blipFill>
          <p:spPr bwMode="auto">
            <a:xfrm>
              <a:off x="1" y="0"/>
              <a:ext cx="1043608" cy="1628800"/>
            </a:xfrm>
            <a:prstGeom prst="roundRect">
              <a:avLst>
                <a:gd name="adj" fmla="val 16667"/>
              </a:avLst>
            </a:prstGeom>
            <a:ln>
              <a:noFill/>
            </a:ln>
            <a:effectLst>
              <a:outerShdw blurRad="76200" dist="38100" dir="7800000" algn="tl" rotWithShape="0">
                <a:srgbClr val="000000">
                  <a:alpha val="40000"/>
                </a:srgbClr>
              </a:outerShdw>
            </a:effectLst>
            <a:scene3d>
              <a:camera prst="orthographicFront"/>
              <a:lightRig rig="contrasting" dir="t">
                <a:rot lat="0" lon="0" rev="4200000"/>
              </a:lightRig>
            </a:scene3d>
            <a:sp3d prstMaterial="plastic">
              <a:bevelT w="381000" h="114300" prst="relaxedInset"/>
              <a:contourClr>
                <a:srgbClr val="969696"/>
              </a:contourClr>
            </a:sp3d>
          </p:spPr>
        </p:pic>
        <p:pic>
          <p:nvPicPr>
            <p:cNvPr id="6" name="Picture 4" descr="http://img.espicture.ru/12/ostrougolymnyiyy-treugolymnik-kartinki-4.jpg"/>
            <p:cNvPicPr>
              <a:picLocks noChangeAspect="1" noChangeArrowheads="1"/>
            </p:cNvPicPr>
            <p:nvPr/>
          </p:nvPicPr>
          <p:blipFill>
            <a:blip r:embed="rId3" cstate="print">
              <a:duotone>
                <a:schemeClr val="accent3">
                  <a:shade val="45000"/>
                  <a:satMod val="135000"/>
                </a:schemeClr>
                <a:prstClr val="white"/>
              </a:duotone>
            </a:blip>
            <a:srcRect l="22262" t="11050" r="4770" b="8822"/>
            <a:stretch>
              <a:fillRect/>
            </a:stretch>
          </p:blipFill>
          <p:spPr bwMode="auto">
            <a:xfrm>
              <a:off x="0" y="1628800"/>
              <a:ext cx="1043608" cy="1728192"/>
            </a:xfrm>
            <a:prstGeom prst="roundRect">
              <a:avLst>
                <a:gd name="adj" fmla="val 16667"/>
              </a:avLst>
            </a:prstGeom>
            <a:ln>
              <a:noFill/>
            </a:ln>
            <a:effectLst>
              <a:outerShdw blurRad="76200" dist="38100" dir="7800000" algn="tl" rotWithShape="0">
                <a:srgbClr val="000000">
                  <a:alpha val="40000"/>
                </a:srgbClr>
              </a:outerShdw>
            </a:effectLst>
            <a:scene3d>
              <a:camera prst="orthographicFront"/>
              <a:lightRig rig="contrasting" dir="t">
                <a:rot lat="0" lon="0" rev="4200000"/>
              </a:lightRig>
            </a:scene3d>
            <a:sp3d prstMaterial="plastic">
              <a:bevelT w="381000" h="114300" prst="relaxedInset"/>
              <a:contourClr>
                <a:srgbClr val="969696"/>
              </a:contourClr>
            </a:sp3d>
          </p:spPr>
        </p:pic>
        <p:pic>
          <p:nvPicPr>
            <p:cNvPr id="7" name="Picture 6" descr="http://net-dvoek.ru/uploads/posts/2015-08/j1bvioluqp.png"/>
            <p:cNvPicPr>
              <a:picLocks noChangeAspect="1" noChangeArrowheads="1"/>
            </p:cNvPicPr>
            <p:nvPr/>
          </p:nvPicPr>
          <p:blipFill>
            <a:blip r:embed="rId4" cstate="print">
              <a:duotone>
                <a:schemeClr val="accent3">
                  <a:shade val="45000"/>
                  <a:satMod val="135000"/>
                </a:schemeClr>
                <a:prstClr val="white"/>
              </a:duotone>
            </a:blip>
            <a:srcRect/>
            <a:stretch>
              <a:fillRect/>
            </a:stretch>
          </p:blipFill>
          <p:spPr bwMode="auto">
            <a:xfrm>
              <a:off x="0" y="3356992"/>
              <a:ext cx="1043608" cy="1800199"/>
            </a:xfrm>
            <a:prstGeom prst="roundRect">
              <a:avLst>
                <a:gd name="adj" fmla="val 16667"/>
              </a:avLst>
            </a:prstGeom>
            <a:ln>
              <a:noFill/>
            </a:ln>
            <a:effectLst>
              <a:outerShdw blurRad="76200" dist="38100" dir="7800000" algn="tl" rotWithShape="0">
                <a:srgbClr val="000000">
                  <a:alpha val="40000"/>
                </a:srgbClr>
              </a:outerShdw>
            </a:effectLst>
            <a:scene3d>
              <a:camera prst="orthographicFront"/>
              <a:lightRig rig="contrasting" dir="t">
                <a:rot lat="0" lon="0" rev="4200000"/>
              </a:lightRig>
            </a:scene3d>
            <a:sp3d prstMaterial="plastic">
              <a:bevelT w="381000" h="114300" prst="relaxedInset"/>
              <a:contourClr>
                <a:srgbClr val="969696"/>
              </a:contourClr>
            </a:sp3d>
          </p:spPr>
        </p:pic>
        <p:pic>
          <p:nvPicPr>
            <p:cNvPr id="8" name="Picture 8" descr="http://fs16.ru/geometriia/praktika3/zad40.gif"/>
            <p:cNvPicPr>
              <a:picLocks noChangeAspect="1" noChangeArrowheads="1"/>
            </p:cNvPicPr>
            <p:nvPr/>
          </p:nvPicPr>
          <p:blipFill>
            <a:blip r:embed="rId5" cstate="print">
              <a:duotone>
                <a:schemeClr val="accent3">
                  <a:shade val="45000"/>
                  <a:satMod val="135000"/>
                </a:schemeClr>
                <a:prstClr val="white"/>
              </a:duotone>
            </a:blip>
            <a:srcRect/>
            <a:stretch>
              <a:fillRect/>
            </a:stretch>
          </p:blipFill>
          <p:spPr bwMode="auto">
            <a:xfrm>
              <a:off x="1" y="5157192"/>
              <a:ext cx="1043608" cy="1700808"/>
            </a:xfrm>
            <a:prstGeom prst="roundRect">
              <a:avLst>
                <a:gd name="adj" fmla="val 16667"/>
              </a:avLst>
            </a:prstGeom>
            <a:ln>
              <a:noFill/>
            </a:ln>
            <a:effectLst>
              <a:outerShdw blurRad="76200" dist="38100" dir="7800000" algn="tl" rotWithShape="0">
                <a:srgbClr val="000000">
                  <a:alpha val="40000"/>
                </a:srgbClr>
              </a:outerShdw>
            </a:effectLst>
            <a:scene3d>
              <a:camera prst="orthographicFront"/>
              <a:lightRig rig="contrasting" dir="t">
                <a:rot lat="0" lon="0" rev="4200000"/>
              </a:lightRig>
            </a:scene3d>
            <a:sp3d prstMaterial="plastic">
              <a:bevelT w="381000" h="114300" prst="relaxedInset"/>
              <a:contourClr>
                <a:srgbClr val="969696"/>
              </a:contourClr>
            </a:sp3d>
          </p:spPr>
        </p:pic>
      </p:grpSp>
      <p:grpSp>
        <p:nvGrpSpPr>
          <p:cNvPr id="9" name="Группа 8"/>
          <p:cNvGrpSpPr/>
          <p:nvPr/>
        </p:nvGrpSpPr>
        <p:grpSpPr>
          <a:xfrm>
            <a:off x="1475656" y="2060848"/>
            <a:ext cx="1728192" cy="2160240"/>
            <a:chOff x="4644008" y="836712"/>
            <a:chExt cx="1728192" cy="2160240"/>
          </a:xfrm>
        </p:grpSpPr>
        <p:sp>
          <p:nvSpPr>
            <p:cNvPr id="10" name="Равнобедренный треугольник 9"/>
            <p:cNvSpPr/>
            <p:nvPr/>
          </p:nvSpPr>
          <p:spPr>
            <a:xfrm>
              <a:off x="4644008" y="836712"/>
              <a:ext cx="1728192" cy="2160240"/>
            </a:xfrm>
            <a:prstGeom prst="triangle">
              <a:avLst/>
            </a:prstGeom>
            <a:noFill/>
            <a:ln w="38100">
              <a:solidFill>
                <a:schemeClr val="tx2">
                  <a:lumMod val="1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11" name="Прямая соединительная линия 10"/>
            <p:cNvCxnSpPr/>
            <p:nvPr/>
          </p:nvCxnSpPr>
          <p:spPr>
            <a:xfrm>
              <a:off x="4932040" y="1844824"/>
              <a:ext cx="288032" cy="216024"/>
            </a:xfrm>
            <a:prstGeom prst="line">
              <a:avLst/>
            </a:prstGeom>
            <a:ln w="28575">
              <a:solidFill>
                <a:schemeClr val="tx2">
                  <a:lumMod val="1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Прямая соединительная линия 11"/>
            <p:cNvCxnSpPr/>
            <p:nvPr/>
          </p:nvCxnSpPr>
          <p:spPr>
            <a:xfrm flipH="1">
              <a:off x="5796136" y="1772816"/>
              <a:ext cx="288032" cy="288032"/>
            </a:xfrm>
            <a:prstGeom prst="line">
              <a:avLst/>
            </a:prstGeom>
            <a:ln w="28575">
              <a:solidFill>
                <a:schemeClr val="tx2">
                  <a:lumMod val="1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4" name="Прямая соединительная линия 13"/>
          <p:cNvCxnSpPr>
            <a:stCxn id="10" idx="4"/>
          </p:cNvCxnSpPr>
          <p:nvPr/>
        </p:nvCxnSpPr>
        <p:spPr>
          <a:xfrm>
            <a:off x="3203848" y="4221088"/>
            <a:ext cx="1512168" cy="0"/>
          </a:xfrm>
          <a:prstGeom prst="line">
            <a:avLst/>
          </a:prstGeom>
          <a:ln w="28575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2195736" y="1700808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tx2">
                    <a:lumMod val="10000"/>
                  </a:schemeClr>
                </a:solidFill>
                <a:latin typeface="Georgia" pitchFamily="18" charset="0"/>
              </a:rPr>
              <a:t>А</a:t>
            </a:r>
            <a:endParaRPr lang="ru-RU" b="1" dirty="0">
              <a:solidFill>
                <a:schemeClr val="tx2">
                  <a:lumMod val="10000"/>
                </a:schemeClr>
              </a:solidFill>
              <a:latin typeface="Georgia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475656" y="3861048"/>
            <a:ext cx="792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tx2">
                    <a:lumMod val="10000"/>
                  </a:schemeClr>
                </a:solidFill>
                <a:latin typeface="Georgia" pitchFamily="18" charset="0"/>
              </a:rPr>
              <a:t>40˚</a:t>
            </a:r>
            <a:endParaRPr lang="ru-RU" b="1" dirty="0">
              <a:solidFill>
                <a:schemeClr val="tx2">
                  <a:lumMod val="10000"/>
                </a:schemeClr>
              </a:solidFill>
              <a:latin typeface="Georgia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331640" y="4221088"/>
            <a:ext cx="3600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tx2">
                    <a:lumMod val="10000"/>
                  </a:schemeClr>
                </a:solidFill>
                <a:latin typeface="Georgia" pitchFamily="18" charset="0"/>
              </a:rPr>
              <a:t>С</a:t>
            </a:r>
            <a:r>
              <a:rPr lang="en-US" b="1" dirty="0" smtClean="0">
                <a:solidFill>
                  <a:schemeClr val="tx2">
                    <a:lumMod val="10000"/>
                  </a:schemeClr>
                </a:solidFill>
                <a:latin typeface="Georgia" pitchFamily="18" charset="0"/>
              </a:rPr>
              <a:t>                           B                    D</a:t>
            </a:r>
            <a:endParaRPr lang="ru-RU" b="1" dirty="0">
              <a:solidFill>
                <a:schemeClr val="tx2">
                  <a:lumMod val="10000"/>
                </a:schemeClr>
              </a:solidFill>
              <a:latin typeface="Georgia" pitchFamily="18" charset="0"/>
            </a:endParaRPr>
          </a:p>
        </p:txBody>
      </p:sp>
      <p:pic>
        <p:nvPicPr>
          <p:cNvPr id="3074" name="Picture 2" descr="http://pochclass.ucoz.ru/dm/71822_html_m1e967761.png">
            <a:hlinkClick r:id="rId6" action="ppaction://hlinksldjump"/>
          </p:cNvPr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390707" y="5301208"/>
            <a:ext cx="1437104" cy="1396777"/>
          </a:xfrm>
          <a:prstGeom prst="rect">
            <a:avLst/>
          </a:prstGeom>
          <a:noFill/>
        </p:spPr>
      </p:pic>
      <p:sp>
        <p:nvSpPr>
          <p:cNvPr id="18" name="TextBox 17"/>
          <p:cNvSpPr txBox="1"/>
          <p:nvPr/>
        </p:nvSpPr>
        <p:spPr>
          <a:xfrm>
            <a:off x="2411760" y="3789040"/>
            <a:ext cx="792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FFFF00"/>
                </a:solidFill>
                <a:latin typeface="Georgia" pitchFamily="18" charset="0"/>
              </a:rPr>
              <a:t>40˚</a:t>
            </a:r>
            <a:endParaRPr lang="ru-RU" sz="2400" b="1" dirty="0">
              <a:solidFill>
                <a:srgbClr val="FFFF00"/>
              </a:solidFill>
              <a:latin typeface="Georgia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203848" y="3789040"/>
            <a:ext cx="9361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FFFF00"/>
                </a:solidFill>
                <a:latin typeface="Georgia" pitchFamily="18" charset="0"/>
              </a:rPr>
              <a:t>140˚</a:t>
            </a:r>
            <a:endParaRPr lang="ru-RU" sz="2400" b="1" dirty="0">
              <a:solidFill>
                <a:srgbClr val="FFFF00"/>
              </a:solidFill>
              <a:latin typeface="Georg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274638"/>
            <a:ext cx="7643192" cy="850106"/>
          </a:xfrm>
        </p:spPr>
        <p:txBody>
          <a:bodyPr>
            <a:normAutofit/>
          </a:bodyPr>
          <a:lstStyle/>
          <a:p>
            <a:r>
              <a:rPr lang="ru-RU" sz="3600" dirty="0" smtClean="0">
                <a:solidFill>
                  <a:srgbClr val="C00000"/>
                </a:solidFill>
                <a:latin typeface="Georgia" pitchFamily="18" charset="0"/>
              </a:rPr>
              <a:t>Решите устно задачу.</a:t>
            </a:r>
            <a:endParaRPr lang="ru-RU" sz="3600" dirty="0">
              <a:solidFill>
                <a:srgbClr val="C00000"/>
              </a:solidFill>
              <a:latin typeface="Georgia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220072" y="2420888"/>
            <a:ext cx="2927176" cy="64807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800" dirty="0" smtClean="0">
                <a:solidFill>
                  <a:srgbClr val="002060"/>
                </a:solidFill>
                <a:latin typeface="Georgia" pitchFamily="18" charset="0"/>
              </a:rPr>
              <a:t>Найти </a:t>
            </a:r>
            <a:r>
              <a:rPr lang="ru-RU" sz="2800" dirty="0" smtClean="0">
                <a:solidFill>
                  <a:srgbClr val="002060"/>
                </a:solidFill>
                <a:latin typeface="Times New Roman"/>
                <a:cs typeface="Times New Roman"/>
              </a:rPr>
              <a:t>˂ </a:t>
            </a:r>
            <a:r>
              <a:rPr lang="en-US" sz="2800" dirty="0" smtClean="0">
                <a:solidFill>
                  <a:srgbClr val="002060"/>
                </a:solidFill>
                <a:latin typeface="Times New Roman"/>
                <a:cs typeface="Times New Roman"/>
              </a:rPr>
              <a:t>DBA</a:t>
            </a:r>
            <a:r>
              <a:rPr lang="ru-RU" sz="2800" dirty="0" smtClean="0">
                <a:solidFill>
                  <a:srgbClr val="002060"/>
                </a:solidFill>
                <a:latin typeface="Times New Roman"/>
                <a:cs typeface="Times New Roman"/>
              </a:rPr>
              <a:t>.</a:t>
            </a:r>
            <a:endParaRPr lang="ru-RU" sz="2800" dirty="0">
              <a:solidFill>
                <a:srgbClr val="002060"/>
              </a:solidFill>
              <a:latin typeface="Georgia" pitchFamily="18" charset="0"/>
            </a:endParaRPr>
          </a:p>
        </p:txBody>
      </p:sp>
      <p:grpSp>
        <p:nvGrpSpPr>
          <p:cNvPr id="4" name="Группа 3"/>
          <p:cNvGrpSpPr/>
          <p:nvPr/>
        </p:nvGrpSpPr>
        <p:grpSpPr>
          <a:xfrm>
            <a:off x="1" y="0"/>
            <a:ext cx="899592" cy="6858000"/>
            <a:chOff x="0" y="0"/>
            <a:chExt cx="1043609" cy="6858000"/>
          </a:xfrm>
        </p:grpSpPr>
        <p:pic>
          <p:nvPicPr>
            <p:cNvPr id="5" name="Picture 2" descr="http://www.math24.ru/images/isosceles-triangle1.jpg"/>
            <p:cNvPicPr>
              <a:picLocks noChangeAspect="1" noChangeArrowheads="1"/>
            </p:cNvPicPr>
            <p:nvPr/>
          </p:nvPicPr>
          <p:blipFill>
            <a:blip r:embed="rId2" cstate="print">
              <a:duotone>
                <a:schemeClr val="accent3">
                  <a:shade val="45000"/>
                  <a:satMod val="135000"/>
                </a:schemeClr>
                <a:prstClr val="white"/>
              </a:duotone>
            </a:blip>
            <a:srcRect/>
            <a:stretch>
              <a:fillRect/>
            </a:stretch>
          </p:blipFill>
          <p:spPr bwMode="auto">
            <a:xfrm>
              <a:off x="1" y="0"/>
              <a:ext cx="1043608" cy="1628800"/>
            </a:xfrm>
            <a:prstGeom prst="roundRect">
              <a:avLst>
                <a:gd name="adj" fmla="val 16667"/>
              </a:avLst>
            </a:prstGeom>
            <a:ln>
              <a:noFill/>
            </a:ln>
            <a:effectLst>
              <a:outerShdw blurRad="76200" dist="38100" dir="7800000" algn="tl" rotWithShape="0">
                <a:srgbClr val="000000">
                  <a:alpha val="40000"/>
                </a:srgbClr>
              </a:outerShdw>
            </a:effectLst>
            <a:scene3d>
              <a:camera prst="orthographicFront"/>
              <a:lightRig rig="contrasting" dir="t">
                <a:rot lat="0" lon="0" rev="4200000"/>
              </a:lightRig>
            </a:scene3d>
            <a:sp3d prstMaterial="plastic">
              <a:bevelT w="381000" h="114300" prst="relaxedInset"/>
              <a:contourClr>
                <a:srgbClr val="969696"/>
              </a:contourClr>
            </a:sp3d>
          </p:spPr>
        </p:pic>
        <p:pic>
          <p:nvPicPr>
            <p:cNvPr id="6" name="Picture 4" descr="http://img.espicture.ru/12/ostrougolymnyiyy-treugolymnik-kartinki-4.jpg"/>
            <p:cNvPicPr>
              <a:picLocks noChangeAspect="1" noChangeArrowheads="1"/>
            </p:cNvPicPr>
            <p:nvPr/>
          </p:nvPicPr>
          <p:blipFill>
            <a:blip r:embed="rId3" cstate="print">
              <a:duotone>
                <a:schemeClr val="accent3">
                  <a:shade val="45000"/>
                  <a:satMod val="135000"/>
                </a:schemeClr>
                <a:prstClr val="white"/>
              </a:duotone>
            </a:blip>
            <a:srcRect l="22262" t="11050" r="4770" b="8822"/>
            <a:stretch>
              <a:fillRect/>
            </a:stretch>
          </p:blipFill>
          <p:spPr bwMode="auto">
            <a:xfrm>
              <a:off x="0" y="1628800"/>
              <a:ext cx="1043608" cy="1728192"/>
            </a:xfrm>
            <a:prstGeom prst="roundRect">
              <a:avLst>
                <a:gd name="adj" fmla="val 16667"/>
              </a:avLst>
            </a:prstGeom>
            <a:ln>
              <a:noFill/>
            </a:ln>
            <a:effectLst>
              <a:outerShdw blurRad="76200" dist="38100" dir="7800000" algn="tl" rotWithShape="0">
                <a:srgbClr val="000000">
                  <a:alpha val="40000"/>
                </a:srgbClr>
              </a:outerShdw>
            </a:effectLst>
            <a:scene3d>
              <a:camera prst="orthographicFront"/>
              <a:lightRig rig="contrasting" dir="t">
                <a:rot lat="0" lon="0" rev="4200000"/>
              </a:lightRig>
            </a:scene3d>
            <a:sp3d prstMaterial="plastic">
              <a:bevelT w="381000" h="114300" prst="relaxedInset"/>
              <a:contourClr>
                <a:srgbClr val="969696"/>
              </a:contourClr>
            </a:sp3d>
          </p:spPr>
        </p:pic>
        <p:pic>
          <p:nvPicPr>
            <p:cNvPr id="7" name="Picture 6" descr="http://net-dvoek.ru/uploads/posts/2015-08/j1bvioluqp.png"/>
            <p:cNvPicPr>
              <a:picLocks noChangeAspect="1" noChangeArrowheads="1"/>
            </p:cNvPicPr>
            <p:nvPr/>
          </p:nvPicPr>
          <p:blipFill>
            <a:blip r:embed="rId4" cstate="print">
              <a:duotone>
                <a:schemeClr val="accent3">
                  <a:shade val="45000"/>
                  <a:satMod val="135000"/>
                </a:schemeClr>
                <a:prstClr val="white"/>
              </a:duotone>
            </a:blip>
            <a:srcRect/>
            <a:stretch>
              <a:fillRect/>
            </a:stretch>
          </p:blipFill>
          <p:spPr bwMode="auto">
            <a:xfrm>
              <a:off x="0" y="3356992"/>
              <a:ext cx="1043608" cy="1800199"/>
            </a:xfrm>
            <a:prstGeom prst="roundRect">
              <a:avLst>
                <a:gd name="adj" fmla="val 16667"/>
              </a:avLst>
            </a:prstGeom>
            <a:ln>
              <a:noFill/>
            </a:ln>
            <a:effectLst>
              <a:outerShdw blurRad="76200" dist="38100" dir="7800000" algn="tl" rotWithShape="0">
                <a:srgbClr val="000000">
                  <a:alpha val="40000"/>
                </a:srgbClr>
              </a:outerShdw>
            </a:effectLst>
            <a:scene3d>
              <a:camera prst="orthographicFront"/>
              <a:lightRig rig="contrasting" dir="t">
                <a:rot lat="0" lon="0" rev="4200000"/>
              </a:lightRig>
            </a:scene3d>
            <a:sp3d prstMaterial="plastic">
              <a:bevelT w="381000" h="114300" prst="relaxedInset"/>
              <a:contourClr>
                <a:srgbClr val="969696"/>
              </a:contourClr>
            </a:sp3d>
          </p:spPr>
        </p:pic>
        <p:pic>
          <p:nvPicPr>
            <p:cNvPr id="8" name="Picture 8" descr="http://fs16.ru/geometriia/praktika3/zad40.gif"/>
            <p:cNvPicPr>
              <a:picLocks noChangeAspect="1" noChangeArrowheads="1"/>
            </p:cNvPicPr>
            <p:nvPr/>
          </p:nvPicPr>
          <p:blipFill>
            <a:blip r:embed="rId5" cstate="print">
              <a:duotone>
                <a:schemeClr val="accent3">
                  <a:shade val="45000"/>
                  <a:satMod val="135000"/>
                </a:schemeClr>
                <a:prstClr val="white"/>
              </a:duotone>
            </a:blip>
            <a:srcRect/>
            <a:stretch>
              <a:fillRect/>
            </a:stretch>
          </p:blipFill>
          <p:spPr bwMode="auto">
            <a:xfrm>
              <a:off x="1" y="5157192"/>
              <a:ext cx="1043608" cy="1700808"/>
            </a:xfrm>
            <a:prstGeom prst="roundRect">
              <a:avLst>
                <a:gd name="adj" fmla="val 16667"/>
              </a:avLst>
            </a:prstGeom>
            <a:ln>
              <a:noFill/>
            </a:ln>
            <a:effectLst>
              <a:outerShdw blurRad="76200" dist="38100" dir="7800000" algn="tl" rotWithShape="0">
                <a:srgbClr val="000000">
                  <a:alpha val="40000"/>
                </a:srgbClr>
              </a:outerShdw>
            </a:effectLst>
            <a:scene3d>
              <a:camera prst="orthographicFront"/>
              <a:lightRig rig="contrasting" dir="t">
                <a:rot lat="0" lon="0" rev="4200000"/>
              </a:lightRig>
            </a:scene3d>
            <a:sp3d prstMaterial="plastic">
              <a:bevelT w="381000" h="114300" prst="relaxedInset"/>
              <a:contourClr>
                <a:srgbClr val="969696"/>
              </a:contourClr>
            </a:sp3d>
          </p:spPr>
        </p:pic>
      </p:grpSp>
      <p:sp>
        <p:nvSpPr>
          <p:cNvPr id="17" name="TextBox 16"/>
          <p:cNvSpPr txBox="1"/>
          <p:nvPr/>
        </p:nvSpPr>
        <p:spPr>
          <a:xfrm>
            <a:off x="1403648" y="4077072"/>
            <a:ext cx="3600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tx2">
                    <a:lumMod val="10000"/>
                  </a:schemeClr>
                </a:solidFill>
                <a:latin typeface="Georgia" pitchFamily="18" charset="0"/>
              </a:rPr>
              <a:t>   </a:t>
            </a:r>
            <a:r>
              <a:rPr lang="en-US" b="1" dirty="0" smtClean="0">
                <a:solidFill>
                  <a:schemeClr val="tx2">
                    <a:lumMod val="10000"/>
                  </a:schemeClr>
                </a:solidFill>
                <a:latin typeface="Georgia" pitchFamily="18" charset="0"/>
              </a:rPr>
              <a:t>D</a:t>
            </a:r>
            <a:r>
              <a:rPr lang="ru-RU" b="1" dirty="0" smtClean="0">
                <a:solidFill>
                  <a:schemeClr val="tx2">
                    <a:lumMod val="10000"/>
                  </a:schemeClr>
                </a:solidFill>
                <a:latin typeface="Georgia" pitchFamily="18" charset="0"/>
              </a:rPr>
              <a:t> </a:t>
            </a:r>
            <a:r>
              <a:rPr lang="en-US" b="1" dirty="0" smtClean="0">
                <a:solidFill>
                  <a:schemeClr val="tx2">
                    <a:lumMod val="10000"/>
                  </a:schemeClr>
                </a:solidFill>
                <a:latin typeface="Georgia" pitchFamily="18" charset="0"/>
              </a:rPr>
              <a:t>                 B                 C</a:t>
            </a:r>
            <a:endParaRPr lang="ru-RU" b="1" dirty="0">
              <a:solidFill>
                <a:schemeClr val="tx2">
                  <a:lumMod val="10000"/>
                </a:schemeClr>
              </a:solidFill>
              <a:latin typeface="Georgia" pitchFamily="18" charset="0"/>
            </a:endParaRPr>
          </a:p>
        </p:txBody>
      </p:sp>
      <p:pic>
        <p:nvPicPr>
          <p:cNvPr id="3074" name="Picture 2" descr="http://pochclass.ucoz.ru/dm/71822_html_m1e967761.png">
            <a:hlinkClick r:id="rId6" action="ppaction://hlinksldjump"/>
          </p:cNvPr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390707" y="5301208"/>
            <a:ext cx="1437104" cy="1396777"/>
          </a:xfrm>
          <a:prstGeom prst="rect">
            <a:avLst/>
          </a:prstGeom>
          <a:noFill/>
        </p:spPr>
      </p:pic>
      <p:grpSp>
        <p:nvGrpSpPr>
          <p:cNvPr id="32" name="Группа 31"/>
          <p:cNvGrpSpPr/>
          <p:nvPr/>
        </p:nvGrpSpPr>
        <p:grpSpPr>
          <a:xfrm>
            <a:off x="1763688" y="1916832"/>
            <a:ext cx="2376264" cy="2376264"/>
            <a:chOff x="1763688" y="1916832"/>
            <a:chExt cx="2376264" cy="2376264"/>
          </a:xfrm>
        </p:grpSpPr>
        <p:grpSp>
          <p:nvGrpSpPr>
            <p:cNvPr id="18" name="Группа 17"/>
            <p:cNvGrpSpPr/>
            <p:nvPr/>
          </p:nvGrpSpPr>
          <p:grpSpPr>
            <a:xfrm>
              <a:off x="1763688" y="1916832"/>
              <a:ext cx="2376264" cy="2376264"/>
              <a:chOff x="2411760" y="764704"/>
              <a:chExt cx="1728192" cy="2376264"/>
            </a:xfrm>
          </p:grpSpPr>
          <p:grpSp>
            <p:nvGrpSpPr>
              <p:cNvPr id="19" name="Группа 15"/>
              <p:cNvGrpSpPr/>
              <p:nvPr/>
            </p:nvGrpSpPr>
            <p:grpSpPr>
              <a:xfrm>
                <a:off x="2411760" y="764704"/>
                <a:ext cx="1728192" cy="2160240"/>
                <a:chOff x="2411760" y="764704"/>
                <a:chExt cx="1728192" cy="2160240"/>
              </a:xfrm>
            </p:grpSpPr>
            <p:sp>
              <p:nvSpPr>
                <p:cNvPr id="24" name="Равнобедренный треугольник 23"/>
                <p:cNvSpPr/>
                <p:nvPr/>
              </p:nvSpPr>
              <p:spPr>
                <a:xfrm>
                  <a:off x="2411760" y="764704"/>
                  <a:ext cx="1728192" cy="2160240"/>
                </a:xfrm>
                <a:prstGeom prst="triangle">
                  <a:avLst/>
                </a:prstGeom>
                <a:noFill/>
                <a:ln w="38100">
                  <a:solidFill>
                    <a:schemeClr val="tx2">
                      <a:lumMod val="1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cxnSp>
              <p:nvCxnSpPr>
                <p:cNvPr id="25" name="Прямая соединительная линия 24"/>
                <p:cNvCxnSpPr>
                  <a:stCxn id="24" idx="0"/>
                  <a:endCxn id="24" idx="3"/>
                </p:cNvCxnSpPr>
                <p:nvPr/>
              </p:nvCxnSpPr>
              <p:spPr>
                <a:xfrm>
                  <a:off x="3275856" y="764704"/>
                  <a:ext cx="0" cy="2160240"/>
                </a:xfrm>
                <a:prstGeom prst="line">
                  <a:avLst/>
                </a:prstGeom>
                <a:ln w="38100">
                  <a:solidFill>
                    <a:schemeClr val="tx2">
                      <a:lumMod val="1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0" name="Прямая соединительная линия 19"/>
              <p:cNvCxnSpPr/>
              <p:nvPr/>
            </p:nvCxnSpPr>
            <p:spPr>
              <a:xfrm>
                <a:off x="2843808" y="2708920"/>
                <a:ext cx="0" cy="432048"/>
              </a:xfrm>
              <a:prstGeom prst="line">
                <a:avLst/>
              </a:prstGeom>
              <a:ln w="28575">
                <a:solidFill>
                  <a:schemeClr val="tx2">
                    <a:lumMod val="1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Прямая соединительная линия 20"/>
              <p:cNvCxnSpPr/>
              <p:nvPr/>
            </p:nvCxnSpPr>
            <p:spPr>
              <a:xfrm>
                <a:off x="2915816" y="2708920"/>
                <a:ext cx="0" cy="432048"/>
              </a:xfrm>
              <a:prstGeom prst="line">
                <a:avLst/>
              </a:prstGeom>
              <a:ln w="28575">
                <a:solidFill>
                  <a:schemeClr val="tx2">
                    <a:lumMod val="1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Прямая соединительная линия 21"/>
              <p:cNvCxnSpPr/>
              <p:nvPr/>
            </p:nvCxnSpPr>
            <p:spPr>
              <a:xfrm>
                <a:off x="3563888" y="2708920"/>
                <a:ext cx="0" cy="432048"/>
              </a:xfrm>
              <a:prstGeom prst="line">
                <a:avLst/>
              </a:prstGeom>
              <a:ln w="28575">
                <a:solidFill>
                  <a:schemeClr val="tx2">
                    <a:lumMod val="1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Прямая соединительная линия 22"/>
              <p:cNvCxnSpPr/>
              <p:nvPr/>
            </p:nvCxnSpPr>
            <p:spPr>
              <a:xfrm>
                <a:off x="3635896" y="2708920"/>
                <a:ext cx="0" cy="432048"/>
              </a:xfrm>
              <a:prstGeom prst="line">
                <a:avLst/>
              </a:prstGeom>
              <a:ln w="28575">
                <a:solidFill>
                  <a:schemeClr val="tx2">
                    <a:lumMod val="1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7" name="Прямая соединительная линия 26"/>
            <p:cNvCxnSpPr/>
            <p:nvPr/>
          </p:nvCxnSpPr>
          <p:spPr>
            <a:xfrm>
              <a:off x="2195736" y="2924944"/>
              <a:ext cx="288032" cy="216024"/>
            </a:xfrm>
            <a:prstGeom prst="line">
              <a:avLst/>
            </a:prstGeom>
            <a:ln w="28575"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Прямая соединительная линия 28"/>
            <p:cNvCxnSpPr/>
            <p:nvPr/>
          </p:nvCxnSpPr>
          <p:spPr>
            <a:xfrm flipH="1">
              <a:off x="3419872" y="2852936"/>
              <a:ext cx="288032" cy="288032"/>
            </a:xfrm>
            <a:prstGeom prst="line">
              <a:avLst/>
            </a:prstGeom>
            <a:ln w="28575"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1" name="TextBox 30"/>
          <p:cNvSpPr txBox="1"/>
          <p:nvPr/>
        </p:nvSpPr>
        <p:spPr>
          <a:xfrm>
            <a:off x="2771800" y="1556792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tx2">
                    <a:lumMod val="10000"/>
                  </a:schemeClr>
                </a:solidFill>
                <a:latin typeface="Georgia" pitchFamily="18" charset="0"/>
              </a:rPr>
              <a:t>A</a:t>
            </a:r>
            <a:endParaRPr lang="ru-RU" b="1" dirty="0">
              <a:solidFill>
                <a:schemeClr val="tx2">
                  <a:lumMod val="10000"/>
                </a:schemeClr>
              </a:solidFill>
              <a:latin typeface="Georgia" pitchFamily="18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2411760" y="3645024"/>
            <a:ext cx="792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FFFF00"/>
                </a:solidFill>
                <a:latin typeface="Georgia" pitchFamily="18" charset="0"/>
              </a:rPr>
              <a:t>90˚</a:t>
            </a:r>
            <a:endParaRPr lang="ru-RU" sz="2400" b="1" dirty="0">
              <a:solidFill>
                <a:srgbClr val="FFFF00"/>
              </a:solidFill>
              <a:latin typeface="Georg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0" y="274638"/>
            <a:ext cx="7715200" cy="922114"/>
          </a:xfrm>
        </p:spPr>
        <p:txBody>
          <a:bodyPr>
            <a:normAutofit/>
          </a:bodyPr>
          <a:lstStyle/>
          <a:p>
            <a:r>
              <a:rPr lang="ru-RU" sz="4000" dirty="0" smtClean="0">
                <a:solidFill>
                  <a:srgbClr val="C00000"/>
                </a:solidFill>
                <a:latin typeface="Georgia" pitchFamily="18" charset="0"/>
              </a:rPr>
              <a:t>Решите письменно задачу.</a:t>
            </a:r>
            <a:endParaRPr lang="ru-RU" sz="4000" dirty="0">
              <a:solidFill>
                <a:srgbClr val="C00000"/>
              </a:solidFill>
              <a:latin typeface="Georgia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187624" y="5301208"/>
            <a:ext cx="2948136" cy="460648"/>
          </a:xfrm>
        </p:spPr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ru-RU" dirty="0" smtClean="0">
                <a:solidFill>
                  <a:srgbClr val="002060"/>
                </a:solidFill>
                <a:latin typeface="Georgia" pitchFamily="18" charset="0"/>
              </a:rPr>
              <a:t>Найти </a:t>
            </a:r>
            <a:r>
              <a:rPr lang="ru-RU" dirty="0" smtClean="0">
                <a:solidFill>
                  <a:srgbClr val="002060"/>
                </a:solidFill>
                <a:latin typeface="Times New Roman"/>
                <a:cs typeface="Times New Roman"/>
              </a:rPr>
              <a:t>˂ </a:t>
            </a:r>
            <a:r>
              <a:rPr lang="en-US" dirty="0" smtClean="0">
                <a:solidFill>
                  <a:srgbClr val="002060"/>
                </a:solidFill>
                <a:latin typeface="Times New Roman"/>
                <a:cs typeface="Times New Roman"/>
              </a:rPr>
              <a:t>DBA</a:t>
            </a:r>
            <a:r>
              <a:rPr lang="ru-RU" dirty="0" smtClean="0">
                <a:solidFill>
                  <a:srgbClr val="002060"/>
                </a:solidFill>
                <a:latin typeface="Times New Roman"/>
                <a:cs typeface="Times New Roman"/>
              </a:rPr>
              <a:t>.</a:t>
            </a:r>
            <a:endParaRPr lang="ru-RU" dirty="0" smtClean="0">
              <a:solidFill>
                <a:srgbClr val="002060"/>
              </a:solidFill>
              <a:latin typeface="Georgia" pitchFamily="18" charset="0"/>
            </a:endParaRPr>
          </a:p>
          <a:p>
            <a:pPr>
              <a:buNone/>
            </a:pPr>
            <a:endParaRPr lang="ru-RU" sz="2400" dirty="0">
              <a:solidFill>
                <a:srgbClr val="002060"/>
              </a:solidFill>
              <a:latin typeface="Georgia" pitchFamily="18" charset="0"/>
            </a:endParaRPr>
          </a:p>
        </p:txBody>
      </p:sp>
      <p:sp>
        <p:nvSpPr>
          <p:cNvPr id="18" name="Содержимое 17"/>
          <p:cNvSpPr>
            <a:spLocks noGrp="1"/>
          </p:cNvSpPr>
          <p:nvPr>
            <p:ph sz="half" idx="2"/>
          </p:nvPr>
        </p:nvSpPr>
        <p:spPr>
          <a:xfrm>
            <a:off x="4355976" y="1412776"/>
            <a:ext cx="4608512" cy="4713387"/>
          </a:xfrm>
        </p:spPr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ru-RU" dirty="0" smtClean="0">
                <a:solidFill>
                  <a:srgbClr val="002060"/>
                </a:solidFill>
                <a:latin typeface="Georgia" pitchFamily="18" charset="0"/>
              </a:rPr>
              <a:t>Решение:</a:t>
            </a:r>
          </a:p>
          <a:p>
            <a:pPr algn="just">
              <a:buNone/>
            </a:pPr>
            <a:r>
              <a:rPr lang="ru-RU" sz="2200" dirty="0" smtClean="0">
                <a:solidFill>
                  <a:srgbClr val="002060"/>
                </a:solidFill>
                <a:latin typeface="Georgia" pitchFamily="18" charset="0"/>
              </a:rPr>
              <a:t>В равнобедренном треугольнике </a:t>
            </a:r>
            <a:r>
              <a:rPr lang="ru-RU" sz="2200" b="1" dirty="0" smtClean="0">
                <a:solidFill>
                  <a:srgbClr val="7030A0"/>
                </a:solidFill>
                <a:latin typeface="Georgia" pitchFamily="18" charset="0"/>
              </a:rPr>
              <a:t>медиана ВС</a:t>
            </a:r>
            <a:r>
              <a:rPr lang="ru-RU" sz="2200" dirty="0" smtClean="0">
                <a:solidFill>
                  <a:srgbClr val="002060"/>
                </a:solidFill>
                <a:latin typeface="Georgia" pitchFamily="18" charset="0"/>
              </a:rPr>
              <a:t>, проведенная к основанию, является биссектрисой. </a:t>
            </a:r>
          </a:p>
          <a:p>
            <a:pPr>
              <a:buNone/>
            </a:pPr>
            <a:r>
              <a:rPr lang="ru-RU" sz="2200" dirty="0" smtClean="0">
                <a:solidFill>
                  <a:srgbClr val="002060"/>
                </a:solidFill>
                <a:latin typeface="Georgia" pitchFamily="18" charset="0"/>
              </a:rPr>
              <a:t>Значит, </a:t>
            </a:r>
            <a:r>
              <a:rPr lang="ru-RU" sz="2200" dirty="0" smtClean="0">
                <a:solidFill>
                  <a:srgbClr val="002060"/>
                </a:solidFill>
                <a:latin typeface="Times New Roman"/>
                <a:cs typeface="Times New Roman"/>
              </a:rPr>
              <a:t>˂АВС = ˂СВК. </a:t>
            </a:r>
          </a:p>
          <a:p>
            <a:pPr>
              <a:buNone/>
            </a:pPr>
            <a:r>
              <a:rPr lang="ru-RU" sz="2200" dirty="0" smtClean="0">
                <a:solidFill>
                  <a:srgbClr val="002060"/>
                </a:solidFill>
                <a:latin typeface="Times New Roman"/>
                <a:cs typeface="Times New Roman"/>
              </a:rPr>
              <a:t>Тогда ˂АВК=˂СВК </a:t>
            </a:r>
            <a:r>
              <a:rPr lang="ru-RU" sz="2200" dirty="0" smtClean="0">
                <a:solidFill>
                  <a:srgbClr val="002060"/>
                </a:solidFill>
                <a:latin typeface="Times New Roman"/>
                <a:cs typeface="Times New Roman"/>
                <a:sym typeface="Symbol"/>
              </a:rPr>
              <a:t>2=</a:t>
            </a:r>
            <a:r>
              <a:rPr lang="ru-RU" sz="2200" dirty="0" smtClean="0">
                <a:solidFill>
                  <a:srgbClr val="002060"/>
                </a:solidFill>
                <a:latin typeface="Times New Roman"/>
                <a:cs typeface="Times New Roman"/>
              </a:rPr>
              <a:t>30˚</a:t>
            </a:r>
            <a:r>
              <a:rPr lang="ru-RU" sz="2200" dirty="0" smtClean="0">
                <a:solidFill>
                  <a:srgbClr val="002060"/>
                </a:solidFill>
                <a:latin typeface="Times New Roman"/>
                <a:cs typeface="Times New Roman"/>
                <a:sym typeface="Symbol"/>
              </a:rPr>
              <a:t>2=60˚</a:t>
            </a:r>
            <a:r>
              <a:rPr lang="ru-RU" sz="2200" dirty="0" smtClean="0">
                <a:solidFill>
                  <a:srgbClr val="002060"/>
                </a:solidFill>
                <a:latin typeface="Times New Roman"/>
                <a:cs typeface="Times New Roman"/>
              </a:rPr>
              <a:t>.</a:t>
            </a:r>
          </a:p>
          <a:p>
            <a:pPr>
              <a:buNone/>
            </a:pPr>
            <a:r>
              <a:rPr lang="ru-RU" sz="2200" dirty="0" smtClean="0">
                <a:solidFill>
                  <a:srgbClr val="002060"/>
                </a:solidFill>
                <a:latin typeface="Times New Roman"/>
                <a:cs typeface="Times New Roman"/>
              </a:rPr>
              <a:t>Так как ˂АВ</a:t>
            </a:r>
            <a:r>
              <a:rPr lang="en-US" sz="2200" dirty="0" smtClean="0">
                <a:solidFill>
                  <a:srgbClr val="002060"/>
                </a:solidFill>
                <a:latin typeface="Times New Roman"/>
                <a:cs typeface="Times New Roman"/>
              </a:rPr>
              <a:t>D</a:t>
            </a:r>
            <a:r>
              <a:rPr lang="ru-RU" sz="2200" dirty="0" smtClean="0">
                <a:solidFill>
                  <a:srgbClr val="002060"/>
                </a:solidFill>
                <a:latin typeface="Times New Roman"/>
                <a:cs typeface="Times New Roman"/>
              </a:rPr>
              <a:t> и ˂АВК –смежные,</a:t>
            </a:r>
          </a:p>
          <a:p>
            <a:pPr>
              <a:buNone/>
            </a:pPr>
            <a:r>
              <a:rPr lang="ru-RU" sz="2200" dirty="0" smtClean="0">
                <a:solidFill>
                  <a:srgbClr val="002060"/>
                </a:solidFill>
                <a:latin typeface="Times New Roman"/>
                <a:cs typeface="Times New Roman"/>
              </a:rPr>
              <a:t> то ˂АВ</a:t>
            </a:r>
            <a:r>
              <a:rPr lang="en-US" sz="2200" dirty="0" smtClean="0">
                <a:solidFill>
                  <a:srgbClr val="002060"/>
                </a:solidFill>
                <a:latin typeface="Times New Roman"/>
                <a:cs typeface="Times New Roman"/>
              </a:rPr>
              <a:t>D</a:t>
            </a:r>
            <a:r>
              <a:rPr lang="ru-RU" sz="2200" dirty="0" smtClean="0">
                <a:solidFill>
                  <a:srgbClr val="002060"/>
                </a:solidFill>
                <a:latin typeface="Times New Roman"/>
                <a:cs typeface="Times New Roman"/>
              </a:rPr>
              <a:t>= 180˚- ˂АВК =180˚-60˚ = 120˚.</a:t>
            </a:r>
          </a:p>
          <a:p>
            <a:pPr>
              <a:buNone/>
            </a:pPr>
            <a:r>
              <a:rPr lang="ru-RU" sz="2200" dirty="0" smtClean="0">
                <a:solidFill>
                  <a:srgbClr val="002060"/>
                </a:solidFill>
                <a:latin typeface="Times New Roman"/>
                <a:cs typeface="Times New Roman"/>
              </a:rPr>
              <a:t>Ответ: </a:t>
            </a:r>
            <a:r>
              <a:rPr lang="ru-RU" sz="2400" dirty="0" smtClean="0">
                <a:solidFill>
                  <a:srgbClr val="002060"/>
                </a:solidFill>
                <a:latin typeface="Times New Roman"/>
                <a:cs typeface="Times New Roman"/>
              </a:rPr>
              <a:t>˂ </a:t>
            </a:r>
            <a:r>
              <a:rPr lang="en-US" sz="2400" dirty="0" smtClean="0">
                <a:solidFill>
                  <a:srgbClr val="002060"/>
                </a:solidFill>
                <a:latin typeface="Times New Roman"/>
                <a:cs typeface="Times New Roman"/>
              </a:rPr>
              <a:t>DBA</a:t>
            </a:r>
            <a:r>
              <a:rPr lang="ru-RU" sz="2400" dirty="0" smtClean="0">
                <a:solidFill>
                  <a:srgbClr val="002060"/>
                </a:solidFill>
                <a:latin typeface="Times New Roman"/>
                <a:cs typeface="Times New Roman"/>
              </a:rPr>
              <a:t>=120˚.</a:t>
            </a:r>
            <a:endParaRPr lang="ru-RU" sz="2200" dirty="0" smtClean="0">
              <a:solidFill>
                <a:srgbClr val="002060"/>
              </a:solidFill>
              <a:latin typeface="Georgia" pitchFamily="18" charset="0"/>
            </a:endParaRPr>
          </a:p>
          <a:p>
            <a:pPr algn="ctr">
              <a:buNone/>
            </a:pPr>
            <a:endParaRPr lang="ru-RU" dirty="0">
              <a:solidFill>
                <a:srgbClr val="002060"/>
              </a:solidFill>
              <a:latin typeface="Georgia" pitchFamily="18" charset="0"/>
            </a:endParaRPr>
          </a:p>
        </p:txBody>
      </p:sp>
      <p:grpSp>
        <p:nvGrpSpPr>
          <p:cNvPr id="4" name="Группа 3"/>
          <p:cNvGrpSpPr/>
          <p:nvPr/>
        </p:nvGrpSpPr>
        <p:grpSpPr>
          <a:xfrm>
            <a:off x="1" y="0"/>
            <a:ext cx="899592" cy="6858000"/>
            <a:chOff x="0" y="0"/>
            <a:chExt cx="1043609" cy="6858000"/>
          </a:xfrm>
        </p:grpSpPr>
        <p:pic>
          <p:nvPicPr>
            <p:cNvPr id="5" name="Picture 2" descr="http://www.math24.ru/images/isosceles-triangle1.jpg"/>
            <p:cNvPicPr>
              <a:picLocks noChangeAspect="1" noChangeArrowheads="1"/>
            </p:cNvPicPr>
            <p:nvPr/>
          </p:nvPicPr>
          <p:blipFill>
            <a:blip r:embed="rId2" cstate="print">
              <a:duotone>
                <a:schemeClr val="accent3">
                  <a:shade val="45000"/>
                  <a:satMod val="135000"/>
                </a:schemeClr>
                <a:prstClr val="white"/>
              </a:duotone>
            </a:blip>
            <a:srcRect/>
            <a:stretch>
              <a:fillRect/>
            </a:stretch>
          </p:blipFill>
          <p:spPr bwMode="auto">
            <a:xfrm>
              <a:off x="1" y="0"/>
              <a:ext cx="1043608" cy="1628800"/>
            </a:xfrm>
            <a:prstGeom prst="roundRect">
              <a:avLst>
                <a:gd name="adj" fmla="val 16667"/>
              </a:avLst>
            </a:prstGeom>
            <a:ln>
              <a:noFill/>
            </a:ln>
            <a:effectLst>
              <a:outerShdw blurRad="76200" dist="38100" dir="7800000" algn="tl" rotWithShape="0">
                <a:srgbClr val="000000">
                  <a:alpha val="40000"/>
                </a:srgbClr>
              </a:outerShdw>
            </a:effectLst>
            <a:scene3d>
              <a:camera prst="orthographicFront"/>
              <a:lightRig rig="contrasting" dir="t">
                <a:rot lat="0" lon="0" rev="4200000"/>
              </a:lightRig>
            </a:scene3d>
            <a:sp3d prstMaterial="plastic">
              <a:bevelT w="381000" h="114300" prst="relaxedInset"/>
              <a:contourClr>
                <a:srgbClr val="969696"/>
              </a:contourClr>
            </a:sp3d>
          </p:spPr>
        </p:pic>
        <p:pic>
          <p:nvPicPr>
            <p:cNvPr id="6" name="Picture 4" descr="http://img.espicture.ru/12/ostrougolymnyiyy-treugolymnik-kartinki-4.jpg"/>
            <p:cNvPicPr>
              <a:picLocks noChangeAspect="1" noChangeArrowheads="1"/>
            </p:cNvPicPr>
            <p:nvPr/>
          </p:nvPicPr>
          <p:blipFill>
            <a:blip r:embed="rId3" cstate="print">
              <a:duotone>
                <a:schemeClr val="accent3">
                  <a:shade val="45000"/>
                  <a:satMod val="135000"/>
                </a:schemeClr>
                <a:prstClr val="white"/>
              </a:duotone>
            </a:blip>
            <a:srcRect l="22262" t="11050" r="4770" b="8822"/>
            <a:stretch>
              <a:fillRect/>
            </a:stretch>
          </p:blipFill>
          <p:spPr bwMode="auto">
            <a:xfrm>
              <a:off x="0" y="1628800"/>
              <a:ext cx="1043608" cy="1728192"/>
            </a:xfrm>
            <a:prstGeom prst="roundRect">
              <a:avLst>
                <a:gd name="adj" fmla="val 16667"/>
              </a:avLst>
            </a:prstGeom>
            <a:ln>
              <a:noFill/>
            </a:ln>
            <a:effectLst>
              <a:outerShdw blurRad="76200" dist="38100" dir="7800000" algn="tl" rotWithShape="0">
                <a:srgbClr val="000000">
                  <a:alpha val="40000"/>
                </a:srgbClr>
              </a:outerShdw>
            </a:effectLst>
            <a:scene3d>
              <a:camera prst="orthographicFront"/>
              <a:lightRig rig="contrasting" dir="t">
                <a:rot lat="0" lon="0" rev="4200000"/>
              </a:lightRig>
            </a:scene3d>
            <a:sp3d prstMaterial="plastic">
              <a:bevelT w="381000" h="114300" prst="relaxedInset"/>
              <a:contourClr>
                <a:srgbClr val="969696"/>
              </a:contourClr>
            </a:sp3d>
          </p:spPr>
        </p:pic>
        <p:pic>
          <p:nvPicPr>
            <p:cNvPr id="7" name="Picture 6" descr="http://net-dvoek.ru/uploads/posts/2015-08/j1bvioluqp.png"/>
            <p:cNvPicPr>
              <a:picLocks noChangeAspect="1" noChangeArrowheads="1"/>
            </p:cNvPicPr>
            <p:nvPr/>
          </p:nvPicPr>
          <p:blipFill>
            <a:blip r:embed="rId4" cstate="print">
              <a:duotone>
                <a:schemeClr val="accent3">
                  <a:shade val="45000"/>
                  <a:satMod val="135000"/>
                </a:schemeClr>
                <a:prstClr val="white"/>
              </a:duotone>
            </a:blip>
            <a:srcRect/>
            <a:stretch>
              <a:fillRect/>
            </a:stretch>
          </p:blipFill>
          <p:spPr bwMode="auto">
            <a:xfrm>
              <a:off x="0" y="3356992"/>
              <a:ext cx="1043608" cy="1800199"/>
            </a:xfrm>
            <a:prstGeom prst="roundRect">
              <a:avLst>
                <a:gd name="adj" fmla="val 16667"/>
              </a:avLst>
            </a:prstGeom>
            <a:ln>
              <a:noFill/>
            </a:ln>
            <a:effectLst>
              <a:outerShdw blurRad="76200" dist="38100" dir="7800000" algn="tl" rotWithShape="0">
                <a:srgbClr val="000000">
                  <a:alpha val="40000"/>
                </a:srgbClr>
              </a:outerShdw>
            </a:effectLst>
            <a:scene3d>
              <a:camera prst="orthographicFront"/>
              <a:lightRig rig="contrasting" dir="t">
                <a:rot lat="0" lon="0" rev="4200000"/>
              </a:lightRig>
            </a:scene3d>
            <a:sp3d prstMaterial="plastic">
              <a:bevelT w="381000" h="114300" prst="relaxedInset"/>
              <a:contourClr>
                <a:srgbClr val="969696"/>
              </a:contourClr>
            </a:sp3d>
          </p:spPr>
        </p:pic>
        <p:pic>
          <p:nvPicPr>
            <p:cNvPr id="8" name="Picture 8" descr="http://fs16.ru/geometriia/praktika3/zad40.gif"/>
            <p:cNvPicPr>
              <a:picLocks noChangeAspect="1" noChangeArrowheads="1"/>
            </p:cNvPicPr>
            <p:nvPr/>
          </p:nvPicPr>
          <p:blipFill>
            <a:blip r:embed="rId5" cstate="print">
              <a:duotone>
                <a:schemeClr val="accent3">
                  <a:shade val="45000"/>
                  <a:satMod val="135000"/>
                </a:schemeClr>
                <a:prstClr val="white"/>
              </a:duotone>
            </a:blip>
            <a:srcRect/>
            <a:stretch>
              <a:fillRect/>
            </a:stretch>
          </p:blipFill>
          <p:spPr bwMode="auto">
            <a:xfrm>
              <a:off x="1" y="5157192"/>
              <a:ext cx="1043608" cy="1700808"/>
            </a:xfrm>
            <a:prstGeom prst="roundRect">
              <a:avLst>
                <a:gd name="adj" fmla="val 16667"/>
              </a:avLst>
            </a:prstGeom>
            <a:ln>
              <a:noFill/>
            </a:ln>
            <a:effectLst>
              <a:outerShdw blurRad="76200" dist="38100" dir="7800000" algn="tl" rotWithShape="0">
                <a:srgbClr val="000000">
                  <a:alpha val="40000"/>
                </a:srgbClr>
              </a:outerShdw>
            </a:effectLst>
            <a:scene3d>
              <a:camera prst="orthographicFront"/>
              <a:lightRig rig="contrasting" dir="t">
                <a:rot lat="0" lon="0" rev="4200000"/>
              </a:lightRig>
            </a:scene3d>
            <a:sp3d prstMaterial="plastic">
              <a:bevelT w="381000" h="114300" prst="relaxedInset"/>
              <a:contourClr>
                <a:srgbClr val="969696"/>
              </a:contourClr>
            </a:sp3d>
          </p:spPr>
        </p:pic>
      </p:grpSp>
      <p:sp>
        <p:nvSpPr>
          <p:cNvPr id="28" name="Равнобедренный треугольник 27"/>
          <p:cNvSpPr/>
          <p:nvPr/>
        </p:nvSpPr>
        <p:spPr>
          <a:xfrm>
            <a:off x="1475656" y="2276872"/>
            <a:ext cx="2376264" cy="2160240"/>
          </a:xfrm>
          <a:prstGeom prst="triangle">
            <a:avLst/>
          </a:prstGeom>
          <a:noFill/>
          <a:ln w="38100">
            <a:solidFill>
              <a:schemeClr val="tx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9" name="Прямая соединительная линия 28"/>
          <p:cNvCxnSpPr>
            <a:stCxn id="28" idx="0"/>
            <a:endCxn id="28" idx="3"/>
          </p:cNvCxnSpPr>
          <p:nvPr/>
        </p:nvCxnSpPr>
        <p:spPr>
          <a:xfrm>
            <a:off x="2663788" y="2276872"/>
            <a:ext cx="0" cy="2160240"/>
          </a:xfrm>
          <a:prstGeom prst="line">
            <a:avLst/>
          </a:prstGeom>
          <a:ln w="38100">
            <a:solidFill>
              <a:schemeClr val="tx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>
            <a:off x="2069722" y="4221088"/>
            <a:ext cx="0" cy="432048"/>
          </a:xfrm>
          <a:prstGeom prst="line">
            <a:avLst/>
          </a:prstGeom>
          <a:ln w="28575">
            <a:solidFill>
              <a:schemeClr val="tx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>
            <a:off x="2168733" y="4221088"/>
            <a:ext cx="0" cy="432048"/>
          </a:xfrm>
          <a:prstGeom prst="line">
            <a:avLst/>
          </a:prstGeom>
          <a:ln w="28575">
            <a:solidFill>
              <a:schemeClr val="tx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>
            <a:off x="3059832" y="4221088"/>
            <a:ext cx="0" cy="432048"/>
          </a:xfrm>
          <a:prstGeom prst="line">
            <a:avLst/>
          </a:prstGeom>
          <a:ln w="28575">
            <a:solidFill>
              <a:schemeClr val="tx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>
            <a:off x="3158843" y="4221088"/>
            <a:ext cx="0" cy="432048"/>
          </a:xfrm>
          <a:prstGeom prst="line">
            <a:avLst/>
          </a:prstGeom>
          <a:ln w="28575">
            <a:solidFill>
              <a:schemeClr val="tx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>
            <a:off x="1907704" y="3284984"/>
            <a:ext cx="288032" cy="216024"/>
          </a:xfrm>
          <a:prstGeom prst="line">
            <a:avLst/>
          </a:prstGeom>
          <a:ln w="28575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 flipH="1">
            <a:off x="3131840" y="3212976"/>
            <a:ext cx="288032" cy="288032"/>
          </a:xfrm>
          <a:prstGeom prst="line">
            <a:avLst/>
          </a:prstGeom>
          <a:ln w="28575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 flipH="1" flipV="1">
            <a:off x="2267744" y="1412776"/>
            <a:ext cx="504056" cy="1080120"/>
          </a:xfrm>
          <a:prstGeom prst="line">
            <a:avLst/>
          </a:prstGeom>
          <a:ln w="28575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2411760" y="1340768"/>
            <a:ext cx="5040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10000"/>
                  </a:schemeClr>
                </a:solidFill>
                <a:latin typeface="Georgia" pitchFamily="18" charset="0"/>
              </a:rPr>
              <a:t>D</a:t>
            </a:r>
            <a:endParaRPr lang="ru-RU" sz="2000" dirty="0">
              <a:solidFill>
                <a:schemeClr val="tx2">
                  <a:lumMod val="10000"/>
                </a:schemeClr>
              </a:solidFill>
              <a:latin typeface="Georgia" pitchFamily="18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2627784" y="1916832"/>
            <a:ext cx="5040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10000"/>
                  </a:schemeClr>
                </a:solidFill>
                <a:latin typeface="Georgia" pitchFamily="18" charset="0"/>
              </a:rPr>
              <a:t>B</a:t>
            </a:r>
            <a:endParaRPr lang="ru-RU" sz="2000" dirty="0">
              <a:solidFill>
                <a:schemeClr val="tx2">
                  <a:lumMod val="10000"/>
                </a:schemeClr>
              </a:solidFill>
              <a:latin typeface="Georgia" pitchFamily="18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1331640" y="4437112"/>
            <a:ext cx="28083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10000"/>
                  </a:schemeClr>
                </a:solidFill>
                <a:latin typeface="Georgia" pitchFamily="18" charset="0"/>
              </a:rPr>
              <a:t>A                C                 K       </a:t>
            </a:r>
            <a:endParaRPr lang="ru-RU" sz="2000" dirty="0">
              <a:solidFill>
                <a:schemeClr val="tx2">
                  <a:lumMod val="10000"/>
                </a:schemeClr>
              </a:solidFill>
              <a:latin typeface="Georgia" pitchFamily="18" charset="0"/>
            </a:endParaRPr>
          </a:p>
        </p:txBody>
      </p:sp>
      <p:sp>
        <p:nvSpPr>
          <p:cNvPr id="35" name="Дуга 34"/>
          <p:cNvSpPr/>
          <p:nvPr/>
        </p:nvSpPr>
        <p:spPr>
          <a:xfrm rot="8019564">
            <a:off x="2586283" y="2507045"/>
            <a:ext cx="537415" cy="513413"/>
          </a:xfrm>
          <a:prstGeom prst="arc">
            <a:avLst/>
          </a:prstGeom>
          <a:ln w="28575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TextBox 35"/>
          <p:cNvSpPr txBox="1"/>
          <p:nvPr/>
        </p:nvSpPr>
        <p:spPr>
          <a:xfrm>
            <a:off x="2627784" y="2996952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2">
                    <a:lumMod val="10000"/>
                  </a:schemeClr>
                </a:solidFill>
                <a:latin typeface="Georgia" pitchFamily="18" charset="0"/>
              </a:rPr>
              <a:t>30˚</a:t>
            </a:r>
            <a:endParaRPr lang="ru-RU" dirty="0">
              <a:solidFill>
                <a:schemeClr val="tx2">
                  <a:lumMod val="10000"/>
                </a:schemeClr>
              </a:solidFill>
              <a:latin typeface="Georgia" pitchFamily="18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2267744" y="1988840"/>
            <a:ext cx="2160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FFFF00"/>
                </a:solidFill>
                <a:latin typeface="Georgia" pitchFamily="18" charset="0"/>
              </a:rPr>
              <a:t>?</a:t>
            </a:r>
            <a:endParaRPr lang="ru-RU" sz="2800" b="1" dirty="0">
              <a:solidFill>
                <a:srgbClr val="FFFF00"/>
              </a:solidFill>
              <a:latin typeface="Georgia" pitchFamily="18" charset="0"/>
            </a:endParaRPr>
          </a:p>
        </p:txBody>
      </p:sp>
      <p:cxnSp>
        <p:nvCxnSpPr>
          <p:cNvPr id="30" name="Прямая соединительная линия 29"/>
          <p:cNvCxnSpPr/>
          <p:nvPr/>
        </p:nvCxnSpPr>
        <p:spPr>
          <a:xfrm>
            <a:off x="2699792" y="2276872"/>
            <a:ext cx="0" cy="2160240"/>
          </a:xfrm>
          <a:prstGeom prst="line">
            <a:avLst/>
          </a:prstGeom>
          <a:ln w="571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Дуга 38"/>
          <p:cNvSpPr/>
          <p:nvPr/>
        </p:nvSpPr>
        <p:spPr>
          <a:xfrm rot="8019564">
            <a:off x="2226245" y="2535802"/>
            <a:ext cx="537415" cy="513413"/>
          </a:xfrm>
          <a:prstGeom prst="arc">
            <a:avLst/>
          </a:prstGeom>
          <a:ln w="571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Дуга 39"/>
          <p:cNvSpPr/>
          <p:nvPr/>
        </p:nvSpPr>
        <p:spPr>
          <a:xfrm rot="8019564">
            <a:off x="2586283" y="2535803"/>
            <a:ext cx="537415" cy="513413"/>
          </a:xfrm>
          <a:prstGeom prst="arc">
            <a:avLst/>
          </a:prstGeom>
          <a:ln w="571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1" name="Дуга 40"/>
          <p:cNvSpPr/>
          <p:nvPr/>
        </p:nvSpPr>
        <p:spPr>
          <a:xfrm rot="12722297">
            <a:off x="2358034" y="1501325"/>
            <a:ext cx="936104" cy="1152128"/>
          </a:xfrm>
          <a:prstGeom prst="arc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2" name="Дуга 41"/>
          <p:cNvSpPr/>
          <p:nvPr/>
        </p:nvSpPr>
        <p:spPr>
          <a:xfrm rot="9919540">
            <a:off x="2418409" y="2111232"/>
            <a:ext cx="980665" cy="844458"/>
          </a:xfrm>
          <a:prstGeom prst="arc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3" name="Дуга 42"/>
          <p:cNvSpPr/>
          <p:nvPr/>
        </p:nvSpPr>
        <p:spPr>
          <a:xfrm rot="9274588">
            <a:off x="2355369" y="2080614"/>
            <a:ext cx="980665" cy="964896"/>
          </a:xfrm>
          <a:prstGeom prst="arc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22" presetClass="entr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1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/>
      <p:bldP spid="39" grpId="0" animBg="1"/>
      <p:bldP spid="39" grpId="1" animBg="1"/>
      <p:bldP spid="40" grpId="0" animBg="1"/>
      <p:bldP spid="40" grpId="1" animBg="1"/>
      <p:bldP spid="41" grpId="0" animBg="1"/>
      <p:bldP spid="42" grpId="0" animBg="1"/>
      <p:bldP spid="43" grpId="0" animBg="1"/>
      <p:bldP spid="43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332656"/>
            <a:ext cx="8136904" cy="634082"/>
          </a:xfrm>
        </p:spPr>
        <p:txBody>
          <a:bodyPr>
            <a:noAutofit/>
          </a:bodyPr>
          <a:lstStyle/>
          <a:p>
            <a:r>
              <a:rPr lang="ru-RU" sz="3600" dirty="0" smtClean="0">
                <a:solidFill>
                  <a:srgbClr val="C00000"/>
                </a:solidFill>
                <a:latin typeface="Georgia" pitchFamily="18" charset="0"/>
              </a:rPr>
              <a:t>Запишите недостающие объяснения</a:t>
            </a:r>
            <a:endParaRPr lang="ru-RU" sz="3600" dirty="0">
              <a:solidFill>
                <a:srgbClr val="C00000"/>
              </a:solidFill>
              <a:latin typeface="Georgia" pitchFamily="18" charset="0"/>
            </a:endParaRPr>
          </a:p>
        </p:txBody>
      </p:sp>
      <p:sp>
        <p:nvSpPr>
          <p:cNvPr id="18" name="Текст 17"/>
          <p:cNvSpPr>
            <a:spLocks noGrp="1"/>
          </p:cNvSpPr>
          <p:nvPr>
            <p:ph type="body" idx="1"/>
          </p:nvPr>
        </p:nvSpPr>
        <p:spPr>
          <a:xfrm>
            <a:off x="1115616" y="1535113"/>
            <a:ext cx="3381772" cy="381719"/>
          </a:xfrm>
        </p:spPr>
        <p:txBody>
          <a:bodyPr>
            <a:normAutofit fontScale="25000" lnSpcReduction="20000"/>
          </a:bodyPr>
          <a:lstStyle/>
          <a:p>
            <a:endParaRPr lang="ru-RU" dirty="0" smtClean="0">
              <a:solidFill>
                <a:schemeClr val="accent2">
                  <a:lumMod val="50000"/>
                </a:schemeClr>
              </a:solidFill>
              <a:latin typeface="Georgia" pitchFamily="18" charset="0"/>
            </a:endParaRPr>
          </a:p>
          <a:p>
            <a:r>
              <a:rPr lang="ru-RU" sz="7200" dirty="0" smtClean="0">
                <a:solidFill>
                  <a:schemeClr val="accent2">
                    <a:lumMod val="50000"/>
                  </a:schemeClr>
                </a:solidFill>
                <a:latin typeface="Georgia" pitchFamily="18" charset="0"/>
              </a:rPr>
              <a:t>№ 118</a:t>
            </a:r>
          </a:p>
          <a:p>
            <a:endParaRPr lang="ru-RU" dirty="0"/>
          </a:p>
        </p:txBody>
      </p:sp>
      <p:sp>
        <p:nvSpPr>
          <p:cNvPr id="9" name="Содержимое 8"/>
          <p:cNvSpPr>
            <a:spLocks noGrp="1"/>
          </p:cNvSpPr>
          <p:nvPr>
            <p:ph sz="half" idx="2"/>
          </p:nvPr>
        </p:nvSpPr>
        <p:spPr>
          <a:xfrm>
            <a:off x="1115616" y="3573016"/>
            <a:ext cx="7704856" cy="2952328"/>
          </a:xfrm>
        </p:spPr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ru-RU" sz="2000" dirty="0" smtClean="0">
                <a:solidFill>
                  <a:schemeClr val="bg2">
                    <a:lumMod val="50000"/>
                  </a:schemeClr>
                </a:solidFill>
                <a:latin typeface="Georgia" pitchFamily="18" charset="0"/>
              </a:rPr>
              <a:t>Доказательство:</a:t>
            </a:r>
          </a:p>
          <a:p>
            <a:pPr>
              <a:buNone/>
            </a:pPr>
            <a:r>
              <a:rPr lang="ru-RU" sz="2000" dirty="0" smtClean="0">
                <a:solidFill>
                  <a:schemeClr val="bg2">
                    <a:lumMod val="50000"/>
                  </a:schemeClr>
                </a:solidFill>
                <a:latin typeface="Georgia" pitchFamily="18" charset="0"/>
              </a:rPr>
              <a:t>1. Рассмотрим </a:t>
            </a:r>
            <a:r>
              <a:rPr lang="el-GR" sz="2000" dirty="0" smtClean="0">
                <a:solidFill>
                  <a:schemeClr val="bg2">
                    <a:lumMod val="50000"/>
                  </a:schemeClr>
                </a:solidFill>
                <a:latin typeface="Georgia" pitchFamily="18" charset="0"/>
              </a:rPr>
              <a:t>Δ</a:t>
            </a:r>
            <a:r>
              <a:rPr lang="en-US" sz="2000" dirty="0" smtClean="0">
                <a:solidFill>
                  <a:schemeClr val="bg2">
                    <a:lumMod val="50000"/>
                  </a:schemeClr>
                </a:solidFill>
                <a:latin typeface="Georgia" pitchFamily="18" charset="0"/>
              </a:rPr>
              <a:t>ABM</a:t>
            </a:r>
            <a:r>
              <a:rPr lang="ru-RU" sz="2000" dirty="0" smtClean="0">
                <a:solidFill>
                  <a:schemeClr val="bg2">
                    <a:lumMod val="50000"/>
                  </a:schemeClr>
                </a:solidFill>
                <a:latin typeface="Georgia" pitchFamily="18" charset="0"/>
              </a:rPr>
              <a:t> и </a:t>
            </a:r>
            <a:r>
              <a:rPr lang="el-GR" sz="2000" dirty="0" smtClean="0">
                <a:solidFill>
                  <a:schemeClr val="bg2">
                    <a:lumMod val="50000"/>
                  </a:schemeClr>
                </a:solidFill>
                <a:latin typeface="Georgia" pitchFamily="18" charset="0"/>
              </a:rPr>
              <a:t>Δ</a:t>
            </a:r>
            <a:r>
              <a:rPr lang="en-US" sz="2000" dirty="0" smtClean="0">
                <a:solidFill>
                  <a:schemeClr val="bg2">
                    <a:lumMod val="50000"/>
                  </a:schemeClr>
                </a:solidFill>
                <a:latin typeface="Georgia" pitchFamily="18" charset="0"/>
              </a:rPr>
              <a:t>ANC</a:t>
            </a:r>
            <a:r>
              <a:rPr lang="ru-RU" sz="2000" dirty="0" smtClean="0">
                <a:solidFill>
                  <a:schemeClr val="bg2">
                    <a:lumMod val="50000"/>
                  </a:schemeClr>
                </a:solidFill>
                <a:latin typeface="Georgia" pitchFamily="18" charset="0"/>
              </a:rPr>
              <a:t>.</a:t>
            </a:r>
          </a:p>
          <a:p>
            <a:pPr>
              <a:buNone/>
            </a:pPr>
            <a:r>
              <a:rPr lang="ru-RU" sz="2000" dirty="0" smtClean="0">
                <a:solidFill>
                  <a:schemeClr val="bg2">
                    <a:lumMod val="50000"/>
                  </a:schemeClr>
                </a:solidFill>
                <a:latin typeface="Georgia" pitchFamily="18" charset="0"/>
                <a:cs typeface="Times New Roman"/>
              </a:rPr>
              <a:t>	1) АВ=АС (_____________________________)</a:t>
            </a:r>
          </a:p>
          <a:p>
            <a:pPr>
              <a:buNone/>
            </a:pPr>
            <a:r>
              <a:rPr lang="ru-RU" sz="2000" dirty="0" smtClean="0">
                <a:solidFill>
                  <a:schemeClr val="bg2">
                    <a:lumMod val="50000"/>
                  </a:schemeClr>
                </a:solidFill>
                <a:latin typeface="Georgia" pitchFamily="18" charset="0"/>
                <a:cs typeface="Times New Roman"/>
              </a:rPr>
              <a:t>	2) </a:t>
            </a:r>
            <a:r>
              <a:rPr lang="en-US" sz="2000" dirty="0" smtClean="0">
                <a:solidFill>
                  <a:schemeClr val="bg2">
                    <a:lumMod val="50000"/>
                  </a:schemeClr>
                </a:solidFill>
                <a:latin typeface="Georgia" pitchFamily="18" charset="0"/>
                <a:cs typeface="Times New Roman"/>
              </a:rPr>
              <a:t>BM=CN</a:t>
            </a:r>
            <a:r>
              <a:rPr lang="ru-RU" sz="2000" dirty="0" smtClean="0">
                <a:solidFill>
                  <a:schemeClr val="bg2">
                    <a:lumMod val="50000"/>
                  </a:schemeClr>
                </a:solidFill>
                <a:latin typeface="Georgia" pitchFamily="18" charset="0"/>
                <a:cs typeface="Times New Roman"/>
              </a:rPr>
              <a:t>( по условию)</a:t>
            </a:r>
          </a:p>
          <a:p>
            <a:pPr>
              <a:buNone/>
            </a:pPr>
            <a:r>
              <a:rPr lang="ru-RU" sz="2000" dirty="0" smtClean="0">
                <a:solidFill>
                  <a:schemeClr val="bg2">
                    <a:lumMod val="50000"/>
                  </a:schemeClr>
                </a:solidFill>
                <a:latin typeface="Georgia" pitchFamily="18" charset="0"/>
                <a:cs typeface="Times New Roman"/>
              </a:rPr>
              <a:t>	3) </a:t>
            </a:r>
            <a:r>
              <a:rPr lang="el-GR" sz="2000" dirty="0" smtClean="0">
                <a:solidFill>
                  <a:schemeClr val="bg2">
                    <a:lumMod val="50000"/>
                  </a:schemeClr>
                </a:solidFill>
                <a:latin typeface="Times New Roman"/>
                <a:cs typeface="Times New Roman"/>
              </a:rPr>
              <a:t>˂</a:t>
            </a:r>
            <a:r>
              <a:rPr lang="ru-RU" sz="2000" dirty="0" smtClean="0">
                <a:solidFill>
                  <a:schemeClr val="bg2">
                    <a:lumMod val="50000"/>
                  </a:schemeClr>
                </a:solidFill>
                <a:latin typeface="Times New Roman"/>
                <a:cs typeface="Times New Roman"/>
              </a:rPr>
              <a:t>____ = </a:t>
            </a:r>
            <a:r>
              <a:rPr lang="el-GR" sz="2000" dirty="0" smtClean="0">
                <a:solidFill>
                  <a:schemeClr val="bg2">
                    <a:lumMod val="50000"/>
                  </a:schemeClr>
                </a:solidFill>
                <a:latin typeface="Times New Roman"/>
                <a:cs typeface="Times New Roman"/>
              </a:rPr>
              <a:t>˂</a:t>
            </a:r>
            <a:r>
              <a:rPr lang="ru-RU" sz="2000" dirty="0" smtClean="0">
                <a:solidFill>
                  <a:schemeClr val="bg2">
                    <a:lumMod val="50000"/>
                  </a:schemeClr>
                </a:solidFill>
                <a:latin typeface="Times New Roman"/>
                <a:cs typeface="Times New Roman"/>
              </a:rPr>
              <a:t>____ (_______________________________)</a:t>
            </a:r>
          </a:p>
          <a:p>
            <a:pPr>
              <a:buNone/>
            </a:pPr>
            <a:r>
              <a:rPr lang="ru-RU" sz="2000" dirty="0" smtClean="0">
                <a:solidFill>
                  <a:schemeClr val="bg2">
                    <a:lumMod val="50000"/>
                  </a:schemeClr>
                </a:solidFill>
                <a:latin typeface="Times New Roman"/>
                <a:cs typeface="Times New Roman"/>
              </a:rPr>
              <a:t>	Значит, </a:t>
            </a:r>
            <a:r>
              <a:rPr lang="el-GR" sz="2000" dirty="0" smtClean="0">
                <a:solidFill>
                  <a:schemeClr val="bg2">
                    <a:lumMod val="50000"/>
                  </a:schemeClr>
                </a:solidFill>
                <a:latin typeface="Times New Roman"/>
                <a:cs typeface="Times New Roman"/>
              </a:rPr>
              <a:t>Δ</a:t>
            </a:r>
            <a:r>
              <a:rPr lang="en-US" sz="2000" dirty="0" smtClean="0">
                <a:solidFill>
                  <a:schemeClr val="bg2">
                    <a:lumMod val="50000"/>
                  </a:schemeClr>
                </a:solidFill>
                <a:latin typeface="Times New Roman"/>
                <a:cs typeface="Times New Roman"/>
              </a:rPr>
              <a:t>ABM</a:t>
            </a:r>
            <a:r>
              <a:rPr lang="ru-RU" sz="2000" dirty="0" smtClean="0">
                <a:solidFill>
                  <a:schemeClr val="bg2">
                    <a:lumMod val="50000"/>
                  </a:schemeClr>
                </a:solidFill>
                <a:latin typeface="Times New Roman"/>
                <a:cs typeface="Times New Roman"/>
              </a:rPr>
              <a:t> = </a:t>
            </a:r>
            <a:r>
              <a:rPr lang="el-GR" sz="2000" dirty="0" smtClean="0">
                <a:solidFill>
                  <a:schemeClr val="bg2">
                    <a:lumMod val="50000"/>
                  </a:schemeClr>
                </a:solidFill>
                <a:latin typeface="Times New Roman"/>
                <a:cs typeface="Times New Roman"/>
              </a:rPr>
              <a:t>Δ</a:t>
            </a:r>
            <a:r>
              <a:rPr lang="en-US" sz="2000" dirty="0" smtClean="0">
                <a:solidFill>
                  <a:schemeClr val="bg2">
                    <a:lumMod val="50000"/>
                  </a:schemeClr>
                </a:solidFill>
                <a:latin typeface="Times New Roman"/>
                <a:cs typeface="Times New Roman"/>
              </a:rPr>
              <a:t>ANC</a:t>
            </a:r>
            <a:r>
              <a:rPr lang="ru-RU" sz="2000" dirty="0" smtClean="0">
                <a:solidFill>
                  <a:schemeClr val="bg2">
                    <a:lumMod val="50000"/>
                  </a:schemeClr>
                </a:solidFill>
                <a:latin typeface="Times New Roman"/>
                <a:cs typeface="Times New Roman"/>
              </a:rPr>
              <a:t> (по двум сторонам и углу между ними).</a:t>
            </a:r>
          </a:p>
          <a:p>
            <a:pPr>
              <a:buNone/>
            </a:pPr>
            <a:r>
              <a:rPr lang="ru-RU" sz="2000" dirty="0" smtClean="0">
                <a:solidFill>
                  <a:schemeClr val="bg2">
                    <a:lumMod val="50000"/>
                  </a:schemeClr>
                </a:solidFill>
                <a:latin typeface="Times New Roman"/>
                <a:cs typeface="Times New Roman"/>
              </a:rPr>
              <a:t>2. Так как </a:t>
            </a:r>
            <a:r>
              <a:rPr lang="el-GR" sz="2000" dirty="0" smtClean="0">
                <a:solidFill>
                  <a:schemeClr val="bg2">
                    <a:lumMod val="50000"/>
                  </a:schemeClr>
                </a:solidFill>
                <a:latin typeface="Times New Roman"/>
                <a:cs typeface="Times New Roman"/>
              </a:rPr>
              <a:t>Δ</a:t>
            </a:r>
            <a:r>
              <a:rPr lang="en-US" sz="2000" dirty="0" smtClean="0">
                <a:solidFill>
                  <a:schemeClr val="bg2">
                    <a:lumMod val="50000"/>
                  </a:schemeClr>
                </a:solidFill>
                <a:latin typeface="Times New Roman"/>
                <a:cs typeface="Times New Roman"/>
              </a:rPr>
              <a:t>ABM</a:t>
            </a:r>
            <a:r>
              <a:rPr lang="ru-RU" sz="2000" dirty="0" smtClean="0">
                <a:solidFill>
                  <a:schemeClr val="bg2">
                    <a:lumMod val="50000"/>
                  </a:schemeClr>
                </a:solidFill>
                <a:latin typeface="Times New Roman"/>
                <a:cs typeface="Times New Roman"/>
              </a:rPr>
              <a:t>=</a:t>
            </a:r>
            <a:r>
              <a:rPr lang="el-GR" sz="2000" dirty="0" smtClean="0">
                <a:solidFill>
                  <a:schemeClr val="bg2">
                    <a:lumMod val="50000"/>
                  </a:schemeClr>
                </a:solidFill>
                <a:latin typeface="Times New Roman"/>
                <a:cs typeface="Times New Roman"/>
              </a:rPr>
              <a:t>Δ</a:t>
            </a:r>
            <a:r>
              <a:rPr lang="en-US" sz="2000" dirty="0" smtClean="0">
                <a:solidFill>
                  <a:schemeClr val="bg2">
                    <a:lumMod val="50000"/>
                  </a:schemeClr>
                </a:solidFill>
                <a:latin typeface="Times New Roman"/>
                <a:cs typeface="Times New Roman"/>
              </a:rPr>
              <a:t>ANC</a:t>
            </a:r>
            <a:r>
              <a:rPr lang="ru-RU" sz="2000" dirty="0" smtClean="0">
                <a:solidFill>
                  <a:schemeClr val="bg2">
                    <a:lumMod val="50000"/>
                  </a:schemeClr>
                </a:solidFill>
                <a:latin typeface="Times New Roman"/>
                <a:cs typeface="Times New Roman"/>
              </a:rPr>
              <a:t>, то ____=____. Отсюда следует, что </a:t>
            </a:r>
            <a:r>
              <a:rPr lang="el-GR" sz="2000" dirty="0" smtClean="0">
                <a:solidFill>
                  <a:schemeClr val="bg2">
                    <a:lumMod val="50000"/>
                  </a:schemeClr>
                </a:solidFill>
                <a:latin typeface="Times New Roman"/>
                <a:cs typeface="Times New Roman"/>
              </a:rPr>
              <a:t>Δ</a:t>
            </a:r>
            <a:r>
              <a:rPr lang="en-US" sz="2000" dirty="0" smtClean="0">
                <a:solidFill>
                  <a:schemeClr val="bg2">
                    <a:lumMod val="50000"/>
                  </a:schemeClr>
                </a:solidFill>
                <a:latin typeface="Times New Roman"/>
                <a:cs typeface="Times New Roman"/>
              </a:rPr>
              <a:t>AMN</a:t>
            </a:r>
            <a:r>
              <a:rPr lang="ru-RU" sz="2000" dirty="0" smtClean="0">
                <a:solidFill>
                  <a:schemeClr val="bg2">
                    <a:lumMod val="50000"/>
                  </a:schemeClr>
                </a:solidFill>
                <a:latin typeface="Times New Roman"/>
                <a:cs typeface="Times New Roman"/>
              </a:rPr>
              <a:t> – равнобедренный.</a:t>
            </a:r>
          </a:p>
          <a:p>
            <a:pPr>
              <a:buNone/>
            </a:pPr>
            <a:r>
              <a:rPr lang="ru-RU" sz="2000" dirty="0" smtClean="0">
                <a:solidFill>
                  <a:schemeClr val="bg2">
                    <a:lumMod val="50000"/>
                  </a:schemeClr>
                </a:solidFill>
                <a:latin typeface="Times New Roman"/>
                <a:cs typeface="Times New Roman"/>
              </a:rPr>
              <a:t>Ответ: утверждение доказано.</a:t>
            </a:r>
            <a:endParaRPr lang="ru-RU" sz="2000" dirty="0" smtClean="0">
              <a:solidFill>
                <a:schemeClr val="bg2">
                  <a:lumMod val="50000"/>
                </a:schemeClr>
              </a:solidFill>
              <a:latin typeface="Georgia" pitchFamily="18" charset="0"/>
            </a:endParaRPr>
          </a:p>
          <a:p>
            <a:pPr>
              <a:buNone/>
            </a:pPr>
            <a:endParaRPr lang="ru-RU" dirty="0">
              <a:solidFill>
                <a:schemeClr val="accent2">
                  <a:lumMod val="50000"/>
                </a:schemeClr>
              </a:solidFill>
              <a:latin typeface="Georgia" pitchFamily="18" charset="0"/>
            </a:endParaRPr>
          </a:p>
        </p:txBody>
      </p:sp>
      <p:sp>
        <p:nvSpPr>
          <p:cNvPr id="10" name="Содержимое 9"/>
          <p:cNvSpPr>
            <a:spLocks noGrp="1"/>
          </p:cNvSpPr>
          <p:nvPr>
            <p:ph sz="quarter" idx="4"/>
          </p:nvPr>
        </p:nvSpPr>
        <p:spPr>
          <a:xfrm>
            <a:off x="4499992" y="1556792"/>
            <a:ext cx="4392488" cy="2016224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sz="2200" dirty="0" smtClean="0">
                <a:solidFill>
                  <a:schemeClr val="bg2">
                    <a:lumMod val="50000"/>
                  </a:schemeClr>
                </a:solidFill>
                <a:latin typeface="Georgia" pitchFamily="18" charset="0"/>
              </a:rPr>
              <a:t>Дано: </a:t>
            </a:r>
            <a:r>
              <a:rPr lang="el-GR" sz="2200" dirty="0" smtClean="0">
                <a:solidFill>
                  <a:schemeClr val="bg2">
                    <a:lumMod val="50000"/>
                  </a:schemeClr>
                </a:solidFill>
                <a:latin typeface="Georgia" pitchFamily="18" charset="0"/>
              </a:rPr>
              <a:t>Δ</a:t>
            </a:r>
            <a:r>
              <a:rPr lang="ru-RU" sz="2200" dirty="0" smtClean="0">
                <a:solidFill>
                  <a:schemeClr val="bg2">
                    <a:lumMod val="50000"/>
                  </a:schemeClr>
                </a:solidFill>
                <a:latin typeface="Georgia" pitchFamily="18" charset="0"/>
              </a:rPr>
              <a:t>АВС - равнобедренный</a:t>
            </a:r>
          </a:p>
          <a:p>
            <a:pPr>
              <a:buNone/>
            </a:pPr>
            <a:r>
              <a:rPr lang="en-US" sz="2200" dirty="0" smtClean="0">
                <a:solidFill>
                  <a:schemeClr val="bg2">
                    <a:lumMod val="50000"/>
                  </a:schemeClr>
                </a:solidFill>
                <a:latin typeface="Georgia" pitchFamily="18" charset="0"/>
              </a:rPr>
              <a:t>		</a:t>
            </a:r>
            <a:r>
              <a:rPr lang="ru-RU" sz="2200" dirty="0" smtClean="0">
                <a:solidFill>
                  <a:schemeClr val="bg2">
                    <a:lumMod val="50000"/>
                  </a:schemeClr>
                </a:solidFill>
                <a:latin typeface="Georgia" pitchFamily="18" charset="0"/>
              </a:rPr>
              <a:t>ВС</a:t>
            </a:r>
            <a:r>
              <a:rPr lang="en-US" sz="2200" dirty="0" smtClean="0">
                <a:solidFill>
                  <a:schemeClr val="bg2">
                    <a:lumMod val="50000"/>
                  </a:schemeClr>
                </a:solidFill>
                <a:latin typeface="Georgia" pitchFamily="18" charset="0"/>
              </a:rPr>
              <a:t> </a:t>
            </a:r>
            <a:r>
              <a:rPr lang="ru-RU" sz="2200" dirty="0" smtClean="0">
                <a:solidFill>
                  <a:schemeClr val="bg2">
                    <a:lumMod val="50000"/>
                  </a:schemeClr>
                </a:solidFill>
                <a:latin typeface="Georgia" pitchFamily="18" charset="0"/>
              </a:rPr>
              <a:t>-</a:t>
            </a:r>
            <a:r>
              <a:rPr lang="en-US" sz="2200" dirty="0" smtClean="0">
                <a:solidFill>
                  <a:schemeClr val="bg2">
                    <a:lumMod val="50000"/>
                  </a:schemeClr>
                </a:solidFill>
                <a:latin typeface="Georgia" pitchFamily="18" charset="0"/>
              </a:rPr>
              <a:t> </a:t>
            </a:r>
            <a:r>
              <a:rPr lang="ru-RU" sz="2200" dirty="0" smtClean="0">
                <a:solidFill>
                  <a:schemeClr val="bg2">
                    <a:lumMod val="50000"/>
                  </a:schemeClr>
                </a:solidFill>
                <a:latin typeface="Georgia" pitchFamily="18" charset="0"/>
              </a:rPr>
              <a:t>основание</a:t>
            </a:r>
          </a:p>
          <a:p>
            <a:pPr>
              <a:buNone/>
            </a:pPr>
            <a:r>
              <a:rPr lang="en-US" sz="2200" dirty="0" smtClean="0">
                <a:solidFill>
                  <a:schemeClr val="bg2">
                    <a:lumMod val="50000"/>
                  </a:schemeClr>
                </a:solidFill>
                <a:latin typeface="Georgia" pitchFamily="18" charset="0"/>
              </a:rPr>
              <a:t>		BM=CN</a:t>
            </a:r>
          </a:p>
          <a:p>
            <a:pPr>
              <a:buNone/>
            </a:pPr>
            <a:r>
              <a:rPr lang="ru-RU" sz="2200" dirty="0" smtClean="0">
                <a:solidFill>
                  <a:schemeClr val="bg2">
                    <a:lumMod val="50000"/>
                  </a:schemeClr>
                </a:solidFill>
                <a:latin typeface="Georgia" pitchFamily="18" charset="0"/>
              </a:rPr>
              <a:t>Доказать: 1) </a:t>
            </a:r>
            <a:r>
              <a:rPr lang="el-GR" sz="2200" dirty="0" smtClean="0">
                <a:solidFill>
                  <a:schemeClr val="bg2">
                    <a:lumMod val="50000"/>
                  </a:schemeClr>
                </a:solidFill>
                <a:latin typeface="Georgia" pitchFamily="18" charset="0"/>
              </a:rPr>
              <a:t>Δ</a:t>
            </a:r>
            <a:r>
              <a:rPr lang="ru-RU" sz="2200" dirty="0" smtClean="0">
                <a:solidFill>
                  <a:schemeClr val="bg2">
                    <a:lumMod val="50000"/>
                  </a:schemeClr>
                </a:solidFill>
                <a:latin typeface="Georgia" pitchFamily="18" charset="0"/>
              </a:rPr>
              <a:t> </a:t>
            </a:r>
            <a:r>
              <a:rPr lang="en-US" sz="2200" dirty="0" smtClean="0">
                <a:solidFill>
                  <a:schemeClr val="bg2">
                    <a:lumMod val="50000"/>
                  </a:schemeClr>
                </a:solidFill>
                <a:latin typeface="Georgia" pitchFamily="18" charset="0"/>
              </a:rPr>
              <a:t>BAM = </a:t>
            </a:r>
            <a:r>
              <a:rPr lang="el-GR" sz="2200" dirty="0" smtClean="0">
                <a:solidFill>
                  <a:schemeClr val="bg2">
                    <a:lumMod val="50000"/>
                  </a:schemeClr>
                </a:solidFill>
                <a:latin typeface="Georgia" pitchFamily="18" charset="0"/>
              </a:rPr>
              <a:t>Δ</a:t>
            </a:r>
            <a:r>
              <a:rPr lang="en-US" sz="2200" dirty="0" smtClean="0">
                <a:solidFill>
                  <a:schemeClr val="bg2">
                    <a:lumMod val="50000"/>
                  </a:schemeClr>
                </a:solidFill>
                <a:latin typeface="Georgia" pitchFamily="18" charset="0"/>
              </a:rPr>
              <a:t>CAN</a:t>
            </a:r>
          </a:p>
          <a:p>
            <a:pPr>
              <a:buNone/>
            </a:pPr>
            <a:r>
              <a:rPr lang="en-US" sz="2200" dirty="0" smtClean="0">
                <a:solidFill>
                  <a:schemeClr val="bg2">
                    <a:lumMod val="50000"/>
                  </a:schemeClr>
                </a:solidFill>
                <a:latin typeface="Georgia" pitchFamily="18" charset="0"/>
              </a:rPr>
              <a:t>		     2) </a:t>
            </a:r>
            <a:r>
              <a:rPr lang="el-GR" sz="2200" dirty="0" smtClean="0">
                <a:solidFill>
                  <a:schemeClr val="bg2">
                    <a:lumMod val="50000"/>
                  </a:schemeClr>
                </a:solidFill>
                <a:latin typeface="Georgia" pitchFamily="18" charset="0"/>
              </a:rPr>
              <a:t>Δ</a:t>
            </a:r>
            <a:r>
              <a:rPr lang="en-US" sz="2200" dirty="0" smtClean="0">
                <a:solidFill>
                  <a:schemeClr val="bg2">
                    <a:lumMod val="50000"/>
                  </a:schemeClr>
                </a:solidFill>
                <a:latin typeface="Georgia" pitchFamily="18" charset="0"/>
              </a:rPr>
              <a:t>AMN</a:t>
            </a:r>
            <a:r>
              <a:rPr lang="ru-RU" sz="2200" dirty="0" smtClean="0">
                <a:solidFill>
                  <a:schemeClr val="bg2">
                    <a:lumMod val="50000"/>
                  </a:schemeClr>
                </a:solidFill>
                <a:latin typeface="Georgia" pitchFamily="18" charset="0"/>
              </a:rPr>
              <a:t>-равнобедренный</a:t>
            </a:r>
            <a:endParaRPr lang="en-US" sz="2200" dirty="0" smtClean="0">
              <a:solidFill>
                <a:schemeClr val="bg2">
                  <a:lumMod val="50000"/>
                </a:schemeClr>
              </a:solidFill>
              <a:latin typeface="Georgia" pitchFamily="18" charset="0"/>
            </a:endParaRPr>
          </a:p>
          <a:p>
            <a:pPr>
              <a:buNone/>
            </a:pPr>
            <a:endParaRPr lang="ru-RU" dirty="0">
              <a:solidFill>
                <a:schemeClr val="bg2">
                  <a:lumMod val="50000"/>
                </a:schemeClr>
              </a:solidFill>
              <a:latin typeface="Georgia" pitchFamily="18" charset="0"/>
            </a:endParaRPr>
          </a:p>
        </p:txBody>
      </p:sp>
      <p:grpSp>
        <p:nvGrpSpPr>
          <p:cNvPr id="4" name="Группа 3"/>
          <p:cNvGrpSpPr/>
          <p:nvPr/>
        </p:nvGrpSpPr>
        <p:grpSpPr>
          <a:xfrm>
            <a:off x="1" y="0"/>
            <a:ext cx="899592" cy="6858000"/>
            <a:chOff x="0" y="0"/>
            <a:chExt cx="1043609" cy="6858000"/>
          </a:xfrm>
        </p:grpSpPr>
        <p:pic>
          <p:nvPicPr>
            <p:cNvPr id="5" name="Picture 2" descr="http://www.math24.ru/images/isosceles-triangle1.jpg"/>
            <p:cNvPicPr>
              <a:picLocks noChangeAspect="1" noChangeArrowheads="1"/>
            </p:cNvPicPr>
            <p:nvPr/>
          </p:nvPicPr>
          <p:blipFill>
            <a:blip r:embed="rId2" cstate="print">
              <a:duotone>
                <a:schemeClr val="accent3">
                  <a:shade val="45000"/>
                  <a:satMod val="135000"/>
                </a:schemeClr>
                <a:prstClr val="white"/>
              </a:duotone>
            </a:blip>
            <a:srcRect/>
            <a:stretch>
              <a:fillRect/>
            </a:stretch>
          </p:blipFill>
          <p:spPr bwMode="auto">
            <a:xfrm>
              <a:off x="1" y="0"/>
              <a:ext cx="1043608" cy="1628800"/>
            </a:xfrm>
            <a:prstGeom prst="roundRect">
              <a:avLst>
                <a:gd name="adj" fmla="val 16667"/>
              </a:avLst>
            </a:prstGeom>
            <a:ln>
              <a:noFill/>
            </a:ln>
            <a:effectLst>
              <a:outerShdw blurRad="76200" dist="38100" dir="7800000" algn="tl" rotWithShape="0">
                <a:srgbClr val="000000">
                  <a:alpha val="40000"/>
                </a:srgbClr>
              </a:outerShdw>
            </a:effectLst>
            <a:scene3d>
              <a:camera prst="orthographicFront"/>
              <a:lightRig rig="contrasting" dir="t">
                <a:rot lat="0" lon="0" rev="4200000"/>
              </a:lightRig>
            </a:scene3d>
            <a:sp3d prstMaterial="plastic">
              <a:bevelT w="381000" h="114300" prst="relaxedInset"/>
              <a:contourClr>
                <a:srgbClr val="969696"/>
              </a:contourClr>
            </a:sp3d>
          </p:spPr>
        </p:pic>
        <p:pic>
          <p:nvPicPr>
            <p:cNvPr id="6" name="Picture 4" descr="http://img.espicture.ru/12/ostrougolymnyiyy-treugolymnik-kartinki-4.jpg"/>
            <p:cNvPicPr>
              <a:picLocks noChangeAspect="1" noChangeArrowheads="1"/>
            </p:cNvPicPr>
            <p:nvPr/>
          </p:nvPicPr>
          <p:blipFill>
            <a:blip r:embed="rId3" cstate="print">
              <a:duotone>
                <a:schemeClr val="accent3">
                  <a:shade val="45000"/>
                  <a:satMod val="135000"/>
                </a:schemeClr>
                <a:prstClr val="white"/>
              </a:duotone>
            </a:blip>
            <a:srcRect l="22262" t="11050" r="4770" b="8822"/>
            <a:stretch>
              <a:fillRect/>
            </a:stretch>
          </p:blipFill>
          <p:spPr bwMode="auto">
            <a:xfrm>
              <a:off x="0" y="1628800"/>
              <a:ext cx="1043608" cy="1728192"/>
            </a:xfrm>
            <a:prstGeom prst="roundRect">
              <a:avLst>
                <a:gd name="adj" fmla="val 16667"/>
              </a:avLst>
            </a:prstGeom>
            <a:ln>
              <a:noFill/>
            </a:ln>
            <a:effectLst>
              <a:outerShdw blurRad="76200" dist="38100" dir="7800000" algn="tl" rotWithShape="0">
                <a:srgbClr val="000000">
                  <a:alpha val="40000"/>
                </a:srgbClr>
              </a:outerShdw>
            </a:effectLst>
            <a:scene3d>
              <a:camera prst="orthographicFront"/>
              <a:lightRig rig="contrasting" dir="t">
                <a:rot lat="0" lon="0" rev="4200000"/>
              </a:lightRig>
            </a:scene3d>
            <a:sp3d prstMaterial="plastic">
              <a:bevelT w="381000" h="114300" prst="relaxedInset"/>
              <a:contourClr>
                <a:srgbClr val="969696"/>
              </a:contourClr>
            </a:sp3d>
          </p:spPr>
        </p:pic>
        <p:pic>
          <p:nvPicPr>
            <p:cNvPr id="7" name="Picture 6" descr="http://net-dvoek.ru/uploads/posts/2015-08/j1bvioluqp.png"/>
            <p:cNvPicPr>
              <a:picLocks noChangeAspect="1" noChangeArrowheads="1"/>
            </p:cNvPicPr>
            <p:nvPr/>
          </p:nvPicPr>
          <p:blipFill>
            <a:blip r:embed="rId4" cstate="print">
              <a:duotone>
                <a:schemeClr val="accent3">
                  <a:shade val="45000"/>
                  <a:satMod val="135000"/>
                </a:schemeClr>
                <a:prstClr val="white"/>
              </a:duotone>
            </a:blip>
            <a:srcRect/>
            <a:stretch>
              <a:fillRect/>
            </a:stretch>
          </p:blipFill>
          <p:spPr bwMode="auto">
            <a:xfrm>
              <a:off x="0" y="3356992"/>
              <a:ext cx="1043608" cy="1800199"/>
            </a:xfrm>
            <a:prstGeom prst="roundRect">
              <a:avLst>
                <a:gd name="adj" fmla="val 16667"/>
              </a:avLst>
            </a:prstGeom>
            <a:ln>
              <a:noFill/>
            </a:ln>
            <a:effectLst>
              <a:outerShdw blurRad="76200" dist="38100" dir="7800000" algn="tl" rotWithShape="0">
                <a:srgbClr val="000000">
                  <a:alpha val="40000"/>
                </a:srgbClr>
              </a:outerShdw>
            </a:effectLst>
            <a:scene3d>
              <a:camera prst="orthographicFront"/>
              <a:lightRig rig="contrasting" dir="t">
                <a:rot lat="0" lon="0" rev="4200000"/>
              </a:lightRig>
            </a:scene3d>
            <a:sp3d prstMaterial="plastic">
              <a:bevelT w="381000" h="114300" prst="relaxedInset"/>
              <a:contourClr>
                <a:srgbClr val="969696"/>
              </a:contourClr>
            </a:sp3d>
          </p:spPr>
        </p:pic>
        <p:pic>
          <p:nvPicPr>
            <p:cNvPr id="8" name="Picture 8" descr="http://fs16.ru/geometriia/praktika3/zad40.gif"/>
            <p:cNvPicPr>
              <a:picLocks noChangeAspect="1" noChangeArrowheads="1"/>
            </p:cNvPicPr>
            <p:nvPr/>
          </p:nvPicPr>
          <p:blipFill>
            <a:blip r:embed="rId5" cstate="print">
              <a:duotone>
                <a:schemeClr val="accent3">
                  <a:shade val="45000"/>
                  <a:satMod val="135000"/>
                </a:schemeClr>
                <a:prstClr val="white"/>
              </a:duotone>
            </a:blip>
            <a:srcRect/>
            <a:stretch>
              <a:fillRect/>
            </a:stretch>
          </p:blipFill>
          <p:spPr bwMode="auto">
            <a:xfrm>
              <a:off x="1" y="5157192"/>
              <a:ext cx="1043608" cy="1700808"/>
            </a:xfrm>
            <a:prstGeom prst="roundRect">
              <a:avLst>
                <a:gd name="adj" fmla="val 16667"/>
              </a:avLst>
            </a:prstGeom>
            <a:ln>
              <a:noFill/>
            </a:ln>
            <a:effectLst>
              <a:outerShdw blurRad="76200" dist="38100" dir="7800000" algn="tl" rotWithShape="0">
                <a:srgbClr val="000000">
                  <a:alpha val="40000"/>
                </a:srgbClr>
              </a:outerShdw>
            </a:effectLst>
            <a:scene3d>
              <a:camera prst="orthographicFront"/>
              <a:lightRig rig="contrasting" dir="t">
                <a:rot lat="0" lon="0" rev="4200000"/>
              </a:lightRig>
            </a:scene3d>
            <a:sp3d prstMaterial="plastic">
              <a:bevelT w="381000" h="114300" prst="relaxedInset"/>
              <a:contourClr>
                <a:srgbClr val="969696"/>
              </a:contourClr>
            </a:sp3d>
          </p:spPr>
        </p:pic>
      </p:grpSp>
      <p:grpSp>
        <p:nvGrpSpPr>
          <p:cNvPr id="16" name="Группа 15"/>
          <p:cNvGrpSpPr/>
          <p:nvPr/>
        </p:nvGrpSpPr>
        <p:grpSpPr>
          <a:xfrm>
            <a:off x="1043608" y="1772816"/>
            <a:ext cx="3600400" cy="1809492"/>
            <a:chOff x="1043608" y="1772816"/>
            <a:chExt cx="3600400" cy="1809492"/>
          </a:xfrm>
        </p:grpSpPr>
        <p:grpSp>
          <p:nvGrpSpPr>
            <p:cNvPr id="13" name="Группа 12"/>
            <p:cNvGrpSpPr/>
            <p:nvPr/>
          </p:nvGrpSpPr>
          <p:grpSpPr>
            <a:xfrm>
              <a:off x="1187624" y="2132856"/>
              <a:ext cx="3096344" cy="1080120"/>
              <a:chOff x="1187624" y="2132856"/>
              <a:chExt cx="3096344" cy="1080120"/>
            </a:xfrm>
          </p:grpSpPr>
          <p:sp>
            <p:nvSpPr>
              <p:cNvPr id="11" name="Равнобедренный треугольник 10"/>
              <p:cNvSpPr/>
              <p:nvPr/>
            </p:nvSpPr>
            <p:spPr>
              <a:xfrm>
                <a:off x="1187624" y="2132856"/>
                <a:ext cx="3096344" cy="1080120"/>
              </a:xfrm>
              <a:prstGeom prst="triangle">
                <a:avLst/>
              </a:prstGeom>
              <a:noFill/>
              <a:ln w="28575">
                <a:solidFill>
                  <a:srgbClr val="0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12" name="Равнобедренный треугольник 11"/>
              <p:cNvSpPr/>
              <p:nvPr/>
            </p:nvSpPr>
            <p:spPr>
              <a:xfrm>
                <a:off x="2123728" y="2132856"/>
                <a:ext cx="1224136" cy="1080120"/>
              </a:xfrm>
              <a:prstGeom prst="triangle">
                <a:avLst/>
              </a:prstGeom>
              <a:noFill/>
              <a:ln w="28575">
                <a:solidFill>
                  <a:srgbClr val="0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sp>
          <p:nvSpPr>
            <p:cNvPr id="14" name="TextBox 13"/>
            <p:cNvSpPr txBox="1"/>
            <p:nvPr/>
          </p:nvSpPr>
          <p:spPr>
            <a:xfrm>
              <a:off x="2555776" y="1772816"/>
              <a:ext cx="50405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b="1" dirty="0" smtClean="0">
                  <a:solidFill>
                    <a:schemeClr val="tx2">
                      <a:lumMod val="10000"/>
                    </a:schemeClr>
                  </a:solidFill>
                  <a:latin typeface="Georgia" pitchFamily="18" charset="0"/>
                </a:rPr>
                <a:t>А</a:t>
              </a:r>
              <a:endParaRPr lang="ru-RU" b="1" dirty="0">
                <a:solidFill>
                  <a:schemeClr val="tx2">
                    <a:lumMod val="10000"/>
                  </a:schemeClr>
                </a:solidFill>
                <a:latin typeface="Georgia" pitchFamily="18" charset="0"/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1043608" y="3212976"/>
              <a:ext cx="36004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b="1" dirty="0" smtClean="0">
                  <a:solidFill>
                    <a:schemeClr val="tx2">
                      <a:lumMod val="10000"/>
                    </a:schemeClr>
                  </a:solidFill>
                  <a:latin typeface="Georgia" pitchFamily="18" charset="0"/>
                </a:rPr>
                <a:t>В</a:t>
              </a:r>
              <a:r>
                <a:rPr lang="en-US" b="1" dirty="0" smtClean="0">
                  <a:solidFill>
                    <a:schemeClr val="tx2">
                      <a:lumMod val="10000"/>
                    </a:schemeClr>
                  </a:solidFill>
                  <a:latin typeface="Georgia" pitchFamily="18" charset="0"/>
                </a:rPr>
                <a:t>            M                  N             C</a:t>
              </a:r>
              <a:endParaRPr lang="ru-RU" b="1" dirty="0">
                <a:solidFill>
                  <a:schemeClr val="tx2">
                    <a:lumMod val="10000"/>
                  </a:schemeClr>
                </a:solidFill>
                <a:latin typeface="Georgia" pitchFamily="18" charset="0"/>
              </a:endParaRPr>
            </a:p>
          </p:txBody>
        </p:sp>
      </p:grpSp>
      <p:sp>
        <p:nvSpPr>
          <p:cNvPr id="17" name="TextBox 16"/>
          <p:cNvSpPr txBox="1"/>
          <p:nvPr/>
        </p:nvSpPr>
        <p:spPr>
          <a:xfrm>
            <a:off x="2915816" y="4149080"/>
            <a:ext cx="3600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solidFill>
                  <a:srgbClr val="0070C0"/>
                </a:solidFill>
                <a:latin typeface="Georgia" pitchFamily="18" charset="0"/>
              </a:rPr>
              <a:t>т.к. </a:t>
            </a:r>
            <a:r>
              <a:rPr lang="el-GR" sz="2000" dirty="0" smtClean="0">
                <a:solidFill>
                  <a:srgbClr val="0070C0"/>
                </a:solidFill>
                <a:latin typeface="Georgia" pitchFamily="18" charset="0"/>
              </a:rPr>
              <a:t>Δ</a:t>
            </a:r>
            <a:r>
              <a:rPr lang="ru-RU" sz="2000" dirty="0" smtClean="0">
                <a:solidFill>
                  <a:srgbClr val="0070C0"/>
                </a:solidFill>
                <a:latin typeface="Georgia" pitchFamily="18" charset="0"/>
              </a:rPr>
              <a:t>АВС - равнобедренный</a:t>
            </a:r>
            <a:endParaRPr lang="ru-RU" sz="2000" dirty="0">
              <a:solidFill>
                <a:srgbClr val="0070C0"/>
              </a:solidFill>
            </a:endParaRPr>
          </a:p>
        </p:txBody>
      </p:sp>
      <p:grpSp>
        <p:nvGrpSpPr>
          <p:cNvPr id="20" name="Группа 19"/>
          <p:cNvGrpSpPr/>
          <p:nvPr/>
        </p:nvGrpSpPr>
        <p:grpSpPr>
          <a:xfrm>
            <a:off x="1835696" y="2564904"/>
            <a:ext cx="144016" cy="288032"/>
            <a:chOff x="3779912" y="5661248"/>
            <a:chExt cx="144016" cy="288032"/>
          </a:xfrm>
        </p:grpSpPr>
        <p:cxnSp>
          <p:nvCxnSpPr>
            <p:cNvPr id="21" name="Прямая соединительная линия 20"/>
            <p:cNvCxnSpPr/>
            <p:nvPr/>
          </p:nvCxnSpPr>
          <p:spPr>
            <a:xfrm>
              <a:off x="3779912" y="5661248"/>
              <a:ext cx="0" cy="288032"/>
            </a:xfrm>
            <a:prstGeom prst="line">
              <a:avLst/>
            </a:prstGeom>
            <a:ln w="28575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Прямая соединительная линия 21"/>
            <p:cNvCxnSpPr/>
            <p:nvPr/>
          </p:nvCxnSpPr>
          <p:spPr>
            <a:xfrm>
              <a:off x="3923928" y="5661248"/>
              <a:ext cx="0" cy="288032"/>
            </a:xfrm>
            <a:prstGeom prst="line">
              <a:avLst/>
            </a:prstGeom>
            <a:ln w="28575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3" name="Группа 22"/>
          <p:cNvGrpSpPr/>
          <p:nvPr/>
        </p:nvGrpSpPr>
        <p:grpSpPr>
          <a:xfrm>
            <a:off x="3491880" y="2564904"/>
            <a:ext cx="144016" cy="288032"/>
            <a:chOff x="3779912" y="5661248"/>
            <a:chExt cx="144016" cy="288032"/>
          </a:xfrm>
        </p:grpSpPr>
        <p:cxnSp>
          <p:nvCxnSpPr>
            <p:cNvPr id="24" name="Прямая соединительная линия 23"/>
            <p:cNvCxnSpPr/>
            <p:nvPr/>
          </p:nvCxnSpPr>
          <p:spPr>
            <a:xfrm>
              <a:off x="3779912" y="5661248"/>
              <a:ext cx="0" cy="288032"/>
            </a:xfrm>
            <a:prstGeom prst="line">
              <a:avLst/>
            </a:prstGeom>
            <a:ln w="28575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Прямая соединительная линия 24"/>
            <p:cNvCxnSpPr/>
            <p:nvPr/>
          </p:nvCxnSpPr>
          <p:spPr>
            <a:xfrm>
              <a:off x="3923928" y="5661248"/>
              <a:ext cx="0" cy="288032"/>
            </a:xfrm>
            <a:prstGeom prst="line">
              <a:avLst/>
            </a:prstGeom>
            <a:ln w="28575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7" name="Прямая соединительная линия 26"/>
          <p:cNvCxnSpPr/>
          <p:nvPr/>
        </p:nvCxnSpPr>
        <p:spPr>
          <a:xfrm>
            <a:off x="3779912" y="3068960"/>
            <a:ext cx="0" cy="360040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>
            <a:off x="1763688" y="3068960"/>
            <a:ext cx="0" cy="360040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1979712" y="4797152"/>
            <a:ext cx="504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rgbClr val="0070C0"/>
                </a:solidFill>
              </a:rPr>
              <a:t>В</a:t>
            </a:r>
            <a:endParaRPr lang="ru-RU" sz="2400" dirty="0">
              <a:solidFill>
                <a:srgbClr val="0070C0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2843808" y="4797152"/>
            <a:ext cx="504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rgbClr val="0070C0"/>
                </a:solidFill>
              </a:rPr>
              <a:t>С</a:t>
            </a:r>
            <a:endParaRPr lang="ru-RU" sz="2400" dirty="0">
              <a:solidFill>
                <a:srgbClr val="0070C0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3491880" y="4797152"/>
            <a:ext cx="46085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rgbClr val="0070C0"/>
                </a:solidFill>
              </a:rPr>
              <a:t>углы при основании равны</a:t>
            </a:r>
            <a:endParaRPr lang="ru-RU" sz="2400" dirty="0">
              <a:solidFill>
                <a:srgbClr val="0070C0"/>
              </a:solidFill>
            </a:endParaRPr>
          </a:p>
        </p:txBody>
      </p:sp>
      <p:sp>
        <p:nvSpPr>
          <p:cNvPr id="32" name="Равнобедренный треугольник 31"/>
          <p:cNvSpPr/>
          <p:nvPr/>
        </p:nvSpPr>
        <p:spPr>
          <a:xfrm>
            <a:off x="1187624" y="3068960"/>
            <a:ext cx="360040" cy="144016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Равнобедренный треугольник 32"/>
          <p:cNvSpPr/>
          <p:nvPr/>
        </p:nvSpPr>
        <p:spPr>
          <a:xfrm>
            <a:off x="3923928" y="3068960"/>
            <a:ext cx="360040" cy="144016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TextBox 33"/>
          <p:cNvSpPr txBox="1"/>
          <p:nvPr/>
        </p:nvSpPr>
        <p:spPr>
          <a:xfrm>
            <a:off x="4067944" y="5445224"/>
            <a:ext cx="5760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АМ</a:t>
            </a:r>
            <a:endParaRPr lang="ru-RU" sz="20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4716016" y="5445224"/>
            <a:ext cx="5760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А</a:t>
            </a:r>
            <a:r>
              <a:rPr lang="en-US" sz="2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N</a:t>
            </a:r>
            <a:endParaRPr lang="ru-RU" sz="20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cxnSp>
        <p:nvCxnSpPr>
          <p:cNvPr id="37" name="Прямая соединительная линия 36"/>
          <p:cNvCxnSpPr/>
          <p:nvPr/>
        </p:nvCxnSpPr>
        <p:spPr>
          <a:xfrm>
            <a:off x="2267744" y="2636912"/>
            <a:ext cx="216024" cy="216024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/>
          <p:cNvCxnSpPr/>
          <p:nvPr/>
        </p:nvCxnSpPr>
        <p:spPr>
          <a:xfrm flipH="1">
            <a:off x="2915816" y="2636912"/>
            <a:ext cx="216024" cy="216024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800" decel="100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800" decel="100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00" decel="100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800" decel="100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800" decel="100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800" decel="100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800" decel="100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800" decel="100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800" decel="100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800" decel="100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800" decel="100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800" decel="100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800" decel="100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800" decel="100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800" decel="100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800" decel="100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800" decel="100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800" decel="100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800" decel="100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800" decel="100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800" decel="100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800" decel="100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800" decel="100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800" decel="100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800" decel="100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800" decel="100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800" decel="100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800" decel="100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800" decel="100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800" decel="100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800" decel="100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800" decel="100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800" decel="100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800" decel="100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800" decel="100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800" decel="100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29" grpId="0"/>
      <p:bldP spid="30" grpId="0"/>
      <p:bldP spid="31" grpId="0"/>
      <p:bldP spid="32" grpId="0" animBg="1"/>
      <p:bldP spid="33" grpId="0" animBg="1"/>
      <p:bldP spid="34" grpId="0"/>
      <p:bldP spid="3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274638"/>
            <a:ext cx="7571184" cy="418058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C00000"/>
                </a:solidFill>
                <a:latin typeface="Georgia" pitchFamily="18" charset="0"/>
              </a:rPr>
              <a:t>Решите </a:t>
            </a:r>
            <a:r>
              <a:rPr lang="ru-RU" sz="4000" dirty="0" smtClean="0">
                <a:solidFill>
                  <a:srgbClr val="C00000"/>
                </a:solidFill>
                <a:latin typeface="Georgia" pitchFamily="18" charset="0"/>
              </a:rPr>
              <a:t>письменно</a:t>
            </a:r>
            <a:r>
              <a:rPr lang="ru-RU" dirty="0" smtClean="0">
                <a:solidFill>
                  <a:srgbClr val="C00000"/>
                </a:solidFill>
                <a:latin typeface="Georgia" pitchFamily="18" charset="0"/>
              </a:rPr>
              <a:t> задачу.</a:t>
            </a:r>
            <a:endParaRPr lang="ru-RU" dirty="0">
              <a:solidFill>
                <a:srgbClr val="C00000"/>
              </a:solidFill>
              <a:latin typeface="Georgia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499992" y="1556792"/>
            <a:ext cx="4104456" cy="500141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000" dirty="0" smtClean="0">
                <a:solidFill>
                  <a:srgbClr val="002060"/>
                </a:solidFill>
                <a:latin typeface="Georgia" pitchFamily="18" charset="0"/>
              </a:rPr>
              <a:t>Дано: </a:t>
            </a:r>
            <a:r>
              <a:rPr lang="el-GR" sz="2000" dirty="0" smtClean="0">
                <a:solidFill>
                  <a:srgbClr val="002060"/>
                </a:solidFill>
                <a:latin typeface="Georgia" pitchFamily="18" charset="0"/>
              </a:rPr>
              <a:t>Δ</a:t>
            </a:r>
            <a:r>
              <a:rPr lang="ru-RU" sz="2000" dirty="0" smtClean="0">
                <a:solidFill>
                  <a:srgbClr val="002060"/>
                </a:solidFill>
                <a:latin typeface="Georgia" pitchFamily="18" charset="0"/>
              </a:rPr>
              <a:t>АВС – равнобедренный</a:t>
            </a:r>
          </a:p>
          <a:p>
            <a:pPr>
              <a:buNone/>
            </a:pPr>
            <a:r>
              <a:rPr lang="ru-RU" sz="2000" dirty="0" smtClean="0">
                <a:solidFill>
                  <a:srgbClr val="002060"/>
                </a:solidFill>
                <a:latin typeface="Georgia" pitchFamily="18" charset="0"/>
              </a:rPr>
              <a:t>		АС – основание</a:t>
            </a:r>
          </a:p>
          <a:p>
            <a:pPr>
              <a:buNone/>
            </a:pPr>
            <a:r>
              <a:rPr lang="ru-RU" sz="2000" dirty="0" smtClean="0">
                <a:solidFill>
                  <a:srgbClr val="002060"/>
                </a:solidFill>
                <a:latin typeface="Georgia" pitchFamily="18" charset="0"/>
              </a:rPr>
              <a:t>		</a:t>
            </a:r>
            <a:r>
              <a:rPr lang="en-US" sz="2000" dirty="0" smtClean="0">
                <a:solidFill>
                  <a:srgbClr val="002060"/>
                </a:solidFill>
                <a:latin typeface="Georgia" pitchFamily="18" charset="0"/>
              </a:rPr>
              <a:t>L – </a:t>
            </a:r>
            <a:r>
              <a:rPr lang="ru-RU" sz="2000" dirty="0" smtClean="0">
                <a:solidFill>
                  <a:srgbClr val="002060"/>
                </a:solidFill>
                <a:latin typeface="Georgia" pitchFamily="18" charset="0"/>
              </a:rPr>
              <a:t>середина АС</a:t>
            </a:r>
          </a:p>
          <a:p>
            <a:pPr>
              <a:buNone/>
            </a:pPr>
            <a:r>
              <a:rPr lang="ru-RU" sz="2000" dirty="0" smtClean="0">
                <a:solidFill>
                  <a:srgbClr val="002060"/>
                </a:solidFill>
                <a:latin typeface="Georgia" pitchFamily="18" charset="0"/>
              </a:rPr>
              <a:t>		</a:t>
            </a:r>
            <a:r>
              <a:rPr lang="en-US" sz="2000" dirty="0" smtClean="0">
                <a:solidFill>
                  <a:srgbClr val="002060"/>
                </a:solidFill>
                <a:latin typeface="Georgia" pitchFamily="18" charset="0"/>
              </a:rPr>
              <a:t>AM = CK</a:t>
            </a:r>
          </a:p>
          <a:p>
            <a:pPr>
              <a:buNone/>
            </a:pPr>
            <a:r>
              <a:rPr lang="ru-RU" sz="2000" dirty="0" smtClean="0">
                <a:solidFill>
                  <a:srgbClr val="002060"/>
                </a:solidFill>
                <a:latin typeface="Georgia" pitchFamily="18" charset="0"/>
              </a:rPr>
              <a:t>Доказать: 1) </a:t>
            </a:r>
            <a:r>
              <a:rPr lang="el-GR" sz="2000" dirty="0" smtClean="0">
                <a:solidFill>
                  <a:srgbClr val="002060"/>
                </a:solidFill>
                <a:latin typeface="Georgia" pitchFamily="18" charset="0"/>
              </a:rPr>
              <a:t>Δ</a:t>
            </a:r>
            <a:r>
              <a:rPr lang="en-US" sz="2000" dirty="0" smtClean="0">
                <a:solidFill>
                  <a:srgbClr val="002060"/>
                </a:solidFill>
                <a:latin typeface="Georgia" pitchFamily="18" charset="0"/>
              </a:rPr>
              <a:t>AML = </a:t>
            </a:r>
            <a:r>
              <a:rPr lang="el-GR" sz="2000" dirty="0" smtClean="0">
                <a:solidFill>
                  <a:srgbClr val="002060"/>
                </a:solidFill>
                <a:latin typeface="Georgia" pitchFamily="18" charset="0"/>
              </a:rPr>
              <a:t>Δ</a:t>
            </a:r>
            <a:r>
              <a:rPr lang="en-US" sz="2000" dirty="0" smtClean="0">
                <a:solidFill>
                  <a:srgbClr val="002060"/>
                </a:solidFill>
                <a:latin typeface="Georgia" pitchFamily="18" charset="0"/>
              </a:rPr>
              <a:t>LKC</a:t>
            </a:r>
          </a:p>
          <a:p>
            <a:pPr>
              <a:buNone/>
            </a:pPr>
            <a:r>
              <a:rPr lang="ru-RU" sz="2000" dirty="0" smtClean="0">
                <a:solidFill>
                  <a:srgbClr val="002060"/>
                </a:solidFill>
                <a:latin typeface="Georgia" pitchFamily="18" charset="0"/>
              </a:rPr>
              <a:t>		     2) </a:t>
            </a:r>
            <a:r>
              <a:rPr lang="en-US" sz="2000" dirty="0" smtClean="0">
                <a:solidFill>
                  <a:srgbClr val="002060"/>
                </a:solidFill>
                <a:latin typeface="Georgia" pitchFamily="18" charset="0"/>
              </a:rPr>
              <a:t>ML = LK</a:t>
            </a:r>
          </a:p>
          <a:p>
            <a:pPr>
              <a:buNone/>
            </a:pPr>
            <a:endParaRPr lang="ru-RU" sz="2000" dirty="0">
              <a:solidFill>
                <a:srgbClr val="002060"/>
              </a:solidFill>
              <a:latin typeface="Georgia" pitchFamily="18" charset="0"/>
            </a:endParaRPr>
          </a:p>
        </p:txBody>
      </p:sp>
      <p:grpSp>
        <p:nvGrpSpPr>
          <p:cNvPr id="4" name="Группа 3"/>
          <p:cNvGrpSpPr/>
          <p:nvPr/>
        </p:nvGrpSpPr>
        <p:grpSpPr>
          <a:xfrm>
            <a:off x="1" y="0"/>
            <a:ext cx="899592" cy="6858000"/>
            <a:chOff x="0" y="0"/>
            <a:chExt cx="1043609" cy="6858000"/>
          </a:xfrm>
        </p:grpSpPr>
        <p:pic>
          <p:nvPicPr>
            <p:cNvPr id="5" name="Picture 2" descr="http://www.math24.ru/images/isosceles-triangle1.jpg"/>
            <p:cNvPicPr>
              <a:picLocks noChangeAspect="1" noChangeArrowheads="1"/>
            </p:cNvPicPr>
            <p:nvPr/>
          </p:nvPicPr>
          <p:blipFill>
            <a:blip r:embed="rId2" cstate="print">
              <a:duotone>
                <a:schemeClr val="accent3">
                  <a:shade val="45000"/>
                  <a:satMod val="135000"/>
                </a:schemeClr>
                <a:prstClr val="white"/>
              </a:duotone>
            </a:blip>
            <a:srcRect/>
            <a:stretch>
              <a:fillRect/>
            </a:stretch>
          </p:blipFill>
          <p:spPr bwMode="auto">
            <a:xfrm>
              <a:off x="1" y="0"/>
              <a:ext cx="1043608" cy="1628800"/>
            </a:xfrm>
            <a:prstGeom prst="roundRect">
              <a:avLst>
                <a:gd name="adj" fmla="val 16667"/>
              </a:avLst>
            </a:prstGeom>
            <a:ln>
              <a:noFill/>
            </a:ln>
            <a:effectLst>
              <a:outerShdw blurRad="76200" dist="38100" dir="7800000" algn="tl" rotWithShape="0">
                <a:srgbClr val="000000">
                  <a:alpha val="40000"/>
                </a:srgbClr>
              </a:outerShdw>
            </a:effectLst>
            <a:scene3d>
              <a:camera prst="orthographicFront"/>
              <a:lightRig rig="contrasting" dir="t">
                <a:rot lat="0" lon="0" rev="4200000"/>
              </a:lightRig>
            </a:scene3d>
            <a:sp3d prstMaterial="plastic">
              <a:bevelT w="381000" h="114300" prst="relaxedInset"/>
              <a:contourClr>
                <a:srgbClr val="969696"/>
              </a:contourClr>
            </a:sp3d>
          </p:spPr>
        </p:pic>
        <p:pic>
          <p:nvPicPr>
            <p:cNvPr id="6" name="Picture 4" descr="http://img.espicture.ru/12/ostrougolymnyiyy-treugolymnik-kartinki-4.jpg"/>
            <p:cNvPicPr>
              <a:picLocks noChangeAspect="1" noChangeArrowheads="1"/>
            </p:cNvPicPr>
            <p:nvPr/>
          </p:nvPicPr>
          <p:blipFill>
            <a:blip r:embed="rId3" cstate="print">
              <a:duotone>
                <a:schemeClr val="accent3">
                  <a:shade val="45000"/>
                  <a:satMod val="135000"/>
                </a:schemeClr>
                <a:prstClr val="white"/>
              </a:duotone>
            </a:blip>
            <a:srcRect l="22262" t="11050" r="4770" b="8822"/>
            <a:stretch>
              <a:fillRect/>
            </a:stretch>
          </p:blipFill>
          <p:spPr bwMode="auto">
            <a:xfrm>
              <a:off x="0" y="1628800"/>
              <a:ext cx="1043608" cy="1728192"/>
            </a:xfrm>
            <a:prstGeom prst="roundRect">
              <a:avLst>
                <a:gd name="adj" fmla="val 16667"/>
              </a:avLst>
            </a:prstGeom>
            <a:ln>
              <a:noFill/>
            </a:ln>
            <a:effectLst>
              <a:outerShdw blurRad="76200" dist="38100" dir="7800000" algn="tl" rotWithShape="0">
                <a:srgbClr val="000000">
                  <a:alpha val="40000"/>
                </a:srgbClr>
              </a:outerShdw>
            </a:effectLst>
            <a:scene3d>
              <a:camera prst="orthographicFront"/>
              <a:lightRig rig="contrasting" dir="t">
                <a:rot lat="0" lon="0" rev="4200000"/>
              </a:lightRig>
            </a:scene3d>
            <a:sp3d prstMaterial="plastic">
              <a:bevelT w="381000" h="114300" prst="relaxedInset"/>
              <a:contourClr>
                <a:srgbClr val="969696"/>
              </a:contourClr>
            </a:sp3d>
          </p:spPr>
        </p:pic>
        <p:pic>
          <p:nvPicPr>
            <p:cNvPr id="7" name="Picture 6" descr="http://net-dvoek.ru/uploads/posts/2015-08/j1bvioluqp.png"/>
            <p:cNvPicPr>
              <a:picLocks noChangeAspect="1" noChangeArrowheads="1"/>
            </p:cNvPicPr>
            <p:nvPr/>
          </p:nvPicPr>
          <p:blipFill>
            <a:blip r:embed="rId4" cstate="print">
              <a:duotone>
                <a:schemeClr val="accent3">
                  <a:shade val="45000"/>
                  <a:satMod val="135000"/>
                </a:schemeClr>
                <a:prstClr val="white"/>
              </a:duotone>
            </a:blip>
            <a:srcRect/>
            <a:stretch>
              <a:fillRect/>
            </a:stretch>
          </p:blipFill>
          <p:spPr bwMode="auto">
            <a:xfrm>
              <a:off x="0" y="3356992"/>
              <a:ext cx="1043608" cy="1800199"/>
            </a:xfrm>
            <a:prstGeom prst="roundRect">
              <a:avLst>
                <a:gd name="adj" fmla="val 16667"/>
              </a:avLst>
            </a:prstGeom>
            <a:ln>
              <a:noFill/>
            </a:ln>
            <a:effectLst>
              <a:outerShdw blurRad="76200" dist="38100" dir="7800000" algn="tl" rotWithShape="0">
                <a:srgbClr val="000000">
                  <a:alpha val="40000"/>
                </a:srgbClr>
              </a:outerShdw>
            </a:effectLst>
            <a:scene3d>
              <a:camera prst="orthographicFront"/>
              <a:lightRig rig="contrasting" dir="t">
                <a:rot lat="0" lon="0" rev="4200000"/>
              </a:lightRig>
            </a:scene3d>
            <a:sp3d prstMaterial="plastic">
              <a:bevelT w="381000" h="114300" prst="relaxedInset"/>
              <a:contourClr>
                <a:srgbClr val="969696"/>
              </a:contourClr>
            </a:sp3d>
          </p:spPr>
        </p:pic>
        <p:pic>
          <p:nvPicPr>
            <p:cNvPr id="8" name="Picture 8" descr="http://fs16.ru/geometriia/praktika3/zad40.gif"/>
            <p:cNvPicPr>
              <a:picLocks noChangeAspect="1" noChangeArrowheads="1"/>
            </p:cNvPicPr>
            <p:nvPr/>
          </p:nvPicPr>
          <p:blipFill>
            <a:blip r:embed="rId5" cstate="print">
              <a:duotone>
                <a:schemeClr val="accent3">
                  <a:shade val="45000"/>
                  <a:satMod val="135000"/>
                </a:schemeClr>
                <a:prstClr val="white"/>
              </a:duotone>
            </a:blip>
            <a:srcRect/>
            <a:stretch>
              <a:fillRect/>
            </a:stretch>
          </p:blipFill>
          <p:spPr bwMode="auto">
            <a:xfrm>
              <a:off x="1" y="5157192"/>
              <a:ext cx="1043608" cy="1700808"/>
            </a:xfrm>
            <a:prstGeom prst="roundRect">
              <a:avLst>
                <a:gd name="adj" fmla="val 16667"/>
              </a:avLst>
            </a:prstGeom>
            <a:ln>
              <a:noFill/>
            </a:ln>
            <a:effectLst>
              <a:outerShdw blurRad="76200" dist="38100" dir="7800000" algn="tl" rotWithShape="0">
                <a:srgbClr val="000000">
                  <a:alpha val="40000"/>
                </a:srgbClr>
              </a:outerShdw>
            </a:effectLst>
            <a:scene3d>
              <a:camera prst="orthographicFront"/>
              <a:lightRig rig="contrasting" dir="t">
                <a:rot lat="0" lon="0" rev="4200000"/>
              </a:lightRig>
            </a:scene3d>
            <a:sp3d prstMaterial="plastic">
              <a:bevelT w="381000" h="114300" prst="relaxedInset"/>
              <a:contourClr>
                <a:srgbClr val="969696"/>
              </a:contourClr>
            </a:sp3d>
          </p:spPr>
        </p:pic>
      </p:grpSp>
      <p:cxnSp>
        <p:nvCxnSpPr>
          <p:cNvPr id="11" name="Прямая соединительная линия 10"/>
          <p:cNvCxnSpPr>
            <a:stCxn id="9" idx="3"/>
            <a:endCxn id="9" idx="5"/>
          </p:cNvCxnSpPr>
          <p:nvPr/>
        </p:nvCxnSpPr>
        <p:spPr>
          <a:xfrm flipV="1">
            <a:off x="2807804" y="2960948"/>
            <a:ext cx="810090" cy="828092"/>
          </a:xfrm>
          <a:prstGeom prst="line">
            <a:avLst/>
          </a:prstGeom>
          <a:ln w="28575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>
            <a:stCxn id="9" idx="3"/>
            <a:endCxn id="9" idx="1"/>
          </p:cNvCxnSpPr>
          <p:nvPr/>
        </p:nvCxnSpPr>
        <p:spPr>
          <a:xfrm flipH="1" flipV="1">
            <a:off x="1997714" y="2960948"/>
            <a:ext cx="810090" cy="828092"/>
          </a:xfrm>
          <a:prstGeom prst="line">
            <a:avLst/>
          </a:prstGeom>
          <a:ln w="28575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8" name="Группа 17"/>
          <p:cNvGrpSpPr/>
          <p:nvPr/>
        </p:nvGrpSpPr>
        <p:grpSpPr>
          <a:xfrm>
            <a:off x="1115616" y="1772816"/>
            <a:ext cx="3528392" cy="2416334"/>
            <a:chOff x="1115616" y="1772816"/>
            <a:chExt cx="3528392" cy="2416334"/>
          </a:xfrm>
        </p:grpSpPr>
        <p:sp>
          <p:nvSpPr>
            <p:cNvPr id="9" name="Равнобедренный треугольник 8"/>
            <p:cNvSpPr/>
            <p:nvPr/>
          </p:nvSpPr>
          <p:spPr>
            <a:xfrm>
              <a:off x="1187624" y="2132856"/>
              <a:ext cx="3240360" cy="1656184"/>
            </a:xfrm>
            <a:prstGeom prst="triangle">
              <a:avLst/>
            </a:prstGeom>
            <a:noFill/>
            <a:ln w="28575">
              <a:solidFill>
                <a:srgbClr val="0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2627784" y="1772816"/>
              <a:ext cx="43204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000" b="1" dirty="0" smtClean="0">
                  <a:solidFill>
                    <a:schemeClr val="tx2">
                      <a:lumMod val="10000"/>
                    </a:schemeClr>
                  </a:solidFill>
                  <a:latin typeface="Georgia" pitchFamily="18" charset="0"/>
                </a:rPr>
                <a:t>В</a:t>
              </a:r>
              <a:endParaRPr lang="ru-RU" sz="2000" b="1" dirty="0">
                <a:solidFill>
                  <a:schemeClr val="tx2">
                    <a:lumMod val="10000"/>
                  </a:schemeClr>
                </a:solidFill>
                <a:latin typeface="Georgia" pitchFamily="18" charset="0"/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1619672" y="2564904"/>
              <a:ext cx="43204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000" b="1" dirty="0" smtClean="0">
                  <a:solidFill>
                    <a:schemeClr val="tx2">
                      <a:lumMod val="10000"/>
                    </a:schemeClr>
                  </a:solidFill>
                  <a:latin typeface="Georgia" pitchFamily="18" charset="0"/>
                </a:rPr>
                <a:t>М</a:t>
              </a:r>
              <a:endParaRPr lang="ru-RU" sz="2000" b="1" dirty="0">
                <a:solidFill>
                  <a:schemeClr val="tx2">
                    <a:lumMod val="10000"/>
                  </a:schemeClr>
                </a:solidFill>
                <a:latin typeface="Georgia" pitchFamily="18" charset="0"/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3635896" y="2564904"/>
              <a:ext cx="43204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000" b="1" dirty="0" smtClean="0">
                  <a:solidFill>
                    <a:schemeClr val="tx2">
                      <a:lumMod val="10000"/>
                    </a:schemeClr>
                  </a:solidFill>
                  <a:latin typeface="Georgia" pitchFamily="18" charset="0"/>
                </a:rPr>
                <a:t>К</a:t>
              </a:r>
              <a:endParaRPr lang="ru-RU" sz="2000" b="1" dirty="0">
                <a:solidFill>
                  <a:schemeClr val="tx2">
                    <a:lumMod val="10000"/>
                  </a:schemeClr>
                </a:solidFill>
                <a:latin typeface="Georgia" pitchFamily="18" charset="0"/>
              </a:endParaRP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1115616" y="3789040"/>
              <a:ext cx="352839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000" b="1" dirty="0" smtClean="0">
                  <a:solidFill>
                    <a:schemeClr val="tx2">
                      <a:lumMod val="10000"/>
                    </a:schemeClr>
                  </a:solidFill>
                  <a:latin typeface="Georgia" pitchFamily="18" charset="0"/>
                </a:rPr>
                <a:t>А   </a:t>
              </a:r>
              <a:r>
                <a:rPr lang="en-US" sz="2000" b="1" dirty="0" smtClean="0">
                  <a:solidFill>
                    <a:schemeClr val="tx2">
                      <a:lumMod val="10000"/>
                    </a:schemeClr>
                  </a:solidFill>
                  <a:latin typeface="Georgia" pitchFamily="18" charset="0"/>
                </a:rPr>
                <a:t>                  L                     C</a:t>
              </a:r>
              <a:r>
                <a:rPr lang="ru-RU" sz="2000" b="1" dirty="0" smtClean="0">
                  <a:solidFill>
                    <a:schemeClr val="tx2">
                      <a:lumMod val="10000"/>
                    </a:schemeClr>
                  </a:solidFill>
                  <a:latin typeface="Georgia" pitchFamily="18" charset="0"/>
                </a:rPr>
                <a:t>        </a:t>
              </a:r>
              <a:endParaRPr lang="ru-RU" sz="2000" b="1" dirty="0">
                <a:solidFill>
                  <a:schemeClr val="tx2">
                    <a:lumMod val="10000"/>
                  </a:schemeClr>
                </a:solidFill>
                <a:latin typeface="Georgia" pitchFamily="18" charset="0"/>
              </a:endParaRPr>
            </a:p>
          </p:txBody>
        </p:sp>
      </p:grpSp>
      <p:pic>
        <p:nvPicPr>
          <p:cNvPr id="19" name="Picture 2" descr="http://pochclass.ucoz.ru/dm/71822_html_m1e967761.png">
            <a:hlinkClick r:id="rId6" action="ppaction://hlinksldjump"/>
          </p:cNvPr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390707" y="5301208"/>
            <a:ext cx="1437104" cy="1396777"/>
          </a:xfrm>
          <a:prstGeom prst="rect">
            <a:avLst/>
          </a:prstGeom>
          <a:noFill/>
        </p:spPr>
      </p:pic>
      <p:sp>
        <p:nvSpPr>
          <p:cNvPr id="20" name="Стрелка вправо 19"/>
          <p:cNvSpPr/>
          <p:nvPr/>
        </p:nvSpPr>
        <p:spPr>
          <a:xfrm>
            <a:off x="8460432" y="1700808"/>
            <a:ext cx="288032" cy="144016"/>
          </a:xfrm>
          <a:prstGeom prst="rightArrow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2" name="Прямая соединительная линия 21"/>
          <p:cNvCxnSpPr>
            <a:stCxn id="9" idx="0"/>
          </p:cNvCxnSpPr>
          <p:nvPr/>
        </p:nvCxnSpPr>
        <p:spPr>
          <a:xfrm flipH="1">
            <a:off x="1187624" y="2132856"/>
            <a:ext cx="1620180" cy="1656184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>
            <a:stCxn id="14" idx="2"/>
          </p:cNvCxnSpPr>
          <p:nvPr/>
        </p:nvCxnSpPr>
        <p:spPr>
          <a:xfrm>
            <a:off x="2843808" y="2172926"/>
            <a:ext cx="1584176" cy="1616114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25" name="Стрелка вправо 24"/>
          <p:cNvSpPr/>
          <p:nvPr/>
        </p:nvSpPr>
        <p:spPr>
          <a:xfrm>
            <a:off x="7596336" y="2420888"/>
            <a:ext cx="360040" cy="144016"/>
          </a:xfrm>
          <a:prstGeom prst="rightArrow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7" name="Прямая соединительная линия 26"/>
          <p:cNvCxnSpPr/>
          <p:nvPr/>
        </p:nvCxnSpPr>
        <p:spPr>
          <a:xfrm>
            <a:off x="1979712" y="3645024"/>
            <a:ext cx="0" cy="288032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>
            <a:off x="2123728" y="3645024"/>
            <a:ext cx="0" cy="288032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>
            <a:off x="3563888" y="3645024"/>
            <a:ext cx="0" cy="288032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>
            <a:off x="3707904" y="3645024"/>
            <a:ext cx="0" cy="288032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31" name="Стрелка вправо 30"/>
          <p:cNvSpPr/>
          <p:nvPr/>
        </p:nvSpPr>
        <p:spPr>
          <a:xfrm>
            <a:off x="6804248" y="2780928"/>
            <a:ext cx="360040" cy="144016"/>
          </a:xfrm>
          <a:prstGeom prst="rightArrow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33" name="Прямая соединительная линия 32"/>
          <p:cNvCxnSpPr/>
          <p:nvPr/>
        </p:nvCxnSpPr>
        <p:spPr>
          <a:xfrm>
            <a:off x="1403648" y="3212976"/>
            <a:ext cx="360040" cy="288032"/>
          </a:xfrm>
          <a:prstGeom prst="line">
            <a:avLst/>
          </a:prstGeom>
          <a:ln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/>
          <p:cNvCxnSpPr/>
          <p:nvPr/>
        </p:nvCxnSpPr>
        <p:spPr>
          <a:xfrm flipH="1">
            <a:off x="3779912" y="3212976"/>
            <a:ext cx="360040" cy="288032"/>
          </a:xfrm>
          <a:prstGeom prst="line">
            <a:avLst/>
          </a:prstGeom>
          <a:ln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5" grpId="0" animBg="1"/>
      <p:bldP spid="31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Другая 2">
      <a:dk1>
        <a:srgbClr val="C3D69B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227</TotalTime>
  <Words>281</Words>
  <Application>Microsoft Office PowerPoint</Application>
  <PresentationFormat>Экран (4:3)</PresentationFormat>
  <Paragraphs>95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Свойства равнобедренного треугольника</vt:lpstr>
      <vt:lpstr>Дайте определения следующим понятиям:</vt:lpstr>
      <vt:lpstr>Проверка домашнего задания</vt:lpstr>
      <vt:lpstr>Проверка домашнего задания</vt:lpstr>
      <vt:lpstr>Решите устно задачу.</vt:lpstr>
      <vt:lpstr>Решите устно задачу.</vt:lpstr>
      <vt:lpstr>Решите письменно задачу.</vt:lpstr>
      <vt:lpstr>Запишите недостающие объяснения</vt:lpstr>
      <vt:lpstr>Решите письменно задачу.</vt:lpstr>
      <vt:lpstr>Свойство равнобедренного треугольника</vt:lpstr>
      <vt:lpstr>Свойство равнобедренного треугольника</vt:lpstr>
      <vt:lpstr>Свойство равнобедренного треугольника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Свойства равнобедренного треугольника</dc:title>
  <dc:creator>Юля</dc:creator>
  <cp:lastModifiedBy>Юля</cp:lastModifiedBy>
  <cp:revision>28</cp:revision>
  <dcterms:created xsi:type="dcterms:W3CDTF">2016-01-13T19:15:51Z</dcterms:created>
  <dcterms:modified xsi:type="dcterms:W3CDTF">2016-01-30T10:19:15Z</dcterms:modified>
</cp:coreProperties>
</file>