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266" r:id="rId3"/>
    <p:sldId id="262" r:id="rId4"/>
    <p:sldId id="289" r:id="rId5"/>
    <p:sldId id="290" r:id="rId6"/>
    <p:sldId id="257" r:id="rId7"/>
    <p:sldId id="300" r:id="rId8"/>
    <p:sldId id="265" r:id="rId9"/>
    <p:sldId id="291" r:id="rId10"/>
    <p:sldId id="292" r:id="rId11"/>
    <p:sldId id="294" r:id="rId12"/>
    <p:sldId id="286" r:id="rId13"/>
    <p:sldId id="285" r:id="rId14"/>
    <p:sldId id="298" r:id="rId15"/>
    <p:sldId id="284" r:id="rId16"/>
    <p:sldId id="282" r:id="rId17"/>
    <p:sldId id="299" r:id="rId18"/>
    <p:sldId id="288" r:id="rId19"/>
    <p:sldId id="273" r:id="rId20"/>
    <p:sldId id="30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2EE"/>
    <a:srgbClr val="5A95EF"/>
    <a:srgbClr val="5592F5"/>
    <a:srgbClr val="6099F6"/>
    <a:srgbClr val="6DA2F7"/>
    <a:srgbClr val="7A0000"/>
    <a:srgbClr val="004200"/>
    <a:srgbClr val="003600"/>
    <a:srgbClr val="A80000"/>
    <a:srgbClr val="FFFF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47;&#1072;&#1082;&#1083;&#1080;&#1095;&#1082;&#1072;%20&#1044;&#1091;&#1073;&#1088;&#1072;&#1074;&#1091;&#1096;&#1082;&#1072;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55;&#1083;&#1103;&#1089;&#1086;&#1074;&#1072;&#1103;%20&#1042;&#1072;&#1088;&#1077;&#1085;&#1100;&#1082;&#1072;.wav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46;&#1080;&#1083;&#1080;%20&#1091;%20&#1073;&#1072;&#1073;&#1091;&#1089;&#1080;.mp3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61;&#1086;&#1088;&#1086;&#1074;&#1086;&#1076;&#1085;&#1072;&#1103;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41;&#1072;&#1102;%20&#1073;&#1072;&#1081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47;&#1086;&#1083;&#1086;&#1090;&#1099;&#1077;%20&#1074;&#1086;&#1088;&#1086;&#1090;&#1072;.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47;&#1072;&#1082;&#1083;&#1080;&#1095;&#1082;&#1072;-&#1074;&#1077;&#1089;&#1085;&#1103;&#1085;&#1082;&#1072;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57;&#1086;&#1083;&#1076;&#1072;&#1090;&#1089;&#1082;&#1072;&#1103;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50;&#1086;&#1083;&#1099;&#1073;&#1077;&#1083;&#1100;&#1085;&#1072;&#1103;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42;&#1086;%20&#1087;&#1086;&#1083;&#1077;%20&#1073;&#1077;&#1088;&#1105;&#1079;&#1072;%20&#1089;&#1090;&#1086;&#1103;&#1083;&#1072;.mp3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r\Desktop\&#1046;&#1040;&#1053;&#1056;&#1067;%20&#1056;&#1059;&#1057;&#1057;&#1050;&#1054;&#1049;%20&#1053;&#1040;&#1056;&#1054;&#1044;&#1053;&#1054;&#1049;%20&#1055;&#1045;&#1057;&#1053;&#1048;\&#1052;&#1091;&#1079;&#1099;&#1082;&#1072;\&#1040;&#1093;%20&#1074;&#1099;%20&#1089;&#1077;&#1085;&#1080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file.mobilmusic.ru/2f/e9/ba/1004249.jpg"/>
          <p:cNvPicPr>
            <a:picLocks noChangeAspect="1" noChangeArrowheads="1"/>
          </p:cNvPicPr>
          <p:nvPr/>
        </p:nvPicPr>
        <p:blipFill>
          <a:blip r:embed="rId2" cstate="print"/>
          <a:srcRect l="1809" r="60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92EE">
            <a:alpha val="9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karlmarx.lib54.ru/pictures/soldatush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00108"/>
            <a:ext cx="7812360" cy="585789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3" descr="C:\Users\Костик\Desktop\Урок 3 Песня русская в берёзах песня русская в хлебах\Рисунок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67" t="88634" r="46044"/>
          <a:stretch>
            <a:fillRect/>
          </a:stretch>
        </p:blipFill>
        <p:spPr bwMode="auto">
          <a:xfrm rot="5400000">
            <a:off x="-2607480" y="2607479"/>
            <a:ext cx="6858002" cy="164304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67744" y="116632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4200"/>
                </a:solidFill>
                <a:latin typeface="Georgia" pitchFamily="18" charset="0"/>
              </a:rPr>
              <a:t>СОЛДАТСКИЕ</a:t>
            </a:r>
            <a:endParaRPr lang="ru-RU" sz="5400" b="1" dirty="0">
              <a:solidFill>
                <a:srgbClr val="0042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osharo.ru/wp-content/uploads/e391a05753/08/16/otkrytki_a5c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-9128"/>
            <a:ext cx="6867128" cy="68671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67744" y="2924944"/>
            <a:ext cx="5832648" cy="10584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5100A2"/>
                </a:solidFill>
                <a:latin typeface="Georgia" pitchFamily="18" charset="0"/>
              </a:rPr>
              <a:t>КАЛЕНДАРНЫЕ</a:t>
            </a:r>
            <a:endParaRPr lang="ru-RU" sz="4800" b="1" dirty="0">
              <a:solidFill>
                <a:srgbClr val="5100A2"/>
              </a:solidFill>
              <a:latin typeface="Georgia" pitchFamily="18" charset="0"/>
            </a:endParaRPr>
          </a:p>
        </p:txBody>
      </p:sp>
      <p:pic>
        <p:nvPicPr>
          <p:cNvPr id="5" name="Picture 3" descr="C:\Users\Костик\Desktop\Урок 3 Песня русская в берёзах песня русская в хлебах\Рисунок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67" t="88634" r="46044"/>
          <a:stretch>
            <a:fillRect/>
          </a:stretch>
        </p:blipFill>
        <p:spPr bwMode="auto">
          <a:xfrm rot="5400000">
            <a:off x="-2607480" y="2607479"/>
            <a:ext cx="6858002" cy="1643043"/>
          </a:xfrm>
          <a:prstGeom prst="rect">
            <a:avLst/>
          </a:prstGeom>
          <a:noFill/>
        </p:spPr>
      </p:pic>
      <p:pic>
        <p:nvPicPr>
          <p:cNvPr id="7" name="Закличка Дубравуш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76456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forwallpaper.com/files/thumbs/preview/44/444755__sky_p.jpg"/>
          <p:cNvPicPr>
            <a:picLocks noChangeAspect="1" noChangeArrowheads="1"/>
          </p:cNvPicPr>
          <p:nvPr/>
        </p:nvPicPr>
        <p:blipFill>
          <a:blip r:embed="rId3" cstate="print">
            <a:lum bright="1000" contrast="-9000"/>
          </a:blip>
          <a:srcRect l="23733" r="7768" b="15117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" name="Равнобедренный треугольник 18"/>
          <p:cNvSpPr/>
          <p:nvPr/>
        </p:nvSpPr>
        <p:spPr>
          <a:xfrm rot="21440036">
            <a:off x="4091664" y="4530609"/>
            <a:ext cx="731720" cy="2221153"/>
          </a:xfrm>
          <a:prstGeom prst="triangle">
            <a:avLst>
              <a:gd name="adj" fmla="val 48204"/>
            </a:avLst>
          </a:prstGeom>
          <a:solidFill>
            <a:srgbClr val="F7FA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олна 17"/>
          <p:cNvSpPr/>
          <p:nvPr/>
        </p:nvSpPr>
        <p:spPr>
          <a:xfrm rot="16200000" flipV="1">
            <a:off x="1605350" y="2867258"/>
            <a:ext cx="4841780" cy="1356752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F7FA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017" t="85507" r="54688" b="2895"/>
          <a:stretch>
            <a:fillRect/>
          </a:stretch>
        </p:blipFill>
        <p:spPr bwMode="auto">
          <a:xfrm>
            <a:off x="2357421" y="6000768"/>
            <a:ext cx="4500595" cy="830946"/>
          </a:xfrm>
          <a:prstGeom prst="rect">
            <a:avLst/>
          </a:prstGeom>
          <a:noFill/>
        </p:spPr>
      </p:pic>
      <p:pic>
        <p:nvPicPr>
          <p:cNvPr id="5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375" t="1746" r="54688" b="13863"/>
          <a:stretch>
            <a:fillRect/>
          </a:stretch>
        </p:blipFill>
        <p:spPr bwMode="auto">
          <a:xfrm>
            <a:off x="1998000" y="0"/>
            <a:ext cx="4857784" cy="6045920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643570" y="4857760"/>
            <a:ext cx="2214578" cy="1343028"/>
          </a:xfrm>
          <a:prstGeom prst="ellipse">
            <a:avLst/>
          </a:prstGeom>
          <a:solidFill>
            <a:srgbClr val="F0FCF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6000"/>
          </a:blip>
          <a:srcRect l="9841" t="4251" r="4045" b="13182"/>
          <a:stretch>
            <a:fillRect/>
          </a:stretch>
        </p:blipFill>
        <p:spPr bwMode="auto">
          <a:xfrm>
            <a:off x="5214942" y="0"/>
            <a:ext cx="1560285" cy="173158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rot="20970647">
            <a:off x="5380638" y="748289"/>
            <a:ext cx="1190651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плясовые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13" name="Плясовая Варень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478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://images.forwallpaper.com/files/thumbs/preview/44/444755__sky_p.jpg"/>
          <p:cNvPicPr>
            <a:picLocks noChangeAspect="1" noChangeArrowheads="1"/>
          </p:cNvPicPr>
          <p:nvPr/>
        </p:nvPicPr>
        <p:blipFill>
          <a:blip r:embed="rId3" cstate="print">
            <a:lum bright="1000" contrast="-9000"/>
          </a:blip>
          <a:srcRect l="23733" r="7768" b="15117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" name="Равнобедренный треугольник 18"/>
          <p:cNvSpPr/>
          <p:nvPr/>
        </p:nvSpPr>
        <p:spPr>
          <a:xfrm rot="21440036">
            <a:off x="4091664" y="4530609"/>
            <a:ext cx="731720" cy="2221153"/>
          </a:xfrm>
          <a:prstGeom prst="triangle">
            <a:avLst>
              <a:gd name="adj" fmla="val 48204"/>
            </a:avLst>
          </a:prstGeom>
          <a:solidFill>
            <a:srgbClr val="F7FA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олна 17"/>
          <p:cNvSpPr/>
          <p:nvPr/>
        </p:nvSpPr>
        <p:spPr>
          <a:xfrm rot="16200000" flipV="1">
            <a:off x="1605350" y="2867258"/>
            <a:ext cx="4841780" cy="1356752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F7FA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017" t="85507" r="54688" b="2895"/>
          <a:stretch>
            <a:fillRect/>
          </a:stretch>
        </p:blipFill>
        <p:spPr bwMode="auto">
          <a:xfrm>
            <a:off x="2357421" y="6000768"/>
            <a:ext cx="4500595" cy="830946"/>
          </a:xfrm>
          <a:prstGeom prst="rect">
            <a:avLst/>
          </a:prstGeom>
          <a:noFill/>
        </p:spPr>
      </p:pic>
      <p:pic>
        <p:nvPicPr>
          <p:cNvPr id="5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375" t="1746" r="54688" b="13863"/>
          <a:stretch>
            <a:fillRect/>
          </a:stretch>
        </p:blipFill>
        <p:spPr bwMode="auto">
          <a:xfrm>
            <a:off x="1998000" y="0"/>
            <a:ext cx="4857784" cy="6045920"/>
          </a:xfrm>
          <a:prstGeom prst="rect">
            <a:avLst/>
          </a:prstGeom>
          <a:noFill/>
        </p:spPr>
      </p:pic>
      <p:pic>
        <p:nvPicPr>
          <p:cNvPr id="13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875"/>
          <a:stretch>
            <a:fillRect/>
          </a:stretch>
        </p:blipFill>
        <p:spPr bwMode="auto">
          <a:xfrm rot="17397188">
            <a:off x="1923819" y="554915"/>
            <a:ext cx="1560285" cy="1842893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643570" y="4857760"/>
            <a:ext cx="2214578" cy="1343028"/>
          </a:xfrm>
          <a:prstGeom prst="ellipse">
            <a:avLst/>
          </a:prstGeom>
          <a:solidFill>
            <a:srgbClr val="F0FCF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21072094">
            <a:off x="2163138" y="1164161"/>
            <a:ext cx="1238464" cy="35719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детские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14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6000"/>
          </a:blip>
          <a:srcRect l="9841" t="4251" r="4045" b="13182"/>
          <a:stretch>
            <a:fillRect/>
          </a:stretch>
        </p:blipFill>
        <p:spPr bwMode="auto">
          <a:xfrm>
            <a:off x="5214942" y="0"/>
            <a:ext cx="1560285" cy="173158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20970647">
            <a:off x="5380638" y="748289"/>
            <a:ext cx="1190651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плясовые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16" name="Жили у бабус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179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forwallpaper.com/files/thumbs/preview/44/444755__sky_p.jpg"/>
          <p:cNvPicPr>
            <a:picLocks noChangeAspect="1" noChangeArrowheads="1"/>
          </p:cNvPicPr>
          <p:nvPr/>
        </p:nvPicPr>
        <p:blipFill>
          <a:blip r:embed="rId3" cstate="print">
            <a:lum bright="1000" contrast="-9000"/>
          </a:blip>
          <a:srcRect l="23733" r="7768" b="15117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" name="Равнобедренный треугольник 18"/>
          <p:cNvSpPr/>
          <p:nvPr/>
        </p:nvSpPr>
        <p:spPr>
          <a:xfrm rot="21440036">
            <a:off x="4091664" y="4530609"/>
            <a:ext cx="731720" cy="2221153"/>
          </a:xfrm>
          <a:prstGeom prst="triangle">
            <a:avLst>
              <a:gd name="adj" fmla="val 48204"/>
            </a:avLst>
          </a:prstGeom>
          <a:solidFill>
            <a:srgbClr val="F7FA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олна 17"/>
          <p:cNvSpPr/>
          <p:nvPr/>
        </p:nvSpPr>
        <p:spPr>
          <a:xfrm rot="16200000" flipV="1">
            <a:off x="1605350" y="2867258"/>
            <a:ext cx="4841780" cy="1356752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F7FA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017" t="85507" r="54688" b="2895"/>
          <a:stretch>
            <a:fillRect/>
          </a:stretch>
        </p:blipFill>
        <p:spPr bwMode="auto">
          <a:xfrm>
            <a:off x="2357421" y="6000768"/>
            <a:ext cx="4500595" cy="830946"/>
          </a:xfrm>
          <a:prstGeom prst="rect">
            <a:avLst/>
          </a:prstGeom>
          <a:noFill/>
        </p:spPr>
      </p:pic>
      <p:pic>
        <p:nvPicPr>
          <p:cNvPr id="5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375" t="1746" r="54688" b="13863"/>
          <a:stretch>
            <a:fillRect/>
          </a:stretch>
        </p:blipFill>
        <p:spPr bwMode="auto">
          <a:xfrm>
            <a:off x="1998000" y="0"/>
            <a:ext cx="4857784" cy="6045920"/>
          </a:xfrm>
          <a:prstGeom prst="rect">
            <a:avLst/>
          </a:prstGeom>
          <a:noFill/>
        </p:spPr>
      </p:pic>
      <p:pic>
        <p:nvPicPr>
          <p:cNvPr id="13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875"/>
          <a:stretch>
            <a:fillRect/>
          </a:stretch>
        </p:blipFill>
        <p:spPr bwMode="auto">
          <a:xfrm rot="17397188">
            <a:off x="1923819" y="554915"/>
            <a:ext cx="1560285" cy="1842893"/>
          </a:xfrm>
          <a:prstGeom prst="rect">
            <a:avLst/>
          </a:prstGeom>
          <a:noFill/>
        </p:spPr>
      </p:pic>
      <p:pic>
        <p:nvPicPr>
          <p:cNvPr id="14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751"/>
          <a:stretch>
            <a:fillRect/>
          </a:stretch>
        </p:blipFill>
        <p:spPr bwMode="auto">
          <a:xfrm rot="13785056">
            <a:off x="856789" y="3412139"/>
            <a:ext cx="1560285" cy="1845483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643570" y="4857760"/>
            <a:ext cx="2214578" cy="1343028"/>
          </a:xfrm>
          <a:prstGeom prst="ellipse">
            <a:avLst/>
          </a:prstGeom>
          <a:solidFill>
            <a:srgbClr val="F0FCF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21072094">
            <a:off x="2163138" y="1164161"/>
            <a:ext cx="1238464" cy="35719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детские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20970647">
            <a:off x="775202" y="4136610"/>
            <a:ext cx="1477399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хороводные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16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6000"/>
          </a:blip>
          <a:srcRect l="9841" t="4251" r="4045" b="13182"/>
          <a:stretch>
            <a:fillRect/>
          </a:stretch>
        </p:blipFill>
        <p:spPr bwMode="auto">
          <a:xfrm>
            <a:off x="5214942" y="0"/>
            <a:ext cx="1560285" cy="1731586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 rot="20970647">
            <a:off x="5380638" y="748289"/>
            <a:ext cx="1190651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плясовые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15" name="Хороводна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708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forwallpaper.com/files/thumbs/preview/44/444755__sky_p.jpg"/>
          <p:cNvPicPr>
            <a:picLocks noChangeAspect="1" noChangeArrowheads="1"/>
          </p:cNvPicPr>
          <p:nvPr/>
        </p:nvPicPr>
        <p:blipFill>
          <a:blip r:embed="rId3" cstate="print">
            <a:lum bright="1000" contrast="-9000"/>
          </a:blip>
          <a:srcRect l="23733" r="7768" b="15117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" name="Равнобедренный треугольник 18"/>
          <p:cNvSpPr/>
          <p:nvPr/>
        </p:nvSpPr>
        <p:spPr>
          <a:xfrm rot="21440036">
            <a:off x="4091664" y="4530609"/>
            <a:ext cx="731720" cy="2221153"/>
          </a:xfrm>
          <a:prstGeom prst="triangle">
            <a:avLst>
              <a:gd name="adj" fmla="val 48204"/>
            </a:avLst>
          </a:prstGeom>
          <a:solidFill>
            <a:srgbClr val="F7FA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олна 17"/>
          <p:cNvSpPr/>
          <p:nvPr/>
        </p:nvSpPr>
        <p:spPr>
          <a:xfrm rot="16200000" flipV="1">
            <a:off x="1605350" y="2867258"/>
            <a:ext cx="4841780" cy="1356752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F7FA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017" t="85507" r="54688" b="2895"/>
          <a:stretch>
            <a:fillRect/>
          </a:stretch>
        </p:blipFill>
        <p:spPr bwMode="auto">
          <a:xfrm>
            <a:off x="2357421" y="6000768"/>
            <a:ext cx="4500595" cy="830946"/>
          </a:xfrm>
          <a:prstGeom prst="rect">
            <a:avLst/>
          </a:prstGeom>
          <a:noFill/>
        </p:spPr>
      </p:pic>
      <p:pic>
        <p:nvPicPr>
          <p:cNvPr id="5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375" t="1746" r="54688" b="13863"/>
          <a:stretch>
            <a:fillRect/>
          </a:stretch>
        </p:blipFill>
        <p:spPr bwMode="auto">
          <a:xfrm>
            <a:off x="1998000" y="0"/>
            <a:ext cx="4857784" cy="6045920"/>
          </a:xfrm>
          <a:prstGeom prst="rect">
            <a:avLst/>
          </a:prstGeom>
          <a:noFill/>
        </p:spPr>
      </p:pic>
      <p:pic>
        <p:nvPicPr>
          <p:cNvPr id="7175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1000"/>
          </a:blip>
          <a:srcRect l="9841" t="4251" r="4045" b="9018"/>
          <a:stretch>
            <a:fillRect/>
          </a:stretch>
        </p:blipFill>
        <p:spPr bwMode="auto">
          <a:xfrm rot="5400000">
            <a:off x="6272948" y="2656746"/>
            <a:ext cx="1560285" cy="1818909"/>
          </a:xfrm>
          <a:prstGeom prst="rect">
            <a:avLst/>
          </a:prstGeom>
          <a:noFill/>
        </p:spPr>
      </p:pic>
      <p:pic>
        <p:nvPicPr>
          <p:cNvPr id="13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875"/>
          <a:stretch>
            <a:fillRect/>
          </a:stretch>
        </p:blipFill>
        <p:spPr bwMode="auto">
          <a:xfrm rot="17397188">
            <a:off x="1923819" y="554915"/>
            <a:ext cx="1560285" cy="1842893"/>
          </a:xfrm>
          <a:prstGeom prst="rect">
            <a:avLst/>
          </a:prstGeom>
          <a:noFill/>
        </p:spPr>
      </p:pic>
      <p:pic>
        <p:nvPicPr>
          <p:cNvPr id="14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751"/>
          <a:stretch>
            <a:fillRect/>
          </a:stretch>
        </p:blipFill>
        <p:spPr bwMode="auto">
          <a:xfrm rot="13785056">
            <a:off x="856789" y="3412139"/>
            <a:ext cx="1560285" cy="1845483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643570" y="4857760"/>
            <a:ext cx="2214578" cy="1343028"/>
          </a:xfrm>
          <a:prstGeom prst="ellipse">
            <a:avLst/>
          </a:prstGeom>
          <a:solidFill>
            <a:srgbClr val="F0FCF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21161106">
            <a:off x="6162200" y="3459913"/>
            <a:ext cx="1633043" cy="396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колыбельные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1072094">
            <a:off x="2163138" y="1164161"/>
            <a:ext cx="1238464" cy="35719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детские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20970647">
            <a:off x="775202" y="4136610"/>
            <a:ext cx="1477399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хороводные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16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6000"/>
          </a:blip>
          <a:srcRect l="9841" t="4251" r="4045" b="13182"/>
          <a:stretch>
            <a:fillRect/>
          </a:stretch>
        </p:blipFill>
        <p:spPr bwMode="auto">
          <a:xfrm>
            <a:off x="5214942" y="0"/>
            <a:ext cx="1560285" cy="1731586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 rot="20970647">
            <a:off x="5380638" y="748289"/>
            <a:ext cx="1190651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плясовые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22" name="Баю ба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397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forwallpaper.com/files/thumbs/preview/44/444755__sky_p.jpg"/>
          <p:cNvPicPr>
            <a:picLocks noChangeAspect="1" noChangeArrowheads="1"/>
          </p:cNvPicPr>
          <p:nvPr/>
        </p:nvPicPr>
        <p:blipFill>
          <a:blip r:embed="rId3" cstate="print">
            <a:lum bright="1000" contrast="-9000"/>
          </a:blip>
          <a:srcRect l="23733" r="7768" b="15117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" name="Равнобедренный треугольник 18"/>
          <p:cNvSpPr/>
          <p:nvPr/>
        </p:nvSpPr>
        <p:spPr>
          <a:xfrm rot="21440036">
            <a:off x="4091664" y="4530609"/>
            <a:ext cx="731720" cy="2221153"/>
          </a:xfrm>
          <a:prstGeom prst="triangle">
            <a:avLst>
              <a:gd name="adj" fmla="val 48204"/>
            </a:avLst>
          </a:prstGeom>
          <a:solidFill>
            <a:srgbClr val="F7FA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олна 17"/>
          <p:cNvSpPr/>
          <p:nvPr/>
        </p:nvSpPr>
        <p:spPr>
          <a:xfrm rot="16200000" flipV="1">
            <a:off x="1605350" y="2867258"/>
            <a:ext cx="4841780" cy="1356752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F7FA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017" t="85507" r="54688" b="2895"/>
          <a:stretch>
            <a:fillRect/>
          </a:stretch>
        </p:blipFill>
        <p:spPr bwMode="auto">
          <a:xfrm>
            <a:off x="2357421" y="6000768"/>
            <a:ext cx="4500595" cy="830946"/>
          </a:xfrm>
          <a:prstGeom prst="rect">
            <a:avLst/>
          </a:prstGeom>
          <a:noFill/>
        </p:spPr>
      </p:pic>
      <p:pic>
        <p:nvPicPr>
          <p:cNvPr id="5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375" t="1746" r="54688" b="13863"/>
          <a:stretch>
            <a:fillRect/>
          </a:stretch>
        </p:blipFill>
        <p:spPr bwMode="auto">
          <a:xfrm>
            <a:off x="1998000" y="0"/>
            <a:ext cx="4857784" cy="6045920"/>
          </a:xfrm>
          <a:prstGeom prst="rect">
            <a:avLst/>
          </a:prstGeom>
          <a:noFill/>
        </p:spPr>
      </p:pic>
      <p:pic>
        <p:nvPicPr>
          <p:cNvPr id="7175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1000"/>
          </a:blip>
          <a:srcRect l="9841" t="4251" r="4045" b="9018"/>
          <a:stretch>
            <a:fillRect/>
          </a:stretch>
        </p:blipFill>
        <p:spPr bwMode="auto">
          <a:xfrm rot="5400000">
            <a:off x="6272948" y="2656746"/>
            <a:ext cx="1560285" cy="1818909"/>
          </a:xfrm>
          <a:prstGeom prst="rect">
            <a:avLst/>
          </a:prstGeom>
          <a:noFill/>
        </p:spPr>
      </p:pic>
      <p:pic>
        <p:nvPicPr>
          <p:cNvPr id="13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875"/>
          <a:stretch>
            <a:fillRect/>
          </a:stretch>
        </p:blipFill>
        <p:spPr bwMode="auto">
          <a:xfrm rot="17397188">
            <a:off x="1923819" y="554915"/>
            <a:ext cx="1560285" cy="1842893"/>
          </a:xfrm>
          <a:prstGeom prst="rect">
            <a:avLst/>
          </a:prstGeom>
          <a:noFill/>
        </p:spPr>
      </p:pic>
      <p:pic>
        <p:nvPicPr>
          <p:cNvPr id="14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751"/>
          <a:stretch>
            <a:fillRect/>
          </a:stretch>
        </p:blipFill>
        <p:spPr bwMode="auto">
          <a:xfrm rot="13785056">
            <a:off x="856789" y="3412139"/>
            <a:ext cx="1560285" cy="1845483"/>
          </a:xfrm>
          <a:prstGeom prst="rect">
            <a:avLst/>
          </a:prstGeom>
          <a:noFill/>
        </p:spPr>
      </p:pic>
      <p:pic>
        <p:nvPicPr>
          <p:cNvPr id="16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9664"/>
          <a:stretch>
            <a:fillRect/>
          </a:stretch>
        </p:blipFill>
        <p:spPr bwMode="auto">
          <a:xfrm rot="4115508">
            <a:off x="4416953" y="1581856"/>
            <a:ext cx="1560285" cy="1805367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643570" y="4857760"/>
            <a:ext cx="2214578" cy="1343028"/>
          </a:xfrm>
          <a:prstGeom prst="ellipse">
            <a:avLst/>
          </a:prstGeom>
          <a:solidFill>
            <a:srgbClr val="F0FCF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21161106">
            <a:off x="6162200" y="3459913"/>
            <a:ext cx="1633043" cy="396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колыбельные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1072094">
            <a:off x="2163138" y="1164161"/>
            <a:ext cx="1238464" cy="35719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детские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20970647">
            <a:off x="4593913" y="2321182"/>
            <a:ext cx="1203655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игровые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20970647">
            <a:off x="775202" y="4136610"/>
            <a:ext cx="1477399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хороводные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40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6000"/>
          </a:blip>
          <a:srcRect l="9841" t="4251" r="4045" b="13182"/>
          <a:stretch>
            <a:fillRect/>
          </a:stretch>
        </p:blipFill>
        <p:spPr bwMode="auto">
          <a:xfrm>
            <a:off x="5214942" y="0"/>
            <a:ext cx="1560285" cy="1731586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 rot="20970647">
            <a:off x="5380638" y="748289"/>
            <a:ext cx="1190651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плясовые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20" name="Золотые ворота.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07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forwallpaper.com/files/thumbs/preview/44/444755__sky_p.jpg"/>
          <p:cNvPicPr>
            <a:picLocks noChangeAspect="1" noChangeArrowheads="1"/>
          </p:cNvPicPr>
          <p:nvPr/>
        </p:nvPicPr>
        <p:blipFill>
          <a:blip r:embed="rId3" cstate="print">
            <a:lum bright="1000" contrast="-9000"/>
          </a:blip>
          <a:srcRect l="23733" r="7768" b="15117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" name="Равнобедренный треугольник 18"/>
          <p:cNvSpPr/>
          <p:nvPr/>
        </p:nvSpPr>
        <p:spPr>
          <a:xfrm rot="21440036">
            <a:off x="4091664" y="4530609"/>
            <a:ext cx="731720" cy="2221153"/>
          </a:xfrm>
          <a:prstGeom prst="triangle">
            <a:avLst>
              <a:gd name="adj" fmla="val 48204"/>
            </a:avLst>
          </a:prstGeom>
          <a:solidFill>
            <a:srgbClr val="F7FA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олна 17"/>
          <p:cNvSpPr/>
          <p:nvPr/>
        </p:nvSpPr>
        <p:spPr>
          <a:xfrm rot="16200000" flipV="1">
            <a:off x="1605350" y="2867258"/>
            <a:ext cx="4841780" cy="1356752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F7FA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017" t="85507" r="54688" b="2895"/>
          <a:stretch>
            <a:fillRect/>
          </a:stretch>
        </p:blipFill>
        <p:spPr bwMode="auto">
          <a:xfrm>
            <a:off x="2357421" y="6000768"/>
            <a:ext cx="4500595" cy="830946"/>
          </a:xfrm>
          <a:prstGeom prst="rect">
            <a:avLst/>
          </a:prstGeom>
          <a:noFill/>
        </p:spPr>
      </p:pic>
      <p:pic>
        <p:nvPicPr>
          <p:cNvPr id="5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375" t="1746" r="54688" b="13863"/>
          <a:stretch>
            <a:fillRect/>
          </a:stretch>
        </p:blipFill>
        <p:spPr bwMode="auto">
          <a:xfrm>
            <a:off x="1998000" y="0"/>
            <a:ext cx="4857784" cy="6045920"/>
          </a:xfrm>
          <a:prstGeom prst="rect">
            <a:avLst/>
          </a:prstGeom>
          <a:noFill/>
        </p:spPr>
      </p:pic>
      <p:pic>
        <p:nvPicPr>
          <p:cNvPr id="7175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1000"/>
          </a:blip>
          <a:srcRect l="9841" t="4251" r="4045" b="9018"/>
          <a:stretch>
            <a:fillRect/>
          </a:stretch>
        </p:blipFill>
        <p:spPr bwMode="auto">
          <a:xfrm rot="5400000">
            <a:off x="6272948" y="2656746"/>
            <a:ext cx="1560285" cy="1818909"/>
          </a:xfrm>
          <a:prstGeom prst="rect">
            <a:avLst/>
          </a:prstGeom>
          <a:noFill/>
        </p:spPr>
      </p:pic>
      <p:pic>
        <p:nvPicPr>
          <p:cNvPr id="13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875"/>
          <a:stretch>
            <a:fillRect/>
          </a:stretch>
        </p:blipFill>
        <p:spPr bwMode="auto">
          <a:xfrm rot="17397188">
            <a:off x="1923819" y="554915"/>
            <a:ext cx="1560285" cy="1842893"/>
          </a:xfrm>
          <a:prstGeom prst="rect">
            <a:avLst/>
          </a:prstGeom>
          <a:noFill/>
        </p:spPr>
      </p:pic>
      <p:pic>
        <p:nvPicPr>
          <p:cNvPr id="14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751"/>
          <a:stretch>
            <a:fillRect/>
          </a:stretch>
        </p:blipFill>
        <p:spPr bwMode="auto">
          <a:xfrm rot="13785056">
            <a:off x="856789" y="3412139"/>
            <a:ext cx="1560285" cy="1845483"/>
          </a:xfrm>
          <a:prstGeom prst="rect">
            <a:avLst/>
          </a:prstGeom>
          <a:noFill/>
        </p:spPr>
      </p:pic>
      <p:pic>
        <p:nvPicPr>
          <p:cNvPr id="16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9664"/>
          <a:stretch>
            <a:fillRect/>
          </a:stretch>
        </p:blipFill>
        <p:spPr bwMode="auto">
          <a:xfrm rot="4053087">
            <a:off x="4423973" y="1591771"/>
            <a:ext cx="1560285" cy="1805367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643570" y="4857760"/>
            <a:ext cx="2214578" cy="1343028"/>
          </a:xfrm>
          <a:prstGeom prst="ellipse">
            <a:avLst/>
          </a:prstGeom>
          <a:solidFill>
            <a:srgbClr val="F0FCF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21161106">
            <a:off x="6162200" y="3459913"/>
            <a:ext cx="1633043" cy="396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колыбельные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1072094">
            <a:off x="2163138" y="1164161"/>
            <a:ext cx="1238464" cy="35719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детские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20970647">
            <a:off x="4593913" y="2321182"/>
            <a:ext cx="1203655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игровые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20970647">
            <a:off x="775202" y="4136610"/>
            <a:ext cx="1477399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хороводные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40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6000"/>
          </a:blip>
          <a:srcRect l="9841" t="4251" r="4045" b="13182"/>
          <a:stretch>
            <a:fillRect/>
          </a:stretch>
        </p:blipFill>
        <p:spPr bwMode="auto">
          <a:xfrm>
            <a:off x="5214942" y="0"/>
            <a:ext cx="1560285" cy="1731586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 rot="20970647">
            <a:off x="5380638" y="748289"/>
            <a:ext cx="1190651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плясовые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20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9231"/>
          <a:stretch>
            <a:fillRect/>
          </a:stretch>
        </p:blipFill>
        <p:spPr bwMode="auto">
          <a:xfrm rot="13173448">
            <a:off x="1042013" y="1789242"/>
            <a:ext cx="1560285" cy="1814444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 rot="20970647">
            <a:off x="917874" y="2495056"/>
            <a:ext cx="1638127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календарные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21" name="Закличка-веснян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66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forwallpaper.com/files/thumbs/preview/44/444755__sky_p.jpg"/>
          <p:cNvPicPr>
            <a:picLocks noChangeAspect="1" noChangeArrowheads="1"/>
          </p:cNvPicPr>
          <p:nvPr/>
        </p:nvPicPr>
        <p:blipFill>
          <a:blip r:embed="rId3" cstate="print">
            <a:lum bright="1000" contrast="-9000"/>
          </a:blip>
          <a:srcRect l="23733" r="7768" b="15117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" name="Равнобедренный треугольник 18"/>
          <p:cNvSpPr/>
          <p:nvPr/>
        </p:nvSpPr>
        <p:spPr>
          <a:xfrm rot="21440036">
            <a:off x="4091664" y="4530609"/>
            <a:ext cx="731720" cy="2221153"/>
          </a:xfrm>
          <a:prstGeom prst="triangle">
            <a:avLst>
              <a:gd name="adj" fmla="val 48204"/>
            </a:avLst>
          </a:prstGeom>
          <a:solidFill>
            <a:srgbClr val="F7FA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олна 17"/>
          <p:cNvSpPr/>
          <p:nvPr/>
        </p:nvSpPr>
        <p:spPr>
          <a:xfrm rot="16200000" flipV="1">
            <a:off x="1605350" y="2867258"/>
            <a:ext cx="4841780" cy="1356752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F7FA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017" t="85507" r="54688" b="2895"/>
          <a:stretch>
            <a:fillRect/>
          </a:stretch>
        </p:blipFill>
        <p:spPr bwMode="auto">
          <a:xfrm>
            <a:off x="2357421" y="6000768"/>
            <a:ext cx="4500595" cy="830946"/>
          </a:xfrm>
          <a:prstGeom prst="rect">
            <a:avLst/>
          </a:prstGeom>
          <a:noFill/>
        </p:spPr>
      </p:pic>
      <p:pic>
        <p:nvPicPr>
          <p:cNvPr id="5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375" t="1746" r="54688" b="13863"/>
          <a:stretch>
            <a:fillRect/>
          </a:stretch>
        </p:blipFill>
        <p:spPr bwMode="auto">
          <a:xfrm>
            <a:off x="1998000" y="0"/>
            <a:ext cx="4857784" cy="6045920"/>
          </a:xfrm>
          <a:prstGeom prst="rect">
            <a:avLst/>
          </a:prstGeom>
          <a:noFill/>
        </p:spPr>
      </p:pic>
      <p:pic>
        <p:nvPicPr>
          <p:cNvPr id="7175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1000"/>
          </a:blip>
          <a:srcRect l="9841" t="4251" r="4045" b="9018"/>
          <a:stretch>
            <a:fillRect/>
          </a:stretch>
        </p:blipFill>
        <p:spPr bwMode="auto">
          <a:xfrm rot="5400000">
            <a:off x="6272948" y="2656746"/>
            <a:ext cx="1560285" cy="1818909"/>
          </a:xfrm>
          <a:prstGeom prst="rect">
            <a:avLst/>
          </a:prstGeom>
          <a:noFill/>
        </p:spPr>
      </p:pic>
      <p:pic>
        <p:nvPicPr>
          <p:cNvPr id="13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875"/>
          <a:stretch>
            <a:fillRect/>
          </a:stretch>
        </p:blipFill>
        <p:spPr bwMode="auto">
          <a:xfrm rot="17397188">
            <a:off x="1923819" y="554915"/>
            <a:ext cx="1560285" cy="1842893"/>
          </a:xfrm>
          <a:prstGeom prst="rect">
            <a:avLst/>
          </a:prstGeom>
          <a:noFill/>
        </p:spPr>
      </p:pic>
      <p:pic>
        <p:nvPicPr>
          <p:cNvPr id="14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7751"/>
          <a:stretch>
            <a:fillRect/>
          </a:stretch>
        </p:blipFill>
        <p:spPr bwMode="auto">
          <a:xfrm rot="13785056">
            <a:off x="856789" y="3412139"/>
            <a:ext cx="1560285" cy="1845483"/>
          </a:xfrm>
          <a:prstGeom prst="rect">
            <a:avLst/>
          </a:prstGeom>
          <a:noFill/>
        </p:spPr>
      </p:pic>
      <p:pic>
        <p:nvPicPr>
          <p:cNvPr id="16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9664"/>
          <a:stretch>
            <a:fillRect/>
          </a:stretch>
        </p:blipFill>
        <p:spPr bwMode="auto">
          <a:xfrm rot="4095753">
            <a:off x="4419215" y="1585032"/>
            <a:ext cx="1560285" cy="1805367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643570" y="4857760"/>
            <a:ext cx="2214578" cy="1343028"/>
          </a:xfrm>
          <a:prstGeom prst="ellipse">
            <a:avLst/>
          </a:prstGeom>
          <a:solidFill>
            <a:srgbClr val="F0FCF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21161106">
            <a:off x="6162200" y="3459913"/>
            <a:ext cx="1633043" cy="396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колыбельные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1072094">
            <a:off x="2163138" y="1164161"/>
            <a:ext cx="1238464" cy="35719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детские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20970647">
            <a:off x="4593913" y="2321184"/>
            <a:ext cx="1203655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игровые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20970647">
            <a:off x="775202" y="4136610"/>
            <a:ext cx="1477399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хороводные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40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6000"/>
          </a:blip>
          <a:srcRect l="9841" t="4251" r="4045" b="13182"/>
          <a:stretch>
            <a:fillRect/>
          </a:stretch>
        </p:blipFill>
        <p:spPr bwMode="auto">
          <a:xfrm>
            <a:off x="5214942" y="0"/>
            <a:ext cx="1560285" cy="1731586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 rot="20970647">
            <a:off x="5380638" y="748289"/>
            <a:ext cx="1190651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плясовые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20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6000" contrast="43000"/>
          </a:blip>
          <a:srcRect l="9841" t="4251" r="4045" b="9231"/>
          <a:stretch>
            <a:fillRect/>
          </a:stretch>
        </p:blipFill>
        <p:spPr bwMode="auto">
          <a:xfrm rot="13173448">
            <a:off x="1042013" y="1789242"/>
            <a:ext cx="1560285" cy="1814444"/>
          </a:xfrm>
          <a:prstGeom prst="rect">
            <a:avLst/>
          </a:prstGeom>
          <a:noFill/>
        </p:spPr>
      </p:pic>
      <p:pic>
        <p:nvPicPr>
          <p:cNvPr id="25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5" cstate="print">
            <a:lum bright="8000" contrast="43000"/>
          </a:blip>
          <a:srcRect l="9841" t="4251" r="4045" b="10166"/>
          <a:stretch>
            <a:fillRect/>
          </a:stretch>
        </p:blipFill>
        <p:spPr bwMode="auto">
          <a:xfrm rot="9059843">
            <a:off x="2551826" y="2551705"/>
            <a:ext cx="1560285" cy="1794834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 rot="20970647">
            <a:off x="2503506" y="3199287"/>
            <a:ext cx="1464006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солдатские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20970647">
            <a:off x="917875" y="2495056"/>
            <a:ext cx="1638127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календарные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29" name="Солдатска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72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forwallpaper.com/files/thumbs/preview/44/444755__sky_p.jpg"/>
          <p:cNvPicPr>
            <a:picLocks noChangeAspect="1" noChangeArrowheads="1"/>
          </p:cNvPicPr>
          <p:nvPr/>
        </p:nvPicPr>
        <p:blipFill>
          <a:blip r:embed="rId2" cstate="print">
            <a:lum bright="1000" contrast="-9000"/>
          </a:blip>
          <a:srcRect l="23733" r="7768" b="15117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" name="Равнобедренный треугольник 18"/>
          <p:cNvSpPr/>
          <p:nvPr/>
        </p:nvSpPr>
        <p:spPr>
          <a:xfrm rot="21440036">
            <a:off x="4091664" y="4530609"/>
            <a:ext cx="731720" cy="2221153"/>
          </a:xfrm>
          <a:prstGeom prst="triangle">
            <a:avLst>
              <a:gd name="adj" fmla="val 48204"/>
            </a:avLst>
          </a:prstGeom>
          <a:solidFill>
            <a:srgbClr val="F7FA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олна 17"/>
          <p:cNvSpPr/>
          <p:nvPr/>
        </p:nvSpPr>
        <p:spPr>
          <a:xfrm rot="16200000" flipV="1">
            <a:off x="1543032" y="2386002"/>
            <a:ext cx="5057804" cy="1857388"/>
          </a:xfrm>
          <a:prstGeom prst="wave">
            <a:avLst/>
          </a:prstGeom>
          <a:solidFill>
            <a:srgbClr val="F7FAFF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017" t="85507" r="54688" b="2895"/>
          <a:stretch>
            <a:fillRect/>
          </a:stretch>
        </p:blipFill>
        <p:spPr bwMode="auto">
          <a:xfrm>
            <a:off x="2357421" y="6000768"/>
            <a:ext cx="4500595" cy="830946"/>
          </a:xfrm>
          <a:prstGeom prst="rect">
            <a:avLst/>
          </a:prstGeom>
          <a:noFill/>
        </p:spPr>
      </p:pic>
      <p:pic>
        <p:nvPicPr>
          <p:cNvPr id="5" name="Picture 5" descr="C:\Users\Костик\Desktop\ЖАНРЫ РУССКОЙ НАРОДНОЙ ПЕСНИ\risunok_bereza_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375" t="1746" r="54688" b="13863"/>
          <a:stretch>
            <a:fillRect/>
          </a:stretch>
        </p:blipFill>
        <p:spPr bwMode="auto">
          <a:xfrm>
            <a:off x="2000232" y="0"/>
            <a:ext cx="4857784" cy="6045920"/>
          </a:xfrm>
          <a:prstGeom prst="rect">
            <a:avLst/>
          </a:prstGeom>
          <a:noFill/>
        </p:spPr>
      </p:pic>
      <p:pic>
        <p:nvPicPr>
          <p:cNvPr id="7175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1000"/>
          </a:blip>
          <a:srcRect l="9841" t="4251" r="4045" b="9018"/>
          <a:stretch>
            <a:fillRect/>
          </a:stretch>
        </p:blipFill>
        <p:spPr bwMode="auto">
          <a:xfrm rot="5400000">
            <a:off x="6272948" y="2656746"/>
            <a:ext cx="1560285" cy="1818909"/>
          </a:xfrm>
          <a:prstGeom prst="rect">
            <a:avLst/>
          </a:prstGeom>
          <a:noFill/>
        </p:spPr>
      </p:pic>
      <p:pic>
        <p:nvPicPr>
          <p:cNvPr id="11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7000" contrast="43000"/>
          </a:blip>
          <a:srcRect l="9841" t="4251" r="4045" b="9231"/>
          <a:stretch>
            <a:fillRect/>
          </a:stretch>
        </p:blipFill>
        <p:spPr bwMode="auto">
          <a:xfrm rot="13173448">
            <a:off x="1113450" y="1789243"/>
            <a:ext cx="1560285" cy="1814444"/>
          </a:xfrm>
          <a:prstGeom prst="rect">
            <a:avLst/>
          </a:prstGeom>
          <a:noFill/>
        </p:spPr>
      </p:pic>
      <p:pic>
        <p:nvPicPr>
          <p:cNvPr id="12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3000"/>
          </a:blip>
          <a:srcRect l="9841" t="4251" r="4045" b="10166"/>
          <a:stretch>
            <a:fillRect/>
          </a:stretch>
        </p:blipFill>
        <p:spPr bwMode="auto">
          <a:xfrm rot="9059843">
            <a:off x="2551826" y="2551705"/>
            <a:ext cx="1560285" cy="1794834"/>
          </a:xfrm>
          <a:prstGeom prst="rect">
            <a:avLst/>
          </a:prstGeom>
          <a:noFill/>
        </p:spPr>
      </p:pic>
      <p:pic>
        <p:nvPicPr>
          <p:cNvPr id="13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3000"/>
          </a:blip>
          <a:srcRect l="9841" t="4251" r="4045" b="7875"/>
          <a:stretch>
            <a:fillRect/>
          </a:stretch>
        </p:blipFill>
        <p:spPr bwMode="auto">
          <a:xfrm rot="17397188">
            <a:off x="1923819" y="554915"/>
            <a:ext cx="1560285" cy="1842893"/>
          </a:xfrm>
          <a:prstGeom prst="rect">
            <a:avLst/>
          </a:prstGeom>
          <a:noFill/>
        </p:spPr>
      </p:pic>
      <p:pic>
        <p:nvPicPr>
          <p:cNvPr id="14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3000"/>
          </a:blip>
          <a:srcRect l="9841" t="4251" r="4045" b="7751"/>
          <a:stretch>
            <a:fillRect/>
          </a:stretch>
        </p:blipFill>
        <p:spPr bwMode="auto">
          <a:xfrm rot="13785056">
            <a:off x="856789" y="3412139"/>
            <a:ext cx="1560285" cy="1845483"/>
          </a:xfrm>
          <a:prstGeom prst="rect">
            <a:avLst/>
          </a:prstGeom>
          <a:noFill/>
        </p:spPr>
      </p:pic>
      <p:pic>
        <p:nvPicPr>
          <p:cNvPr id="15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9000" contrast="46000"/>
          </a:blip>
          <a:srcRect l="9841" t="4251" r="4045" b="13182"/>
          <a:stretch>
            <a:fillRect/>
          </a:stretch>
        </p:blipFill>
        <p:spPr bwMode="auto">
          <a:xfrm>
            <a:off x="5214942" y="0"/>
            <a:ext cx="1560285" cy="1731586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643570" y="4857760"/>
            <a:ext cx="2214578" cy="1343028"/>
          </a:xfrm>
          <a:prstGeom prst="ellipse">
            <a:avLst/>
          </a:prstGeom>
          <a:solidFill>
            <a:srgbClr val="F0FCFE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6000"/>
          </a:blip>
          <a:srcRect l="9841" t="4251" r="4045" b="8781"/>
          <a:stretch>
            <a:fillRect/>
          </a:stretch>
        </p:blipFill>
        <p:spPr bwMode="auto">
          <a:xfrm rot="11667001" flipH="1">
            <a:off x="4846321" y="3594824"/>
            <a:ext cx="1560285" cy="1823893"/>
          </a:xfrm>
          <a:prstGeom prst="rect">
            <a:avLst/>
          </a:prstGeom>
          <a:noFill/>
        </p:spPr>
      </p:pic>
      <p:pic>
        <p:nvPicPr>
          <p:cNvPr id="22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6000"/>
          </a:blip>
          <a:srcRect l="9841" t="4251" r="4045" b="12118"/>
          <a:stretch>
            <a:fillRect/>
          </a:stretch>
        </p:blipFill>
        <p:spPr bwMode="auto">
          <a:xfrm rot="19184303">
            <a:off x="3453744" y="153541"/>
            <a:ext cx="1560285" cy="1753907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 rot="21161106">
            <a:off x="6162200" y="3459913"/>
            <a:ext cx="1633043" cy="396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колыбельные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1072094">
            <a:off x="2163138" y="1164161"/>
            <a:ext cx="1238464" cy="35719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детские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20970647">
            <a:off x="5380638" y="748289"/>
            <a:ext cx="1190651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плясовые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20970647">
            <a:off x="3663043" y="916121"/>
            <a:ext cx="1464006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20970647">
            <a:off x="4948928" y="4202269"/>
            <a:ext cx="1464006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31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6000"/>
          </a:blip>
          <a:srcRect l="9841" t="4251" r="4045" b="6355"/>
          <a:stretch>
            <a:fillRect/>
          </a:stretch>
        </p:blipFill>
        <p:spPr bwMode="auto">
          <a:xfrm rot="767296" flipH="1" flipV="1">
            <a:off x="3402816" y="3721308"/>
            <a:ext cx="1560285" cy="1874771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 rot="20970647">
            <a:off x="3367601" y="4495431"/>
            <a:ext cx="1464006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33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3000"/>
          </a:blip>
          <a:srcRect l="9841" t="4251" r="4045" b="7751"/>
          <a:stretch>
            <a:fillRect/>
          </a:stretch>
        </p:blipFill>
        <p:spPr bwMode="auto">
          <a:xfrm rot="7838544">
            <a:off x="1975824" y="4742281"/>
            <a:ext cx="1560285" cy="1845483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 rot="20970647">
            <a:off x="661193" y="4146681"/>
            <a:ext cx="1638127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хороводные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36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1000"/>
          </a:blip>
          <a:srcRect l="9841" t="4251" r="4045" b="9018"/>
          <a:stretch>
            <a:fillRect/>
          </a:stretch>
        </p:blipFill>
        <p:spPr bwMode="auto">
          <a:xfrm rot="4473837">
            <a:off x="5876283" y="1299031"/>
            <a:ext cx="1560285" cy="1818909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 rot="20970647">
            <a:off x="5950614" y="2122269"/>
            <a:ext cx="1373655" cy="36000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 rot="20970647">
            <a:off x="1927441" y="5503543"/>
            <a:ext cx="1464006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20970647">
            <a:off x="2430042" y="3215136"/>
            <a:ext cx="1638127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солдатские</a:t>
            </a:r>
            <a:endParaRPr lang="ru-RU" b="1" i="1" dirty="0">
              <a:solidFill>
                <a:srgbClr val="003E00"/>
              </a:solidFill>
            </a:endParaRPr>
          </a:p>
        </p:txBody>
      </p:sp>
      <p:pic>
        <p:nvPicPr>
          <p:cNvPr id="39" name="Picture 7" descr="http://razvivaika-neskuchaika.ru/wp-content/uploads/2012/09/List_berezy1.png"/>
          <p:cNvPicPr>
            <a:picLocks noChangeAspect="1" noChangeArrowheads="1"/>
          </p:cNvPicPr>
          <p:nvPr/>
        </p:nvPicPr>
        <p:blipFill>
          <a:blip r:embed="rId4" cstate="print">
            <a:lum bright="8000" contrast="43000"/>
          </a:blip>
          <a:srcRect l="9841" t="4251" r="4045" b="9664"/>
          <a:stretch>
            <a:fillRect/>
          </a:stretch>
        </p:blipFill>
        <p:spPr bwMode="auto">
          <a:xfrm rot="4146557">
            <a:off x="4413322" y="1576794"/>
            <a:ext cx="1560285" cy="1805367"/>
          </a:xfrm>
          <a:prstGeom prst="rect">
            <a:avLst/>
          </a:prstGeom>
          <a:noFill/>
        </p:spPr>
      </p:pic>
      <p:sp>
        <p:nvSpPr>
          <p:cNvPr id="40" name="Прямоугольник 39"/>
          <p:cNvSpPr/>
          <p:nvPr/>
        </p:nvSpPr>
        <p:spPr>
          <a:xfrm rot="20970647">
            <a:off x="4593913" y="2321182"/>
            <a:ext cx="1203655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игровые</a:t>
            </a:r>
            <a:endParaRPr lang="ru-RU" b="1" i="1" dirty="0">
              <a:solidFill>
                <a:srgbClr val="003E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 rot="20670926">
            <a:off x="874379" y="2498290"/>
            <a:ext cx="1638127" cy="351221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3E00"/>
                </a:solidFill>
              </a:rPr>
              <a:t>календарные</a:t>
            </a:r>
            <a:endParaRPr lang="ru-RU" b="1" i="1" dirty="0">
              <a:solidFill>
                <a:srgbClr val="003E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2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Костик\Desktop\Урок 3 Песня русская в берёзах песня русская в хлебах\Рисунок1.png"/>
          <p:cNvPicPr>
            <a:picLocks noChangeAspect="1" noChangeArrowheads="1"/>
          </p:cNvPicPr>
          <p:nvPr/>
        </p:nvPicPr>
        <p:blipFill>
          <a:blip r:embed="rId2" cstate="print"/>
          <a:srcRect l="11767" t="88634" r="46044"/>
          <a:stretch>
            <a:fillRect/>
          </a:stretch>
        </p:blipFill>
        <p:spPr bwMode="auto">
          <a:xfrm rot="5400000">
            <a:off x="-2607480" y="2607479"/>
            <a:ext cx="6858002" cy="1643043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571604" y="1000108"/>
            <a:ext cx="757239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Отгадайте загадку: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strike="noStrike" cap="none" normalizeH="0" baseline="0" dirty="0" smtClean="0">
              <a:ln>
                <a:noFill/>
              </a:ln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Я - ваша подруга, я - ваша попутчица,</a:t>
            </a:r>
            <a:br>
              <a:rPr kumimoji="0" lang="ru-RU" sz="2800" b="1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 пути без меня ничего не получится.</a:t>
            </a:r>
            <a:br>
              <a:rPr kumimoji="0" lang="ru-RU" sz="2800" b="1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 мною, друзья, всегда интересно.</a:t>
            </a:r>
            <a:br>
              <a:rPr kumimoji="0" lang="ru-RU" sz="2800" b="1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1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Узнали кто я? Ну, конечно, же...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003E00"/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i="1" dirty="0" smtClean="0">
                <a:solidFill>
                  <a:srgbClr val="7E0018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ПЕСНЯ</a:t>
            </a:r>
            <a:r>
              <a:rPr kumimoji="0" lang="ru-RU" sz="5400" b="1" strike="noStrike" cap="none" normalizeH="0" baseline="0" dirty="0" smtClean="0">
                <a:ln>
                  <a:noFill/>
                </a:ln>
                <a:solidFill>
                  <a:srgbClr val="7E0018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6600" b="1" strike="noStrike" cap="none" normalizeH="0" baseline="0" dirty="0" smtClean="0">
              <a:ln>
                <a:noFill/>
              </a:ln>
              <a:solidFill>
                <a:srgbClr val="7E0018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Костик\Desktop\Урок 3 Песня русская в берёзах песня русская в хлебах\Рисунок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67" t="88634" r="46044"/>
          <a:stretch>
            <a:fillRect/>
          </a:stretch>
        </p:blipFill>
        <p:spPr bwMode="auto">
          <a:xfrm rot="5400000">
            <a:off x="-2607480" y="2607479"/>
            <a:ext cx="6858002" cy="16430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47864" y="2132856"/>
            <a:ext cx="346921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A0000"/>
                </a:solidFill>
                <a:latin typeface="Georgia" pitchFamily="18" charset="0"/>
              </a:rPr>
              <a:t>Спасибо</a:t>
            </a:r>
          </a:p>
          <a:p>
            <a:pPr algn="ctr"/>
            <a:r>
              <a:rPr lang="ru-RU" sz="4400" b="1" dirty="0" smtClean="0">
                <a:solidFill>
                  <a:srgbClr val="7A0000"/>
                </a:solidFill>
                <a:latin typeface="Georgia" pitchFamily="18" charset="0"/>
              </a:rPr>
              <a:t>за </a:t>
            </a:r>
          </a:p>
          <a:p>
            <a:pPr algn="ctr"/>
            <a:r>
              <a:rPr lang="ru-RU" sz="4400" b="1" dirty="0" smtClean="0">
                <a:solidFill>
                  <a:srgbClr val="7A0000"/>
                </a:solidFill>
                <a:latin typeface="Georgia" pitchFamily="18" charset="0"/>
              </a:rPr>
              <a:t>внимание!</a:t>
            </a:r>
            <a:endParaRPr lang="ru-RU" sz="4400" b="1" dirty="0">
              <a:solidFill>
                <a:srgbClr val="7A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Костик\Desktop\Урок 3 Песня русская в берёзах песня русская в хлебах\Рисунок1.png"/>
          <p:cNvPicPr>
            <a:picLocks noChangeAspect="1" noChangeArrowheads="1"/>
          </p:cNvPicPr>
          <p:nvPr/>
        </p:nvPicPr>
        <p:blipFill>
          <a:blip r:embed="rId2" cstate="print"/>
          <a:srcRect l="11767" t="88634" r="46044"/>
          <a:stretch>
            <a:fillRect/>
          </a:stretch>
        </p:blipFill>
        <p:spPr bwMode="auto">
          <a:xfrm rot="5400000">
            <a:off x="-2607480" y="2607479"/>
            <a:ext cx="6858002" cy="164304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99792" y="2132856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5C0012"/>
                </a:solidFill>
                <a:latin typeface="Georgia" pitchFamily="18" charset="0"/>
              </a:rPr>
              <a:t>Тема:</a:t>
            </a:r>
            <a:r>
              <a:rPr lang="ru-RU" sz="4000" b="1" dirty="0" smtClean="0">
                <a:solidFill>
                  <a:srgbClr val="5C0012"/>
                </a:solidFill>
                <a:latin typeface="Georgia" pitchFamily="18" charset="0"/>
              </a:rPr>
              <a:t>   </a:t>
            </a:r>
          </a:p>
          <a:p>
            <a:r>
              <a:rPr lang="ru-RU" sz="4000" b="1" dirty="0" smtClean="0">
                <a:solidFill>
                  <a:srgbClr val="5C0012"/>
                </a:solidFill>
                <a:latin typeface="Georgia" pitchFamily="18" charset="0"/>
              </a:rPr>
              <a:t>Жанры русской</a:t>
            </a:r>
          </a:p>
          <a:p>
            <a:r>
              <a:rPr lang="ru-RU" sz="4000" b="1" dirty="0" smtClean="0">
                <a:solidFill>
                  <a:srgbClr val="5C0012"/>
                </a:solidFill>
                <a:latin typeface="Georgia" pitchFamily="18" charset="0"/>
              </a:rPr>
              <a:t>народной песни.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www.114.detsadural.ru/content/images/section106/ru_razdel106_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188640"/>
            <a:ext cx="7367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3FAFD"/>
                </a:solidFill>
                <a:latin typeface="Georgia" pitchFamily="18" charset="0"/>
              </a:rPr>
              <a:t>КОЛЫБЕЛЬНЫЕ</a:t>
            </a:r>
            <a:endParaRPr lang="ru-RU" sz="6000" b="1" dirty="0">
              <a:solidFill>
                <a:srgbClr val="C3FAFD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4000" y="216000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6600" b="1" dirty="0">
              <a:solidFill>
                <a:srgbClr val="FFFA00"/>
              </a:solidFill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000" y="216000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6600" b="1" dirty="0">
              <a:solidFill>
                <a:srgbClr val="FFFA00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000" y="216000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6600" b="1" dirty="0">
              <a:solidFill>
                <a:srgbClr val="FFFA00"/>
              </a:solidFill>
              <a:latin typeface="Georgia" pitchFamily="18" charset="0"/>
            </a:endParaRPr>
          </a:p>
        </p:txBody>
      </p:sp>
      <p:pic>
        <p:nvPicPr>
          <p:cNvPr id="8" name="Колыбель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2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A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8" name="Picture 8" descr="http://buynewmusic.ru/image/Large/multimedia/audio_cd_covers/1005244655.jpg"/>
          <p:cNvPicPr>
            <a:picLocks noChangeAspect="1" noChangeArrowheads="1"/>
          </p:cNvPicPr>
          <p:nvPr/>
        </p:nvPicPr>
        <p:blipFill>
          <a:blip r:embed="rId2" cstate="print">
            <a:lum bright="-5000" contrast="6000"/>
          </a:blip>
          <a:srcRect l="3240" t="3780" r="3780" b="4319"/>
          <a:stretch>
            <a:fillRect/>
          </a:stretch>
        </p:blipFill>
        <p:spPr bwMode="auto">
          <a:xfrm>
            <a:off x="1229281" y="0"/>
            <a:ext cx="7914719" cy="6858000"/>
          </a:xfrm>
          <a:prstGeom prst="rect">
            <a:avLst/>
          </a:prstGeom>
          <a:noFill/>
        </p:spPr>
      </p:pic>
      <p:pic>
        <p:nvPicPr>
          <p:cNvPr id="8" name="Picture 3" descr="C:\Users\Костик\Desktop\Урок 3 Песня русская в берёзах песня русская в хлебах\Рисунок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67" t="88634" r="46044"/>
          <a:stretch>
            <a:fillRect/>
          </a:stretch>
        </p:blipFill>
        <p:spPr bwMode="auto">
          <a:xfrm rot="5400000">
            <a:off x="-2607480" y="2607478"/>
            <a:ext cx="6858002" cy="164304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1800" y="5661248"/>
            <a:ext cx="4309193" cy="1015663"/>
          </a:xfrm>
          <a:prstGeom prst="rect">
            <a:avLst/>
          </a:prstGeom>
          <a:solidFill>
            <a:schemeClr val="bg1">
              <a:alpha val="72000"/>
            </a:schemeClr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A80000"/>
                </a:solidFill>
                <a:latin typeface="Georgia" pitchFamily="18" charset="0"/>
              </a:rPr>
              <a:t>ДЕТСКИЕ</a:t>
            </a:r>
            <a:endParaRPr lang="ru-RU" sz="6000" b="1" dirty="0">
              <a:solidFill>
                <a:srgbClr val="A8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www.pressaobninsk.ru/pictures/news/2015/05/tro.jpg"/>
          <p:cNvPicPr>
            <a:picLocks noChangeAspect="1" noChangeArrowheads="1"/>
          </p:cNvPicPr>
          <p:nvPr/>
        </p:nvPicPr>
        <p:blipFill>
          <a:blip r:embed="rId2" cstate="print"/>
          <a:srcRect l="2510" t="5339" r="5457"/>
          <a:stretch>
            <a:fillRect/>
          </a:stretch>
        </p:blipFill>
        <p:spPr bwMode="auto">
          <a:xfrm>
            <a:off x="0" y="0"/>
            <a:ext cx="916894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31640" y="188640"/>
            <a:ext cx="65469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4633"/>
                </a:solidFill>
                <a:latin typeface="Georgia" pitchFamily="18" charset="0"/>
              </a:rPr>
              <a:t>ХОРОВОДНЫЕ</a:t>
            </a:r>
            <a:endParaRPr lang="ru-RU" sz="6000" b="1" dirty="0">
              <a:solidFill>
                <a:srgbClr val="FF4633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tihi.ru/pics/2013/06/21/2893.jpg"/>
          <p:cNvPicPr>
            <a:picLocks noChangeAspect="1" noChangeArrowheads="1"/>
          </p:cNvPicPr>
          <p:nvPr/>
        </p:nvPicPr>
        <p:blipFill>
          <a:blip r:embed="rId3" cstate="print">
            <a:lum bright="8000"/>
          </a:blip>
          <a:srcRect l="14383" b="6951"/>
          <a:stretch>
            <a:fillRect/>
          </a:stretch>
        </p:blipFill>
        <p:spPr bwMode="auto">
          <a:xfrm>
            <a:off x="0" y="0"/>
            <a:ext cx="9144000" cy="685881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63888" y="836712"/>
            <a:ext cx="5472608" cy="5632311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Во поле берёза стояла,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Во поле кудрявая стояла,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Люли, люли, стояла.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Некому берёзу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заломати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,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Некому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кудряву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заломати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,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Люли, люли,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заломати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.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Я пойду-пойду, погуляю,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Белую берёзу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заломаю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,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Люли, люли,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заломаю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.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Срежу я с берёзы три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пруточка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,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Сделаю из них я три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гудочка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,</a:t>
            </a:r>
            <a:b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Люли, люли три </a:t>
            </a:r>
            <a:r>
              <a:rPr lang="ru-RU" sz="2400" b="1" dirty="0" err="1" smtClean="0">
                <a:solidFill>
                  <a:srgbClr val="003600"/>
                </a:solidFill>
                <a:latin typeface="Georgia" pitchFamily="18" charset="0"/>
              </a:rPr>
              <a:t>гудочка</a:t>
            </a:r>
            <a:r>
              <a:rPr lang="ru-RU" sz="2400" b="1" dirty="0" smtClean="0">
                <a:solidFill>
                  <a:srgbClr val="003600"/>
                </a:solidFill>
                <a:latin typeface="Georgia" pitchFamily="18" charset="0"/>
              </a:rPr>
              <a:t>.</a:t>
            </a:r>
            <a:endParaRPr lang="ru-RU" sz="2400" b="1" dirty="0">
              <a:solidFill>
                <a:srgbClr val="003600"/>
              </a:solidFill>
              <a:latin typeface="Georgia" pitchFamily="18" charset="0"/>
            </a:endParaRPr>
          </a:p>
        </p:txBody>
      </p:sp>
      <p:pic>
        <p:nvPicPr>
          <p:cNvPr id="5" name="Во поле берёза стоя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9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img-fotki.yandex.ru/get/6609/21150605.cb/0_73ce3_326618d3_XL"/>
          <p:cNvPicPr>
            <a:picLocks noChangeAspect="1" noChangeArrowheads="1"/>
          </p:cNvPicPr>
          <p:nvPr/>
        </p:nvPicPr>
        <p:blipFill>
          <a:blip r:embed="rId3" cstate="print"/>
          <a:srcRect t="3656" b="636"/>
          <a:stretch>
            <a:fillRect/>
          </a:stretch>
        </p:blipFill>
        <p:spPr bwMode="auto">
          <a:xfrm>
            <a:off x="2339752" y="-1"/>
            <a:ext cx="5612760" cy="685800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3" descr="C:\Users\Костик\Desktop\Урок 3 Песня русская в берёзах песня русская в хлебах\Рисунок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67" t="88634" r="46044"/>
          <a:stretch>
            <a:fillRect/>
          </a:stretch>
        </p:blipFill>
        <p:spPr bwMode="auto">
          <a:xfrm rot="5400000">
            <a:off x="-2607480" y="2607479"/>
            <a:ext cx="6858002" cy="164304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55776" y="5805264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392"/>
                </a:solidFill>
                <a:latin typeface="Georgia" pitchFamily="18" charset="0"/>
              </a:rPr>
              <a:t>ПЛЯСОВЫЕ</a:t>
            </a:r>
            <a:endParaRPr lang="ru-RU" sz="5400" b="1" dirty="0">
              <a:solidFill>
                <a:srgbClr val="002392"/>
              </a:solidFill>
              <a:latin typeface="Georgia" pitchFamily="18" charset="0"/>
            </a:endParaRPr>
          </a:p>
        </p:txBody>
      </p:sp>
      <p:pic>
        <p:nvPicPr>
          <p:cNvPr id="8" name="Ах вы се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11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cs622123.vk.me/v622123754/a92a/nABLb6q9s1c.jpg"/>
          <p:cNvPicPr>
            <a:picLocks noChangeAspect="1" noChangeArrowheads="1"/>
          </p:cNvPicPr>
          <p:nvPr/>
        </p:nvPicPr>
        <p:blipFill>
          <a:blip r:embed="rId2" cstate="print">
            <a:lum bright="-2000" contrast="12000"/>
          </a:blip>
          <a:srcRect b="-131"/>
          <a:stretch>
            <a:fillRect/>
          </a:stretch>
        </p:blipFill>
        <p:spPr bwMode="auto">
          <a:xfrm>
            <a:off x="2123728" y="764704"/>
            <a:ext cx="6120680" cy="5904656"/>
          </a:xfrm>
          <a:prstGeom prst="rect">
            <a:avLst/>
          </a:prstGeom>
          <a:noFill/>
        </p:spPr>
      </p:pic>
      <p:pic>
        <p:nvPicPr>
          <p:cNvPr id="3" name="Picture 3" descr="C:\Users\Костик\Desktop\Урок 3 Песня русская в берёзах песня русская в хлебах\Рисунок1.png"/>
          <p:cNvPicPr>
            <a:picLocks noChangeAspect="1" noChangeArrowheads="1"/>
          </p:cNvPicPr>
          <p:nvPr/>
        </p:nvPicPr>
        <p:blipFill>
          <a:blip r:embed="rId3" cstate="print"/>
          <a:srcRect l="11767" t="88634" r="46044"/>
          <a:stretch>
            <a:fillRect/>
          </a:stretch>
        </p:blipFill>
        <p:spPr bwMode="auto">
          <a:xfrm rot="5400000">
            <a:off x="-2607480" y="2607479"/>
            <a:ext cx="6858002" cy="164304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55776" y="0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D65700"/>
                </a:solidFill>
                <a:latin typeface="Georgia" pitchFamily="18" charset="0"/>
              </a:rPr>
              <a:t>ИГРОВЫЕ</a:t>
            </a:r>
            <a:endParaRPr lang="ru-RU" sz="5400" b="1" dirty="0">
              <a:solidFill>
                <a:srgbClr val="D657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</TotalTime>
  <Words>71</Words>
  <Application>Microsoft Office PowerPoint</Application>
  <PresentationFormat>Экран (4:3)</PresentationFormat>
  <Paragraphs>55</Paragraphs>
  <Slides>20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Костик</dc:creator>
  <cp:lastModifiedBy>Usr</cp:lastModifiedBy>
  <cp:revision>99</cp:revision>
  <dcterms:created xsi:type="dcterms:W3CDTF">2015-08-29T22:35:30Z</dcterms:created>
  <dcterms:modified xsi:type="dcterms:W3CDTF">2016-01-29T13:22:26Z</dcterms:modified>
</cp:coreProperties>
</file>