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8" r:id="rId5"/>
    <p:sldId id="259" r:id="rId6"/>
    <p:sldId id="260" r:id="rId7"/>
    <p:sldId id="269" r:id="rId8"/>
    <p:sldId id="261" r:id="rId9"/>
    <p:sldId id="262" r:id="rId10"/>
    <p:sldId id="263" r:id="rId11"/>
    <p:sldId id="264" r:id="rId12"/>
    <p:sldId id="265" r:id="rId13"/>
    <p:sldId id="267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821" autoAdjust="0"/>
  </p:normalViewPr>
  <p:slideViewPr>
    <p:cSldViewPr>
      <p:cViewPr varScale="1">
        <p:scale>
          <a:sx n="62" d="100"/>
          <a:sy n="62" d="100"/>
        </p:scale>
        <p:origin x="-84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5B3EBB-5CD5-451F-B195-96E9AC182B7C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D1F1E7-F86F-4EBD-B1EB-CDBE4665B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1F1E7-F86F-4EBD-B1EB-CDBE4665B6D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1F1E7-F86F-4EBD-B1EB-CDBE4665B6D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1F1E7-F86F-4EBD-B1EB-CDBE4665B6D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46FB6-25AA-46E5-940D-23ACDD8E2EE6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A0CA8-C5AF-45FE-8B5E-54510BD32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46FB6-25AA-46E5-940D-23ACDD8E2EE6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A0CA8-C5AF-45FE-8B5E-54510BD32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46FB6-25AA-46E5-940D-23ACDD8E2EE6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A0CA8-C5AF-45FE-8B5E-54510BD32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46FB6-25AA-46E5-940D-23ACDD8E2EE6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A0CA8-C5AF-45FE-8B5E-54510BD32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46FB6-25AA-46E5-940D-23ACDD8E2EE6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A0CA8-C5AF-45FE-8B5E-54510BD32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46FB6-25AA-46E5-940D-23ACDD8E2EE6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A0CA8-C5AF-45FE-8B5E-54510BD32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46FB6-25AA-46E5-940D-23ACDD8E2EE6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A0CA8-C5AF-45FE-8B5E-54510BD32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46FB6-25AA-46E5-940D-23ACDD8E2EE6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A0CA8-C5AF-45FE-8B5E-54510BD32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46FB6-25AA-46E5-940D-23ACDD8E2EE6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A0CA8-C5AF-45FE-8B5E-54510BD32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46FB6-25AA-46E5-940D-23ACDD8E2EE6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A0CA8-C5AF-45FE-8B5E-54510BD32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46FB6-25AA-46E5-940D-23ACDD8E2EE6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A0CA8-C5AF-45FE-8B5E-54510BD32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46FB6-25AA-46E5-940D-23ACDD8E2EE6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A0CA8-C5AF-45FE-8B5E-54510BD32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gif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../media/image39.pn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Горят причудливо краски,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00B050"/>
                </a:solidFill>
              </a:rPr>
              <a:t>И, как ни мудра голова,</a:t>
            </a:r>
            <a:br>
              <a:rPr lang="ru-RU" b="1" dirty="0">
                <a:solidFill>
                  <a:srgbClr val="00B05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Вы всё-таки верьте сказке, 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Сказка всегда права!</a:t>
            </a:r>
          </a:p>
          <a:p>
            <a:endParaRPr lang="ru-RU" dirty="0"/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79512" y="1412776"/>
            <a:ext cx="8784976" cy="1800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-1819"/>
              </a:avLst>
            </a:prstTxWarp>
          </a:bodyPr>
          <a:lstStyle/>
          <a:p>
            <a:pPr algn="ctr" rtl="0"/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В    гостях    у    сказки</a:t>
            </a:r>
            <a:endParaRPr lang="ru-RU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Конкурс: «</a:t>
            </a:r>
            <a:r>
              <a:rPr lang="ru-RU" b="1" dirty="0" err="1" smtClean="0">
                <a:solidFill>
                  <a:srgbClr val="C00000"/>
                </a:solidFill>
              </a:rPr>
              <a:t>Вспоминайка</a:t>
            </a:r>
            <a:r>
              <a:rPr lang="ru-RU" b="1" dirty="0" smtClean="0">
                <a:solidFill>
                  <a:srgbClr val="C00000"/>
                </a:solidFill>
              </a:rPr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    Вспомните какие волшебные средства - предметы были у данных сказочных героев?</a:t>
            </a:r>
          </a:p>
          <a:p>
            <a:pPr lvl="0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У солдата из сказки Андерсена</a:t>
            </a:r>
          </a:p>
          <a:p>
            <a:pPr lvl="0"/>
            <a:endParaRPr lang="ru-RU" sz="3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0"/>
            <a:r>
              <a:rPr lang="ru-RU" sz="3600" b="1" dirty="0" smtClean="0">
                <a:solidFill>
                  <a:srgbClr val="002060"/>
                </a:solidFill>
              </a:rPr>
              <a:t>У Буратино</a:t>
            </a:r>
          </a:p>
          <a:p>
            <a:pPr lvl="0"/>
            <a:endParaRPr lang="ru-RU" sz="3600" b="1" dirty="0" smtClean="0">
              <a:solidFill>
                <a:srgbClr val="002060"/>
              </a:solidFill>
            </a:endParaRPr>
          </a:p>
          <a:p>
            <a:pPr lvl="0"/>
            <a:r>
              <a:rPr lang="ru-RU" sz="3600" b="1" dirty="0" smtClean="0">
                <a:solidFill>
                  <a:srgbClr val="C00000"/>
                </a:solidFill>
              </a:rPr>
              <a:t>У Незнайки</a:t>
            </a:r>
          </a:p>
          <a:p>
            <a:pPr lvl="0"/>
            <a:endParaRPr lang="ru-RU" sz="3600" b="1" dirty="0" smtClean="0">
              <a:solidFill>
                <a:srgbClr val="C00000"/>
              </a:solidFill>
            </a:endParaRPr>
          </a:p>
          <a:p>
            <a:pPr lvl="0"/>
            <a:r>
              <a:rPr lang="ru-RU" sz="3600" b="1" dirty="0" smtClean="0">
                <a:solidFill>
                  <a:srgbClr val="00B0F0"/>
                </a:solidFill>
              </a:rPr>
              <a:t>У Золушки</a:t>
            </a:r>
          </a:p>
          <a:p>
            <a:pPr lvl="0"/>
            <a:endParaRPr lang="ru-RU" sz="3600" b="1" dirty="0" smtClean="0">
              <a:solidFill>
                <a:srgbClr val="00B0F0"/>
              </a:solidFill>
            </a:endParaRPr>
          </a:p>
          <a:p>
            <a:pPr lvl="0"/>
            <a:r>
              <a:rPr lang="ru-RU" sz="3600" b="1" dirty="0" smtClean="0">
                <a:solidFill>
                  <a:srgbClr val="002060"/>
                </a:solidFill>
              </a:rPr>
              <a:t>У Снежной королевы</a:t>
            </a:r>
          </a:p>
          <a:p>
            <a:pPr lvl="0">
              <a:buNone/>
            </a:pPr>
            <a:endParaRPr lang="ru-RU" sz="36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 descr="http://rerefat.ru/tw_files2/urls_1/1369/d-1368851/img23.jpg"/>
          <p:cNvPicPr>
            <a:picLocks noChangeAspect="1" noChangeArrowheads="1"/>
          </p:cNvPicPr>
          <p:nvPr/>
        </p:nvPicPr>
        <p:blipFill>
          <a:blip r:embed="rId2" cstate="print"/>
          <a:srcRect l="19845" t="22680" r="41411" b="44561"/>
          <a:stretch>
            <a:fillRect/>
          </a:stretch>
        </p:blipFill>
        <p:spPr bwMode="auto">
          <a:xfrm>
            <a:off x="6516216" y="1340768"/>
            <a:ext cx="2304256" cy="14612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2" name="Picture 4" descr="http://planetaseminarov.ru/upload/medialibrary/771/image_big_4060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7048" y="2348880"/>
            <a:ext cx="2673975" cy="13681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4" name="Picture 6" descr="http://likebook.ru/store/pictures/21/21397/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2564904"/>
            <a:ext cx="1599001" cy="21746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6" name="Picture 8" descr="http://www.blackfishacademy.com/Cinderella-s-Glass-Slipper-classic-disney-6344142-800-6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2996952"/>
            <a:ext cx="1656184" cy="20204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8" name="Picture 10" descr="http://asset1.torrentino.com/pictures/000/621/329/original.jpg?1263517054"/>
          <p:cNvPicPr>
            <a:picLocks noChangeAspect="1" noChangeArrowheads="1"/>
          </p:cNvPicPr>
          <p:nvPr/>
        </p:nvPicPr>
        <p:blipFill>
          <a:blip r:embed="rId6" cstate="print"/>
          <a:srcRect r="38338"/>
          <a:stretch>
            <a:fillRect/>
          </a:stretch>
        </p:blipFill>
        <p:spPr bwMode="auto">
          <a:xfrm>
            <a:off x="5868144" y="4755976"/>
            <a:ext cx="1728192" cy="2102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Конкурс: «</a:t>
            </a:r>
            <a:r>
              <a:rPr lang="ru-RU" b="1" dirty="0" err="1" smtClean="0">
                <a:solidFill>
                  <a:srgbClr val="C00000"/>
                </a:solidFill>
              </a:rPr>
              <a:t>Вспоминайка</a:t>
            </a:r>
            <a:r>
              <a:rPr lang="ru-RU" b="1" dirty="0" smtClean="0">
                <a:solidFill>
                  <a:srgbClr val="C00000"/>
                </a:solidFill>
              </a:rPr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87727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    Вспомните какие чудеса, упоминавшиеся в сказках, появились в наши дни:</a:t>
            </a:r>
          </a:p>
          <a:p>
            <a:pPr lvl="0"/>
            <a:r>
              <a:rPr lang="ru-RU" b="1" dirty="0" smtClean="0">
                <a:solidFill>
                  <a:srgbClr val="C00000"/>
                </a:solidFill>
              </a:rPr>
              <a:t>Конёк-горбунок</a:t>
            </a:r>
          </a:p>
          <a:p>
            <a:pPr lvl="0"/>
            <a:endParaRPr lang="ru-RU" b="1" dirty="0" smtClean="0">
              <a:solidFill>
                <a:srgbClr val="C00000"/>
              </a:solidFill>
            </a:endParaRPr>
          </a:p>
          <a:p>
            <a:pPr lvl="0"/>
            <a:r>
              <a:rPr lang="ru-RU" b="1" dirty="0" smtClean="0">
                <a:solidFill>
                  <a:srgbClr val="FFC000"/>
                </a:solidFill>
              </a:rPr>
              <a:t>Золотой петушок</a:t>
            </a:r>
          </a:p>
          <a:p>
            <a:pPr lvl="0"/>
            <a:endParaRPr lang="ru-RU" b="1" dirty="0" smtClean="0">
              <a:solidFill>
                <a:srgbClr val="FFC000"/>
              </a:solidFill>
            </a:endParaRPr>
          </a:p>
          <a:p>
            <a:pPr lvl="0"/>
            <a:r>
              <a:rPr lang="ru-RU" b="1" dirty="0" smtClean="0">
                <a:solidFill>
                  <a:srgbClr val="0070C0"/>
                </a:solidFill>
              </a:rPr>
              <a:t>Чудо-зеркало</a:t>
            </a:r>
          </a:p>
          <a:p>
            <a:pPr lvl="0"/>
            <a:endParaRPr lang="ru-RU" b="1" dirty="0" smtClean="0">
              <a:solidFill>
                <a:srgbClr val="0070C0"/>
              </a:solidFill>
            </a:endParaRPr>
          </a:p>
          <a:p>
            <a:pPr lvl="0"/>
            <a:r>
              <a:rPr lang="ru-RU" b="1" dirty="0" smtClean="0">
                <a:solidFill>
                  <a:srgbClr val="92D050"/>
                </a:solidFill>
              </a:rPr>
              <a:t>Перо Жар-птицы</a:t>
            </a:r>
          </a:p>
          <a:p>
            <a:pPr lvl="0"/>
            <a:endParaRPr lang="ru-RU" b="1" dirty="0" smtClean="0">
              <a:solidFill>
                <a:srgbClr val="92D050"/>
              </a:solidFill>
            </a:endParaRPr>
          </a:p>
          <a:p>
            <a:pPr lvl="0"/>
            <a:r>
              <a:rPr lang="ru-RU" b="1" dirty="0" smtClean="0">
                <a:solidFill>
                  <a:srgbClr val="002060"/>
                </a:solidFill>
              </a:rPr>
              <a:t>Клубок ниток</a:t>
            </a:r>
          </a:p>
          <a:p>
            <a:pPr lvl="0"/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Сани, которые едут сами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4578" name="Picture 2" descr="http://images.forwallpaper.com/files/thumbs/preview/63/633092__wallpaper-aircraft-modern-superjet-sukhoi_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412776"/>
            <a:ext cx="2700252" cy="15187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580" name="Picture 4" descr="http://www.radar-ga.ru/linked/paras/small/aorl-85_02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807047"/>
            <a:ext cx="2258615" cy="16939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582" name="Picture 6" descr="http://content.onliner.by/forum/037/d62/1058503/800x800/ee65fef34d1eeb2fa3fc00c54bc170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996952"/>
            <a:ext cx="2489431" cy="1991545"/>
          </a:xfrm>
          <a:prstGeom prst="rect">
            <a:avLst/>
          </a:prstGeom>
          <a:noFill/>
        </p:spPr>
      </p:pic>
      <p:pic>
        <p:nvPicPr>
          <p:cNvPr id="24586" name="Picture 10" descr="http://static6.depositphotos.com/1000128/600/i/950/depositphotos_6001710-Blue-metal-compass.jpg"/>
          <p:cNvPicPr>
            <a:picLocks noChangeAspect="1" noChangeArrowheads="1"/>
          </p:cNvPicPr>
          <p:nvPr/>
        </p:nvPicPr>
        <p:blipFill>
          <a:blip r:embed="rId5" cstate="print"/>
          <a:srcRect l="9030" t="4742" r="7892" b="12272"/>
          <a:stretch>
            <a:fillRect/>
          </a:stretch>
        </p:blipFill>
        <p:spPr bwMode="auto">
          <a:xfrm>
            <a:off x="2915816" y="4941168"/>
            <a:ext cx="1762152" cy="1340768"/>
          </a:xfrm>
          <a:prstGeom prst="rect">
            <a:avLst/>
          </a:prstGeom>
          <a:noFill/>
        </p:spPr>
      </p:pic>
      <p:pic>
        <p:nvPicPr>
          <p:cNvPr id="9" name="Picture 8" descr="http://www.coemar.com/media/eventi/eventi_European_Championship_2012-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3717032"/>
            <a:ext cx="2416324" cy="16108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588" name="Picture 12" descr="https://e-a.d-cd.net/70226ccs-960.jpg"/>
          <p:cNvPicPr>
            <a:picLocks noChangeAspect="1" noChangeArrowheads="1"/>
          </p:cNvPicPr>
          <p:nvPr/>
        </p:nvPicPr>
        <p:blipFill>
          <a:blip r:embed="rId7" cstate="print"/>
          <a:srcRect l="11124" r="8683"/>
          <a:stretch>
            <a:fillRect/>
          </a:stretch>
        </p:blipFill>
        <p:spPr bwMode="auto">
          <a:xfrm>
            <a:off x="6372200" y="5218975"/>
            <a:ext cx="2376264" cy="16390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Конкурс: «</a:t>
            </a:r>
            <a:r>
              <a:rPr lang="ru-RU" b="1" dirty="0" err="1" smtClean="0">
                <a:solidFill>
                  <a:srgbClr val="C00000"/>
                </a:solidFill>
              </a:rPr>
              <a:t>Вспоминайка</a:t>
            </a:r>
            <a:r>
              <a:rPr lang="ru-RU" b="1" dirty="0" smtClean="0">
                <a:solidFill>
                  <a:srgbClr val="C00000"/>
                </a:solidFill>
              </a:rPr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Вспомните, продолжения фраз:</a:t>
            </a:r>
          </a:p>
          <a:p>
            <a:pPr lvl="0"/>
            <a:r>
              <a:rPr lang="ru-RU" sz="4000" b="1" dirty="0" smtClean="0">
                <a:solidFill>
                  <a:srgbClr val="FF0000"/>
                </a:solidFill>
              </a:rPr>
              <a:t>Поди туда ... </a:t>
            </a:r>
          </a:p>
          <a:p>
            <a:pPr lvl="0"/>
            <a:r>
              <a:rPr lang="ru-RU" sz="4000" b="1" dirty="0" smtClean="0">
                <a:solidFill>
                  <a:srgbClr val="00B050"/>
                </a:solidFill>
              </a:rPr>
              <a:t>Скоро сказка сказывается ... </a:t>
            </a:r>
          </a:p>
          <a:p>
            <a:pPr lvl="0"/>
            <a:r>
              <a:rPr lang="ru-RU" sz="4000" b="1" dirty="0" smtClean="0">
                <a:solidFill>
                  <a:srgbClr val="002060"/>
                </a:solidFill>
              </a:rPr>
              <a:t>Это всё присказка ... </a:t>
            </a:r>
          </a:p>
          <a:p>
            <a:pPr lvl="0"/>
            <a:r>
              <a:rPr lang="ru-RU" sz="4000" b="1" dirty="0" smtClean="0">
                <a:solidFill>
                  <a:srgbClr val="FF0000"/>
                </a:solidFill>
              </a:rPr>
              <a:t>Ложись спать ... 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Сказка –ложь…</a:t>
            </a:r>
          </a:p>
          <a:p>
            <a:r>
              <a:rPr lang="ru-RU" sz="4000" b="1" dirty="0" smtClean="0">
                <a:solidFill>
                  <a:srgbClr val="7030A0"/>
                </a:solidFill>
              </a:rPr>
              <a:t>И я там был…</a:t>
            </a:r>
            <a:endParaRPr lang="ru-RU" sz="4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&amp;acy;&amp;ncy;&amp;icy;&amp;mcy;&amp;icy;&amp;rcy;&amp;ocy;&amp;vcy;&amp;acy;&amp;ncy;&amp;ncy;&amp;acy;&amp;yacy; &amp;kcy;&amp;acy;&amp;rcy;&amp;tcy;&amp;icy;&amp;ncy;&amp;kcy;&amp;acy; &amp;bcy;&amp;acy;&amp;bcy;&amp;ocy;&amp;chcy;&amp;kcy;&amp;acy;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3925" y="0"/>
            <a:ext cx="4410075" cy="28479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229600" cy="1143000"/>
          </a:xfrm>
        </p:spPr>
        <p:txBody>
          <a:bodyPr/>
          <a:lstStyle/>
          <a:p>
            <a:r>
              <a:rPr lang="ru-RU" b="1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Физкультминутка  «Бабочка»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Спал цветок и вдруг проснулся</a:t>
            </a:r>
            <a:r>
              <a:rPr lang="ru-RU" b="1" dirty="0" smtClean="0"/>
              <a:t>, (Туловище вправо, влево.) </a:t>
            </a:r>
            <a:br>
              <a:rPr lang="ru-RU" b="1" dirty="0" smtClean="0"/>
            </a:br>
            <a:r>
              <a:rPr lang="ru-RU" b="1" dirty="0" smtClean="0">
                <a:solidFill>
                  <a:srgbClr val="002060"/>
                </a:solidFill>
              </a:rPr>
              <a:t>Больше спать не захотел</a:t>
            </a:r>
            <a:r>
              <a:rPr lang="ru-RU" b="1" dirty="0" smtClean="0"/>
              <a:t>, (Туловище вперед, назад.) </a:t>
            </a:r>
            <a:br>
              <a:rPr lang="ru-RU" b="1" dirty="0" smtClean="0"/>
            </a:br>
            <a:r>
              <a:rPr lang="ru-RU" b="1" dirty="0" smtClean="0">
                <a:solidFill>
                  <a:srgbClr val="002060"/>
                </a:solidFill>
              </a:rPr>
              <a:t>Шевельнулся, потянулся</a:t>
            </a:r>
            <a:r>
              <a:rPr lang="ru-RU" b="1" dirty="0" smtClean="0"/>
              <a:t>, (Руки вверх, потянуться.) </a:t>
            </a:r>
            <a:br>
              <a:rPr lang="ru-RU" b="1" dirty="0" smtClean="0"/>
            </a:br>
            <a:r>
              <a:rPr lang="ru-RU" b="1" dirty="0" smtClean="0">
                <a:solidFill>
                  <a:srgbClr val="002060"/>
                </a:solidFill>
              </a:rPr>
              <a:t>Взвился вверх и полетел</a:t>
            </a:r>
            <a:r>
              <a:rPr lang="ru-RU" b="1" dirty="0" smtClean="0"/>
              <a:t>. (Руки вверх, вправо, влево.) </a:t>
            </a:r>
            <a:br>
              <a:rPr lang="ru-RU" b="1" dirty="0" smtClean="0"/>
            </a:br>
            <a:r>
              <a:rPr lang="ru-RU" b="1" dirty="0" smtClean="0">
                <a:solidFill>
                  <a:srgbClr val="002060"/>
                </a:solidFill>
              </a:rPr>
              <a:t>Солнце утром лишь проснется, </a:t>
            </a:r>
            <a:r>
              <a:rPr lang="ru-RU" b="1" dirty="0" smtClean="0"/>
              <a:t>(Махи руками)</a:t>
            </a:r>
            <a:br>
              <a:rPr lang="ru-RU" b="1" dirty="0" smtClean="0"/>
            </a:br>
            <a:r>
              <a:rPr lang="ru-RU" b="1" dirty="0" smtClean="0">
                <a:solidFill>
                  <a:srgbClr val="002060"/>
                </a:solidFill>
              </a:rPr>
              <a:t>Бабочка кружит и вьется</a:t>
            </a:r>
            <a:r>
              <a:rPr lang="ru-RU" b="1" dirty="0" smtClean="0"/>
              <a:t>. (Покружиться.)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229600" cy="6669360"/>
          </a:xfrm>
        </p:spPr>
        <p:txBody>
          <a:bodyPr>
            <a:normAutofit/>
          </a:bodyPr>
          <a:lstStyle/>
          <a:p>
            <a:r>
              <a:rPr lang="ru-RU" b="1" dirty="0" smtClean="0"/>
              <a:t>У тебя друзей немало,</a:t>
            </a:r>
            <a:br>
              <a:rPr lang="ru-RU" b="1" dirty="0" smtClean="0"/>
            </a:br>
            <a:r>
              <a:rPr lang="ru-RU" b="1" dirty="0" smtClean="0"/>
              <a:t>И живут они вокруг,</a:t>
            </a:r>
            <a:br>
              <a:rPr lang="ru-RU" b="1" dirty="0" smtClean="0"/>
            </a:br>
            <a:r>
              <a:rPr lang="ru-RU" b="1" dirty="0" smtClean="0"/>
              <a:t>Но из всех друзей хороших</a:t>
            </a:r>
            <a:br>
              <a:rPr lang="ru-RU" b="1" dirty="0" smtClean="0"/>
            </a:br>
            <a:r>
              <a:rPr lang="ru-RU" b="1" dirty="0" smtClean="0">
                <a:solidFill>
                  <a:srgbClr val="002060"/>
                </a:solidFill>
              </a:rPr>
              <a:t>Книга – самый лучший друг!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Книга – друг твой и товарищ,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Мы берём ее везде,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Ведь она тебе поможет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И в учебе, и в труде.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C00000"/>
                </a:solidFill>
              </a:rPr>
              <a:t>Кто с книгой по свету шагает,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Кто с нею умеет дружить,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Тому эта книга всегда помогает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Учиться, работать и жить!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s://content.schools.by/6.soligorsk/library/libro_fiab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4180" y="4797152"/>
            <a:ext cx="2899820" cy="1772816"/>
          </a:xfrm>
          <a:prstGeom prst="rect">
            <a:avLst/>
          </a:prstGeom>
          <a:noFill/>
        </p:spPr>
      </p:pic>
      <p:sp>
        <p:nvSpPr>
          <p:cNvPr id="1028" name="AutoShape 4" descr="http://%D0%B2%D1%81%D0%B5%D1%81%D0%B8%D0%BD%D0%BE%D0%BD%D0%B8%D0%BC%D1%8B.%D1%80%D1%84/userfiles/385516433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://%D0%B2%D1%81%D0%B5%D1%81%D0%B8%D0%BD%D0%BE%D0%BD%D0%B8%D0%BC%D1%8B.%D1%80%D1%84/userfiles/385516433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www.playcast.ru/uploads/2015/05/27/1375985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260648"/>
            <a:ext cx="3013940" cy="1709565"/>
          </a:xfrm>
          <a:prstGeom prst="rect">
            <a:avLst/>
          </a:prstGeom>
          <a:noFill/>
        </p:spPr>
      </p:pic>
      <p:pic>
        <p:nvPicPr>
          <p:cNvPr id="1034" name="Picture 10" descr="http://static.diary.ru/userdir/3/7/5/5/375536/2076206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2204864"/>
            <a:ext cx="2609850" cy="17430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Давайте </a:t>
            </a:r>
            <a:r>
              <a:rPr lang="ru-RU" b="1" dirty="0">
                <a:solidFill>
                  <a:srgbClr val="C00000"/>
                </a:solidFill>
              </a:rPr>
              <a:t>угадаем, из каких сказок пришли к нам гости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Ольга\Desktop\2501_83ca17b8b0f52c9c7329f3fd1adeaf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613720"/>
            <a:ext cx="3744416" cy="5244280"/>
          </a:xfrm>
          <a:prstGeom prst="rect">
            <a:avLst/>
          </a:prstGeom>
          <a:noFill/>
        </p:spPr>
      </p:pic>
      <p:pic>
        <p:nvPicPr>
          <p:cNvPr id="2051" name="Picture 3" descr="C:\Users\Ольга\Desktop\2501_06410fa61efe94dd6cdc7c36155227a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44" y="0"/>
            <a:ext cx="9121456" cy="6858001"/>
          </a:xfrm>
          <a:prstGeom prst="rect">
            <a:avLst/>
          </a:prstGeom>
          <a:noFill/>
        </p:spPr>
      </p:pic>
      <p:pic>
        <p:nvPicPr>
          <p:cNvPr id="2052" name="Picture 4" descr="C:\Users\Ольга\Desktop\2501_c4384efe5c10cb53ee5b34c2fc633f9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9814" y="0"/>
            <a:ext cx="9183628" cy="6858000"/>
          </a:xfrm>
          <a:prstGeom prst="rect">
            <a:avLst/>
          </a:prstGeom>
          <a:noFill/>
        </p:spPr>
      </p:pic>
      <p:pic>
        <p:nvPicPr>
          <p:cNvPr id="2053" name="Picture 5" descr="C:\Users\Ольга\Desktop\2501_2bc2e7e072dc8b629541a46289dce4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5808" y="0"/>
            <a:ext cx="9195616" cy="6858000"/>
          </a:xfrm>
          <a:prstGeom prst="rect">
            <a:avLst/>
          </a:prstGeom>
          <a:noFill/>
        </p:spPr>
      </p:pic>
      <p:pic>
        <p:nvPicPr>
          <p:cNvPr id="2054" name="Picture 6" descr="C:\Users\Ольга\Desktop\2501_75cfb1f37fa0283200d64d3788ec8c0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0298" y="0"/>
            <a:ext cx="9164591" cy="6858000"/>
          </a:xfrm>
          <a:prstGeom prst="rect">
            <a:avLst/>
          </a:prstGeom>
          <a:noFill/>
        </p:spPr>
      </p:pic>
      <p:pic>
        <p:nvPicPr>
          <p:cNvPr id="2055" name="Picture 7" descr="C:\Users\Ольга\Desktop\2501_da885e61af84513333eba6fa69ac8d6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42457" y="0"/>
            <a:ext cx="4659086" cy="6858000"/>
          </a:xfrm>
          <a:prstGeom prst="rect">
            <a:avLst/>
          </a:prstGeom>
          <a:noFill/>
        </p:spPr>
      </p:pic>
      <p:pic>
        <p:nvPicPr>
          <p:cNvPr id="2056" name="Picture 8" descr="C:\Users\Ольга\Desktop\2501_527a9041816fa931906a7a9c78bee02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68803" y="0"/>
            <a:ext cx="5206392" cy="6857999"/>
          </a:xfrm>
          <a:prstGeom prst="rect">
            <a:avLst/>
          </a:prstGeom>
          <a:noFill/>
        </p:spPr>
      </p:pic>
      <p:pic>
        <p:nvPicPr>
          <p:cNvPr id="2057" name="Picture 9" descr="C:\Users\Ольга\Desktop\2501_2f7b2a4db548d51ff472d45d2012277f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53136" y="0"/>
            <a:ext cx="5083160" cy="6899686"/>
          </a:xfrm>
          <a:prstGeom prst="rect">
            <a:avLst/>
          </a:prstGeom>
          <a:noFill/>
        </p:spPr>
      </p:pic>
      <p:pic>
        <p:nvPicPr>
          <p:cNvPr id="2058" name="Picture 10" descr="C:\Users\Ольга\Desktop\2501_d3110694d1aee0479bef176871280bf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521" y="0"/>
            <a:ext cx="9085035" cy="6858000"/>
          </a:xfrm>
          <a:prstGeom prst="rect">
            <a:avLst/>
          </a:prstGeom>
          <a:noFill/>
        </p:spPr>
      </p:pic>
      <p:pic>
        <p:nvPicPr>
          <p:cNvPr id="2059" name="Picture 11" descr="C:\Users\Ольга\Desktop\2501_5e545eb7726492aa1d0040f7bc5fe44b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35696" y="0"/>
            <a:ext cx="5715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Угадайте, из каких сказок пришли к нам гости?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cs7062.vk.me/c540106/v540106847/36b79/tuaInIQiFO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9786"/>
            <a:ext cx="6804248" cy="6838214"/>
          </a:xfrm>
          <a:prstGeom prst="rect">
            <a:avLst/>
          </a:prstGeom>
          <a:noFill/>
        </p:spPr>
      </p:pic>
      <p:pic>
        <p:nvPicPr>
          <p:cNvPr id="13316" name="Picture 4" descr="http://ekb.kassy.ru/media/ba/ba953212c2623f521dd89c9f629fdee5-113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26414" cy="6858000"/>
          </a:xfrm>
          <a:prstGeom prst="rect">
            <a:avLst/>
          </a:prstGeom>
          <a:noFill/>
        </p:spPr>
      </p:pic>
      <p:pic>
        <p:nvPicPr>
          <p:cNvPr id="13318" name="Picture 6" descr="http://uch.znate.ru/tw_files2/urls_19/8/d-7145/img5.jpg"/>
          <p:cNvPicPr>
            <a:picLocks noChangeAspect="1" noChangeArrowheads="1"/>
          </p:cNvPicPr>
          <p:nvPr/>
        </p:nvPicPr>
        <p:blipFill>
          <a:blip r:embed="rId4" cstate="print"/>
          <a:srcRect l="6615" t="11340" r="14951" b="14321"/>
          <a:stretch>
            <a:fillRect/>
          </a:stretch>
        </p:blipFill>
        <p:spPr bwMode="auto">
          <a:xfrm>
            <a:off x="-1" y="0"/>
            <a:ext cx="9179721" cy="6858000"/>
          </a:xfrm>
          <a:prstGeom prst="rect">
            <a:avLst/>
          </a:prstGeom>
          <a:noFill/>
        </p:spPr>
      </p:pic>
      <p:pic>
        <p:nvPicPr>
          <p:cNvPr id="13320" name="Picture 8" descr="http://cp14.nevsepic.com.ua/182/18111/1384941424-1-135.jpg"/>
          <p:cNvPicPr>
            <a:picLocks noChangeAspect="1" noChangeArrowheads="1"/>
          </p:cNvPicPr>
          <p:nvPr/>
        </p:nvPicPr>
        <p:blipFill>
          <a:blip r:embed="rId5" cstate="print"/>
          <a:srcRect l="39311"/>
          <a:stretch>
            <a:fillRect/>
          </a:stretch>
        </p:blipFill>
        <p:spPr bwMode="auto">
          <a:xfrm>
            <a:off x="1763687" y="0"/>
            <a:ext cx="6268103" cy="6858000"/>
          </a:xfrm>
          <a:prstGeom prst="rect">
            <a:avLst/>
          </a:prstGeom>
          <a:noFill/>
        </p:spPr>
      </p:pic>
      <p:pic>
        <p:nvPicPr>
          <p:cNvPr id="13322" name="Picture 10" descr="http://mtdata.ru/u17/photo1053/20542504688-0/origin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071" y="1772816"/>
            <a:ext cx="9117929" cy="5085184"/>
          </a:xfrm>
          <a:prstGeom prst="rect">
            <a:avLst/>
          </a:prstGeom>
          <a:noFill/>
        </p:spPr>
      </p:pic>
      <p:pic>
        <p:nvPicPr>
          <p:cNvPr id="13324" name="Picture 12" descr="http://bigslide.ru/images/17/16741/960/img7.jpg"/>
          <p:cNvPicPr>
            <a:picLocks noChangeAspect="1" noChangeArrowheads="1"/>
          </p:cNvPicPr>
          <p:nvPr/>
        </p:nvPicPr>
        <p:blipFill>
          <a:blip r:embed="rId7" cstate="print"/>
          <a:srcRect l="10237" t="21650" r="12589" b="5901"/>
          <a:stretch>
            <a:fillRect/>
          </a:stretch>
        </p:blipFill>
        <p:spPr bwMode="auto">
          <a:xfrm>
            <a:off x="-1" y="-93492"/>
            <a:ext cx="9083283" cy="6951492"/>
          </a:xfrm>
          <a:prstGeom prst="rect">
            <a:avLst/>
          </a:prstGeom>
          <a:noFill/>
        </p:spPr>
      </p:pic>
      <p:pic>
        <p:nvPicPr>
          <p:cNvPr id="13326" name="Picture 14" descr="http://fs00.infourok.ru/images/doc/110/129825/img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13328" name="Picture 16" descr="http://shkolazhizni.ru/img/content/i140/140311_or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1" y="-171400"/>
            <a:ext cx="9144001" cy="7029400"/>
          </a:xfrm>
          <a:prstGeom prst="rect">
            <a:avLst/>
          </a:prstGeom>
          <a:noFill/>
        </p:spPr>
      </p:pic>
      <p:pic>
        <p:nvPicPr>
          <p:cNvPr id="13330" name="Picture 18" descr="http://tolko-film.com/uploads/posts/2015-01/1420891493_tolko-film.com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943" y="980728"/>
            <a:ext cx="9052845" cy="5544616"/>
          </a:xfrm>
          <a:prstGeom prst="rect">
            <a:avLst/>
          </a:prstGeom>
          <a:noFill/>
        </p:spPr>
      </p:pic>
      <p:pic>
        <p:nvPicPr>
          <p:cNvPr id="13334" name="Picture 22" descr="http://www.fede.net/proxy3/index.php?q=aHR0cDovL3M1LnN0Yy5hbGwua3BjZG4ubmV0L2YvMTIvaW1hZ2UvMjYvNjQvNzU0NjQyNi5qcGc%3D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908720"/>
            <a:ext cx="9142644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Найдите пару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6288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9512" y="1340768"/>
            <a:ext cx="8964488" cy="5517232"/>
          </a:xfrm>
        </p:spPr>
        <p:txBody>
          <a:bodyPr/>
          <a:lstStyle/>
          <a:p>
            <a:r>
              <a:rPr lang="ru-RU" b="1" dirty="0" smtClean="0"/>
              <a:t>Ребята, сейчас </a:t>
            </a:r>
            <a:r>
              <a:rPr lang="ru-RU" b="1" dirty="0" smtClean="0"/>
              <a:t>вам раздали карточки </a:t>
            </a:r>
            <a:r>
              <a:rPr lang="ru-RU" b="1" dirty="0" smtClean="0"/>
              <a:t>с именами литературных </a:t>
            </a:r>
            <a:r>
              <a:rPr lang="ru-RU" b="1" dirty="0" smtClean="0"/>
              <a:t>персонажей и вам  </a:t>
            </a:r>
            <a:r>
              <a:rPr lang="ru-RU" b="1" dirty="0" smtClean="0"/>
              <a:t>нужно найти пару, т.е. героя из той же сказки. Посмотрим кто окажется </a:t>
            </a:r>
            <a:r>
              <a:rPr lang="ru-RU" b="1" dirty="0" smtClean="0"/>
              <a:t>быстрее</a:t>
            </a:r>
            <a:endParaRPr lang="ru-RU" b="1" dirty="0" smtClean="0"/>
          </a:p>
          <a:p>
            <a:pPr algn="ctr">
              <a:buNone/>
            </a:pPr>
            <a:r>
              <a:rPr lang="ru-RU" sz="4800" b="1" i="1" dirty="0" smtClean="0">
                <a:solidFill>
                  <a:srgbClr val="00B050"/>
                </a:solidFill>
              </a:rPr>
              <a:t>А теперь проверим- правильно ли мы определили героев сказок</a:t>
            </a:r>
          </a:p>
          <a:p>
            <a:endParaRPr lang="ru-RU" b="1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79513" y="1124740"/>
          <a:ext cx="8964487" cy="5733260"/>
        </p:xfrm>
        <a:graphic>
          <a:graphicData uri="http://schemas.openxmlformats.org/drawingml/2006/table">
            <a:tbl>
              <a:tblPr/>
              <a:tblGrid>
                <a:gridCol w="4481775"/>
                <a:gridCol w="4482712"/>
              </a:tblGrid>
              <a:tr h="573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 dirty="0">
                          <a:latin typeface="Calibri"/>
                          <a:ea typeface="Times New Roman"/>
                          <a:cs typeface="Calibri"/>
                        </a:rPr>
                        <a:t>Малыш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 dirty="0" err="1">
                          <a:latin typeface="Calibri"/>
                          <a:ea typeface="Times New Roman"/>
                          <a:cs typeface="Calibri"/>
                        </a:rPr>
                        <a:t>Карлсон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 dirty="0" err="1">
                          <a:latin typeface="Calibri"/>
                          <a:ea typeface="Times New Roman"/>
                          <a:cs typeface="Calibri"/>
                        </a:rPr>
                        <a:t>Винни-Пух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 dirty="0">
                          <a:latin typeface="Calibri"/>
                          <a:ea typeface="Times New Roman"/>
                          <a:cs typeface="Calibri"/>
                        </a:rPr>
                        <a:t>Пятачок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 dirty="0">
                          <a:latin typeface="Calibri"/>
                          <a:ea typeface="Times New Roman"/>
                          <a:cs typeface="Calibri"/>
                        </a:rPr>
                        <a:t>Сестрица </a:t>
                      </a:r>
                      <a:r>
                        <a:rPr lang="ru-RU" sz="3200" b="1" dirty="0" err="1">
                          <a:latin typeface="Calibri"/>
                          <a:ea typeface="Times New Roman"/>
                          <a:cs typeface="Calibri"/>
                        </a:rPr>
                        <a:t>Аленушка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 dirty="0">
                          <a:latin typeface="Calibri"/>
                          <a:ea typeface="Times New Roman"/>
                          <a:cs typeface="Calibri"/>
                        </a:rPr>
                        <a:t>Братец Иванушка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 dirty="0" err="1">
                          <a:latin typeface="Calibri"/>
                          <a:ea typeface="Times New Roman"/>
                          <a:cs typeface="Calibri"/>
                        </a:rPr>
                        <a:t>Чебурашка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 dirty="0">
                          <a:latin typeface="Calibri"/>
                          <a:ea typeface="Times New Roman"/>
                          <a:cs typeface="Calibri"/>
                        </a:rPr>
                        <a:t>Крокодил Гена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 dirty="0">
                          <a:latin typeface="Calibri"/>
                          <a:ea typeface="Times New Roman"/>
                          <a:cs typeface="Calibri"/>
                        </a:rPr>
                        <a:t>Емеля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 dirty="0">
                          <a:latin typeface="Calibri"/>
                          <a:ea typeface="Times New Roman"/>
                          <a:cs typeface="Calibri"/>
                        </a:rPr>
                        <a:t>Щука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>
                          <a:latin typeface="Calibri"/>
                          <a:ea typeface="Times New Roman"/>
                          <a:cs typeface="Calibri"/>
                        </a:rPr>
                        <a:t>Маугли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 dirty="0" err="1">
                          <a:latin typeface="Calibri"/>
                          <a:ea typeface="Times New Roman"/>
                          <a:cs typeface="Calibri"/>
                        </a:rPr>
                        <a:t>Багира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>
                          <a:latin typeface="Calibri"/>
                          <a:ea typeface="Times New Roman"/>
                          <a:cs typeface="Calibri"/>
                        </a:rPr>
                        <a:t>Герда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 dirty="0">
                          <a:latin typeface="Calibri"/>
                          <a:ea typeface="Times New Roman"/>
                          <a:cs typeface="Calibri"/>
                        </a:rPr>
                        <a:t>Кай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>
                          <a:latin typeface="Calibri"/>
                          <a:ea typeface="Times New Roman"/>
                          <a:cs typeface="Calibri"/>
                        </a:rPr>
                        <a:t>Трубадур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 dirty="0">
                          <a:latin typeface="Calibri"/>
                          <a:ea typeface="Times New Roman"/>
                          <a:cs typeface="Calibri"/>
                        </a:rPr>
                        <a:t>Осел, кот, петух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>
                          <a:latin typeface="Calibri"/>
                          <a:ea typeface="Times New Roman"/>
                          <a:cs typeface="Calibri"/>
                        </a:rPr>
                        <a:t>Буратино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 dirty="0" err="1">
                          <a:latin typeface="Calibri"/>
                          <a:ea typeface="Times New Roman"/>
                          <a:cs typeface="Calibri"/>
                        </a:rPr>
                        <a:t>Мальвина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 dirty="0">
                          <a:latin typeface="Calibri"/>
                          <a:ea typeface="Times New Roman"/>
                          <a:cs typeface="Calibri"/>
                        </a:rPr>
                        <a:t>Лиса Алиса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ru-RU" sz="3200" b="1" dirty="0">
                          <a:latin typeface="Calibri"/>
                          <a:ea typeface="Times New Roman"/>
                          <a:cs typeface="Calibri"/>
                        </a:rPr>
                        <a:t>Кот </a:t>
                      </a:r>
                      <a:r>
                        <a:rPr lang="ru-RU" sz="3200" b="1" dirty="0" err="1">
                          <a:latin typeface="Calibri"/>
                          <a:ea typeface="Times New Roman"/>
                          <a:cs typeface="Calibri"/>
                        </a:rPr>
                        <a:t>Базилио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Отгадай загадки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2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0" y="1124744"/>
            <a:ext cx="4683014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buFont typeface="+mj-lt"/>
              <a:buAutoNum type="arabicPeriod"/>
            </a:pPr>
            <a:r>
              <a:rPr lang="ru-RU" sz="1800" b="1" dirty="0" smtClean="0"/>
              <a:t>Ждали маму с молоком,</a:t>
            </a:r>
            <a:br>
              <a:rPr lang="ru-RU" sz="1800" b="1" dirty="0" smtClean="0"/>
            </a:br>
            <a:r>
              <a:rPr lang="ru-RU" sz="1800" b="1" dirty="0" smtClean="0"/>
              <a:t>А пустили волка в дом…</a:t>
            </a:r>
            <a:br>
              <a:rPr lang="ru-RU" sz="1800" b="1" dirty="0" smtClean="0"/>
            </a:br>
            <a:r>
              <a:rPr lang="ru-RU" sz="1800" b="1" dirty="0" smtClean="0"/>
              <a:t>Кем же были эти</a:t>
            </a:r>
            <a:br>
              <a:rPr lang="ru-RU" sz="1800" b="1" dirty="0" smtClean="0"/>
            </a:br>
            <a:r>
              <a:rPr lang="ru-RU" sz="1800" b="1" dirty="0" smtClean="0"/>
              <a:t>Маленькие дети? </a:t>
            </a:r>
          </a:p>
          <a:p>
            <a:pPr lvl="0">
              <a:buFont typeface="+mj-lt"/>
              <a:buAutoNum type="arabicPeriod"/>
            </a:pPr>
            <a:r>
              <a:rPr lang="ru-RU" sz="1800" b="1" dirty="0" smtClean="0">
                <a:solidFill>
                  <a:srgbClr val="7030A0"/>
                </a:solidFill>
              </a:rPr>
              <a:t>В детстве все над ним смеялись,</a:t>
            </a:r>
            <a:br>
              <a:rPr lang="ru-RU" sz="1800" b="1" dirty="0" smtClean="0">
                <a:solidFill>
                  <a:srgbClr val="7030A0"/>
                </a:solidFill>
              </a:rPr>
            </a:br>
            <a:r>
              <a:rPr lang="ru-RU" sz="1800" b="1" dirty="0" smtClean="0">
                <a:solidFill>
                  <a:srgbClr val="7030A0"/>
                </a:solidFill>
              </a:rPr>
              <a:t>Оттолкнуть его старались:</a:t>
            </a:r>
            <a:br>
              <a:rPr lang="ru-RU" sz="1800" b="1" dirty="0" smtClean="0">
                <a:solidFill>
                  <a:srgbClr val="7030A0"/>
                </a:solidFill>
              </a:rPr>
            </a:br>
            <a:r>
              <a:rPr lang="ru-RU" sz="1800" b="1" dirty="0" smtClean="0">
                <a:solidFill>
                  <a:srgbClr val="7030A0"/>
                </a:solidFill>
              </a:rPr>
              <a:t>Ведь никто не знал, что он</a:t>
            </a:r>
            <a:br>
              <a:rPr lang="ru-RU" sz="1800" b="1" dirty="0" smtClean="0">
                <a:solidFill>
                  <a:srgbClr val="7030A0"/>
                </a:solidFill>
              </a:rPr>
            </a:br>
            <a:r>
              <a:rPr lang="ru-RU" sz="1800" b="1" dirty="0" smtClean="0">
                <a:solidFill>
                  <a:srgbClr val="7030A0"/>
                </a:solidFill>
              </a:rPr>
              <a:t>Белым лебедем рожден. </a:t>
            </a:r>
          </a:p>
          <a:p>
            <a:pPr lvl="0">
              <a:buFont typeface="+mj-lt"/>
              <a:buAutoNum type="arabicPeriod"/>
            </a:pPr>
            <a:r>
              <a:rPr lang="ru-RU" sz="1800" b="1" dirty="0" smtClean="0"/>
              <a:t>Покупала самовар,</a:t>
            </a:r>
            <a:br>
              <a:rPr lang="ru-RU" sz="1800" b="1" dirty="0" smtClean="0"/>
            </a:br>
            <a:r>
              <a:rPr lang="ru-RU" sz="1800" b="1" dirty="0" smtClean="0"/>
              <a:t>А спасал ее комар.</a:t>
            </a:r>
          </a:p>
          <a:p>
            <a:pPr lvl="0">
              <a:buFont typeface="+mj-lt"/>
              <a:buAutoNum type="arabicPeriod"/>
            </a:pPr>
            <a:r>
              <a:rPr lang="ru-RU" sz="1800" b="1" dirty="0" smtClean="0">
                <a:solidFill>
                  <a:srgbClr val="006600"/>
                </a:solidFill>
              </a:rPr>
              <a:t>Уплетая калачи,</a:t>
            </a:r>
            <a:br>
              <a:rPr lang="ru-RU" sz="1800" b="1" dirty="0" smtClean="0">
                <a:solidFill>
                  <a:srgbClr val="006600"/>
                </a:solidFill>
              </a:rPr>
            </a:br>
            <a:r>
              <a:rPr lang="ru-RU" sz="1800" b="1" dirty="0" smtClean="0">
                <a:solidFill>
                  <a:srgbClr val="006600"/>
                </a:solidFill>
              </a:rPr>
              <a:t>Ехал парень на печи.</a:t>
            </a:r>
            <a:br>
              <a:rPr lang="ru-RU" sz="1800" b="1" dirty="0" smtClean="0">
                <a:solidFill>
                  <a:srgbClr val="006600"/>
                </a:solidFill>
              </a:rPr>
            </a:br>
            <a:r>
              <a:rPr lang="ru-RU" sz="1800" b="1" dirty="0" smtClean="0">
                <a:solidFill>
                  <a:srgbClr val="006600"/>
                </a:solidFill>
              </a:rPr>
              <a:t>Прокатился по деревне</a:t>
            </a:r>
            <a:br>
              <a:rPr lang="ru-RU" sz="1800" b="1" dirty="0" smtClean="0">
                <a:solidFill>
                  <a:srgbClr val="006600"/>
                </a:solidFill>
              </a:rPr>
            </a:br>
            <a:r>
              <a:rPr lang="ru-RU" sz="1800" b="1" dirty="0" smtClean="0">
                <a:solidFill>
                  <a:srgbClr val="006600"/>
                </a:solidFill>
              </a:rPr>
              <a:t>И женился на царевне. </a:t>
            </a:r>
            <a:endParaRPr lang="ru-RU" sz="1800" b="1" dirty="0" smtClean="0"/>
          </a:p>
          <a:p>
            <a:pPr lvl="0">
              <a:buFont typeface="+mj-lt"/>
              <a:buAutoNum type="arabicPeriod"/>
            </a:pPr>
            <a:r>
              <a:rPr lang="ru-RU" sz="1800" b="1" dirty="0" smtClean="0"/>
              <a:t>Сладкий яблок аромат</a:t>
            </a:r>
            <a:br>
              <a:rPr lang="ru-RU" sz="1800" b="1" dirty="0" smtClean="0"/>
            </a:br>
            <a:r>
              <a:rPr lang="ru-RU" sz="1800" b="1" dirty="0" smtClean="0"/>
              <a:t>Заманил ту птицу в сад.</a:t>
            </a:r>
            <a:br>
              <a:rPr lang="ru-RU" sz="1800" b="1" dirty="0" smtClean="0"/>
            </a:br>
            <a:r>
              <a:rPr lang="ru-RU" sz="1800" b="1" dirty="0" smtClean="0"/>
              <a:t>Перья светятся огнём,</a:t>
            </a:r>
            <a:br>
              <a:rPr lang="ru-RU" sz="1800" b="1" dirty="0" smtClean="0"/>
            </a:br>
            <a:r>
              <a:rPr lang="ru-RU" sz="1800" b="1" dirty="0" smtClean="0"/>
              <a:t>И светло вокруг, как днём.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4788024" y="948690"/>
            <a:ext cx="4355976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/>
            <a:r>
              <a:rPr lang="ru-RU" dirty="0" smtClean="0"/>
              <a:t>6.   </a:t>
            </a:r>
            <a:r>
              <a:rPr lang="ru-RU" b="1" dirty="0" smtClean="0"/>
              <a:t>Как у Бабы у Яги</a:t>
            </a:r>
            <a:br>
              <a:rPr lang="ru-RU" b="1" dirty="0" smtClean="0"/>
            </a:br>
            <a:r>
              <a:rPr lang="ru-RU" b="1" dirty="0" smtClean="0"/>
              <a:t>Нет совсем одной ноги,</a:t>
            </a:r>
            <a:br>
              <a:rPr lang="ru-RU" b="1" dirty="0" smtClean="0"/>
            </a:br>
            <a:r>
              <a:rPr lang="ru-RU" b="1" dirty="0" smtClean="0"/>
              <a:t>Зато есть замечательный</a:t>
            </a:r>
            <a:br>
              <a:rPr lang="ru-RU" b="1" dirty="0" smtClean="0"/>
            </a:br>
            <a:r>
              <a:rPr lang="ru-RU" b="1" dirty="0" smtClean="0"/>
              <a:t>Аппарат летательный.</a:t>
            </a:r>
            <a:br>
              <a:rPr lang="ru-RU" b="1" dirty="0" smtClean="0"/>
            </a:br>
            <a:r>
              <a:rPr lang="ru-RU" b="1" dirty="0" smtClean="0"/>
              <a:t>Какой? </a:t>
            </a:r>
          </a:p>
          <a:p>
            <a:pPr marL="342900" lvl="0" indent="-342900"/>
            <a:r>
              <a:rPr lang="ru-RU" b="1" dirty="0" smtClean="0"/>
              <a:t>7.   </a:t>
            </a:r>
            <a:r>
              <a:rPr lang="ru-RU" b="1" dirty="0" smtClean="0">
                <a:solidFill>
                  <a:srgbClr val="C00000"/>
                </a:solidFill>
              </a:rPr>
              <a:t>В гости к бабушке пошла,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Пироги ей понесла.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Серый Волк за ней следил,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Обманул и проглотил.  </a:t>
            </a:r>
          </a:p>
          <a:p>
            <a:pPr marL="342900" lvl="0" indent="-342900"/>
            <a:r>
              <a:rPr lang="ru-RU" b="1" dirty="0" smtClean="0"/>
              <a:t>8.  Над простым моим вопросом</a:t>
            </a:r>
            <a:br>
              <a:rPr lang="ru-RU" b="1" dirty="0" smtClean="0"/>
            </a:br>
            <a:r>
              <a:rPr lang="ru-RU" b="1" dirty="0" smtClean="0"/>
              <a:t>Не потратишь много сил.</a:t>
            </a:r>
            <a:br>
              <a:rPr lang="ru-RU" b="1" dirty="0" smtClean="0"/>
            </a:br>
            <a:r>
              <a:rPr lang="ru-RU" b="1" dirty="0" smtClean="0"/>
              <a:t>Кто мальчишку с длинным носом</a:t>
            </a:r>
            <a:br>
              <a:rPr lang="ru-RU" b="1" dirty="0" smtClean="0"/>
            </a:br>
            <a:r>
              <a:rPr lang="ru-RU" b="1" dirty="0" smtClean="0"/>
              <a:t>Из полена смастерил?  </a:t>
            </a:r>
          </a:p>
          <a:p>
            <a:pPr marL="342900" lvl="0" indent="-342900"/>
            <a:r>
              <a:rPr lang="ru-RU" b="1" dirty="0" smtClean="0"/>
              <a:t>9.   </a:t>
            </a:r>
            <a:r>
              <a:rPr lang="ru-RU" b="1" dirty="0" smtClean="0">
                <a:solidFill>
                  <a:srgbClr val="002060"/>
                </a:solidFill>
              </a:rPr>
              <a:t>Мой вопрос совсем не трудный,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Он - про город Изумрудный.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Кто там был правитель славный?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Кто там был волшебник главный? </a:t>
            </a:r>
          </a:p>
          <a:p>
            <a:pPr marL="342900" indent="-342900"/>
            <a:r>
              <a:rPr lang="ru-RU" b="1" dirty="0" smtClean="0"/>
              <a:t>10. Лечит маленьких детей,</a:t>
            </a:r>
            <a:br>
              <a:rPr lang="ru-RU" b="1" dirty="0" smtClean="0"/>
            </a:br>
            <a:r>
              <a:rPr lang="ru-RU" b="1" dirty="0" smtClean="0"/>
              <a:t>Лечит птичек и зверей,</a:t>
            </a:r>
            <a:br>
              <a:rPr lang="ru-RU" b="1" dirty="0" smtClean="0"/>
            </a:br>
            <a:r>
              <a:rPr lang="ru-RU" b="1" dirty="0" smtClean="0"/>
              <a:t>Сквозь очки свои глядит</a:t>
            </a:r>
            <a:br>
              <a:rPr lang="ru-RU" b="1" dirty="0" smtClean="0"/>
            </a:br>
            <a:r>
              <a:rPr lang="ru-RU" b="1" dirty="0" smtClean="0"/>
              <a:t>Добрый доктор…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27" name="Picture 3" descr="http://new.stihi.ru/pics/2015/04/01/54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737" y="816391"/>
            <a:ext cx="9228231" cy="6041609"/>
          </a:xfrm>
          <a:prstGeom prst="rect">
            <a:avLst/>
          </a:prstGeom>
          <a:noFill/>
        </p:spPr>
      </p:pic>
      <p:pic>
        <p:nvPicPr>
          <p:cNvPr id="1029" name="Picture 5" descr="http://fs00.infourok.ru/images/doc/268/273641/img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1031" name="Picture 7" descr="http://images.vfl.ru/ii/1427828076/3dee958a/82755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8005" y="0"/>
            <a:ext cx="9144000" cy="6858000"/>
          </a:xfrm>
          <a:prstGeom prst="rect">
            <a:avLst/>
          </a:prstGeom>
          <a:noFill/>
        </p:spPr>
      </p:pic>
      <p:pic>
        <p:nvPicPr>
          <p:cNvPr id="1033" name="Picture 9" descr="http://slidesharo.com/u/storage/ppt_6744/f52e-1391083441-10.jpg"/>
          <p:cNvPicPr>
            <a:picLocks noChangeAspect="1" noChangeArrowheads="1"/>
          </p:cNvPicPr>
          <p:nvPr/>
        </p:nvPicPr>
        <p:blipFill>
          <a:blip r:embed="rId5" cstate="print"/>
          <a:srcRect t="5047"/>
          <a:stretch>
            <a:fillRect/>
          </a:stretch>
        </p:blipFill>
        <p:spPr bwMode="auto">
          <a:xfrm>
            <a:off x="-1" y="0"/>
            <a:ext cx="9264013" cy="6858000"/>
          </a:xfrm>
          <a:prstGeom prst="rect">
            <a:avLst/>
          </a:prstGeom>
          <a:noFill/>
        </p:spPr>
      </p:pic>
      <p:pic>
        <p:nvPicPr>
          <p:cNvPr id="1035" name="Picture 11" descr="http://s017.radikal.ru/i440/1206/40/41a8d2c35cb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78622" cy="6858000"/>
          </a:xfrm>
          <a:prstGeom prst="rect">
            <a:avLst/>
          </a:prstGeom>
          <a:noFill/>
        </p:spPr>
      </p:pic>
      <p:pic>
        <p:nvPicPr>
          <p:cNvPr id="1037" name="Picture 13" descr="http://img0.liveinternet.ru/images/attach/c/5/123/577/123577816_yag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1600" y="0"/>
            <a:ext cx="7308304" cy="6906347"/>
          </a:xfrm>
          <a:prstGeom prst="rect">
            <a:avLst/>
          </a:prstGeom>
          <a:noFill/>
        </p:spPr>
      </p:pic>
      <p:pic>
        <p:nvPicPr>
          <p:cNvPr id="1039" name="Picture 15" descr="http://www.urano.ru/wp-content/uploads/2014/12/%D0%BA%D1%80%D0%B0%D1%81%D0%BD%D0%B0%D1%8F-%D1%88%D0%B0%D0%BF%D0%BE%D1%87%D0%BA%D0%B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70370" cy="6669360"/>
          </a:xfrm>
          <a:prstGeom prst="rect">
            <a:avLst/>
          </a:prstGeom>
          <a:noFill/>
        </p:spPr>
      </p:pic>
      <p:pic>
        <p:nvPicPr>
          <p:cNvPr id="1041" name="Picture 17" descr="http://s009.radikal.ru/i307/1208/fa/fdf5b56e685e.jpg"/>
          <p:cNvPicPr>
            <a:picLocks noChangeAspect="1" noChangeArrowheads="1"/>
          </p:cNvPicPr>
          <p:nvPr/>
        </p:nvPicPr>
        <p:blipFill>
          <a:blip r:embed="rId9" cstate="print"/>
          <a:srcRect b="5497"/>
          <a:stretch>
            <a:fillRect/>
          </a:stretch>
        </p:blipFill>
        <p:spPr bwMode="auto">
          <a:xfrm>
            <a:off x="1259631" y="0"/>
            <a:ext cx="6515935" cy="6858000"/>
          </a:xfrm>
          <a:prstGeom prst="rect">
            <a:avLst/>
          </a:prstGeom>
          <a:noFill/>
        </p:spPr>
      </p:pic>
      <p:pic>
        <p:nvPicPr>
          <p:cNvPr id="1043" name="Picture 19" descr="https://hsto.org/storage3/8c8/2b5/ad8/8c82b5ad8e253e79dd1e65c61f87f27b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1916832"/>
            <a:ext cx="9204716" cy="4405115"/>
          </a:xfrm>
          <a:prstGeom prst="rect">
            <a:avLst/>
          </a:prstGeom>
          <a:noFill/>
        </p:spPr>
      </p:pic>
      <p:pic>
        <p:nvPicPr>
          <p:cNvPr id="1045" name="Picture 21" descr="http://s.66.ru/localStorage/collection/4b/b6/2b/77/4bb62b77_resizedScaled_817to544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5114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640"/>
            <a:ext cx="4932040" cy="6669360"/>
          </a:xfrm>
        </p:spPr>
        <p:txBody>
          <a:bodyPr>
            <a:normAutofit fontScale="55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b="1" dirty="0" smtClean="0"/>
              <a:t>Возле леса, на опушке,</a:t>
            </a:r>
            <a:br>
              <a:rPr lang="ru-RU" b="1" dirty="0" smtClean="0"/>
            </a:br>
            <a:r>
              <a:rPr lang="ru-RU" b="1" dirty="0" smtClean="0"/>
              <a:t>Трое их живет в избушке.</a:t>
            </a:r>
            <a:br>
              <a:rPr lang="ru-RU" b="1" dirty="0" smtClean="0"/>
            </a:br>
            <a:r>
              <a:rPr lang="ru-RU" b="1" dirty="0" smtClean="0"/>
              <a:t>Там три стула и три кружки,</a:t>
            </a:r>
            <a:br>
              <a:rPr lang="ru-RU" b="1" dirty="0" smtClean="0"/>
            </a:br>
            <a:r>
              <a:rPr lang="ru-RU" b="1" dirty="0" smtClean="0"/>
              <a:t>Три кроватки, три подушки.</a:t>
            </a:r>
            <a:br>
              <a:rPr lang="ru-RU" b="1" dirty="0" smtClean="0"/>
            </a:br>
            <a:r>
              <a:rPr lang="ru-RU" b="1" dirty="0" smtClean="0"/>
              <a:t>Угадайте без подсказки,</a:t>
            </a:r>
            <a:br>
              <a:rPr lang="ru-RU" b="1" dirty="0" smtClean="0"/>
            </a:br>
            <a:r>
              <a:rPr lang="ru-RU" b="1" dirty="0" smtClean="0"/>
              <a:t>Кто герои этой сказки? 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006600"/>
                </a:solidFill>
              </a:rPr>
              <a:t>Болото – дом ее родной.</a:t>
            </a:r>
            <a:br>
              <a:rPr lang="ru-RU" b="1" dirty="0" smtClean="0">
                <a:solidFill>
                  <a:srgbClr val="006600"/>
                </a:solidFill>
              </a:rPr>
            </a:br>
            <a:r>
              <a:rPr lang="ru-RU" b="1" dirty="0" smtClean="0">
                <a:solidFill>
                  <a:srgbClr val="006600"/>
                </a:solidFill>
              </a:rPr>
              <a:t>К ней в гости ходит Водяной.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 smtClean="0"/>
              <a:t>Гармошка в руках,</a:t>
            </a:r>
            <a:br>
              <a:rPr lang="ru-RU" b="1" dirty="0" smtClean="0"/>
            </a:br>
            <a:r>
              <a:rPr lang="ru-RU" b="1" dirty="0" smtClean="0"/>
              <a:t>На макушке фуражка,</a:t>
            </a:r>
            <a:br>
              <a:rPr lang="ru-RU" b="1" dirty="0" smtClean="0"/>
            </a:br>
            <a:r>
              <a:rPr lang="ru-RU" b="1" dirty="0" smtClean="0"/>
              <a:t>А рядом с ним важно</a:t>
            </a:r>
            <a:br>
              <a:rPr lang="ru-RU" b="1" dirty="0" smtClean="0"/>
            </a:br>
            <a:r>
              <a:rPr lang="ru-RU" b="1" dirty="0" smtClean="0"/>
              <a:t>Сидит </a:t>
            </a:r>
            <a:r>
              <a:rPr lang="ru-RU" b="1" dirty="0" err="1" smtClean="0"/>
              <a:t>Чебурашка</a:t>
            </a:r>
            <a:r>
              <a:rPr lang="ru-RU" b="1" dirty="0" smtClean="0"/>
              <a:t>.</a:t>
            </a:r>
            <a:br>
              <a:rPr lang="ru-RU" b="1" dirty="0" smtClean="0"/>
            </a:br>
            <a:r>
              <a:rPr lang="ru-RU" b="1" dirty="0" smtClean="0"/>
              <a:t>Портрет у друзей</a:t>
            </a:r>
            <a:br>
              <a:rPr lang="ru-RU" b="1" dirty="0" smtClean="0"/>
            </a:br>
            <a:r>
              <a:rPr lang="ru-RU" b="1" dirty="0" smtClean="0"/>
              <a:t>Получился отменный,</a:t>
            </a:r>
            <a:br>
              <a:rPr lang="ru-RU" b="1" dirty="0" smtClean="0"/>
            </a:br>
            <a:r>
              <a:rPr lang="ru-RU" b="1" dirty="0" smtClean="0"/>
              <a:t>На нём </a:t>
            </a:r>
            <a:r>
              <a:rPr lang="ru-RU" b="1" dirty="0" err="1" smtClean="0"/>
              <a:t>Чебурашка</a:t>
            </a:r>
            <a:r>
              <a:rPr lang="ru-RU" b="1" dirty="0" smtClean="0"/>
              <a:t>,</a:t>
            </a:r>
            <a:br>
              <a:rPr lang="ru-RU" b="1" dirty="0" smtClean="0"/>
            </a:br>
            <a:r>
              <a:rPr lang="ru-RU" b="1" dirty="0" smtClean="0"/>
              <a:t>А рядом с ним…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0070C0"/>
                </a:solidFill>
              </a:rPr>
              <a:t>Из танцзала короля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Девочка домой бежала,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Туфельку из хрусталя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На ступеньках потеряла.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Тыквой стала вновь карета…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Кто, скажи, девчушка эта</a:t>
            </a:r>
            <a:r>
              <a:rPr lang="ru-RU" b="1" dirty="0" smtClean="0"/>
              <a:t>? 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Родилась у мамы дочка</a:t>
            </a:r>
            <a:br>
              <a:rPr lang="ru-RU" b="1" dirty="0" smtClean="0"/>
            </a:br>
            <a:r>
              <a:rPr lang="ru-RU" b="1" dirty="0" smtClean="0"/>
              <a:t>Из прекрасного цветочка.</a:t>
            </a:r>
            <a:br>
              <a:rPr lang="ru-RU" b="1" dirty="0" smtClean="0"/>
            </a:br>
            <a:r>
              <a:rPr lang="ru-RU" b="1" dirty="0" smtClean="0"/>
              <a:t>Хороша, малютка просто!</a:t>
            </a:r>
            <a:br>
              <a:rPr lang="ru-RU" b="1" dirty="0" smtClean="0"/>
            </a:br>
            <a:r>
              <a:rPr lang="ru-RU" b="1" dirty="0" smtClean="0"/>
              <a:t>С дюйм была малышка ростом.</a:t>
            </a:r>
            <a:br>
              <a:rPr lang="ru-RU" b="1" dirty="0" smtClean="0"/>
            </a:br>
            <a:r>
              <a:rPr lang="ru-RU" b="1" dirty="0" smtClean="0"/>
              <a:t>Если сказку вы читали,</a:t>
            </a:r>
            <a:br>
              <a:rPr lang="ru-RU" b="1" dirty="0" smtClean="0"/>
            </a:br>
            <a:r>
              <a:rPr lang="ru-RU" b="1" dirty="0" smtClean="0"/>
              <a:t>Знаете, как дочку звали</a:t>
            </a:r>
            <a:endParaRPr lang="ru-RU" b="1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741168" y="260648"/>
            <a:ext cx="4402832" cy="6597352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pPr marL="514350" lvl="0" indent="-514350"/>
            <a:r>
              <a:rPr lang="ru-RU" sz="3200" b="1" dirty="0" smtClean="0"/>
              <a:t>6.  Она Буратино учила писать,</a:t>
            </a:r>
          </a:p>
          <a:p>
            <a:pPr marL="514350" lvl="0" indent="-514350"/>
            <a:r>
              <a:rPr lang="ru-RU" sz="3200" b="1" dirty="0" smtClean="0"/>
              <a:t>И ключ золотой помогала искать.</a:t>
            </a:r>
          </a:p>
          <a:p>
            <a:pPr marL="514350" lvl="0" indent="-514350"/>
            <a:r>
              <a:rPr lang="ru-RU" sz="3200" b="1" dirty="0" smtClean="0"/>
              <a:t>Та девочка-кукла с большими глазами,</a:t>
            </a:r>
          </a:p>
          <a:p>
            <a:pPr marL="514350" lvl="0" indent="-514350"/>
            <a:r>
              <a:rPr lang="ru-RU" sz="3200" b="1" dirty="0" smtClean="0"/>
              <a:t>Как неба лазурного высь, волосами,</a:t>
            </a:r>
          </a:p>
          <a:p>
            <a:pPr marL="514350" lvl="0" indent="-514350"/>
            <a:r>
              <a:rPr lang="ru-RU" sz="3200" b="1" dirty="0" smtClean="0"/>
              <a:t>На милом лице — аккуратненький нос.</a:t>
            </a:r>
          </a:p>
          <a:p>
            <a:pPr marL="514350" lvl="0" indent="-514350"/>
            <a:r>
              <a:rPr lang="ru-RU" sz="3200" b="1" dirty="0" smtClean="0"/>
              <a:t>Как имя её? Отвечай на вопрос. </a:t>
            </a:r>
          </a:p>
          <a:p>
            <a:pPr marL="514350" lvl="0" indent="-514350"/>
            <a:endParaRPr lang="ru-RU" sz="3200" b="1" dirty="0" smtClean="0"/>
          </a:p>
          <a:p>
            <a:pPr marL="514350" lvl="0" indent="-514350"/>
            <a:r>
              <a:rPr lang="ru-RU" sz="3200" b="1" dirty="0" smtClean="0">
                <a:solidFill>
                  <a:srgbClr val="002060"/>
                </a:solidFill>
              </a:rPr>
              <a:t>7.  Я обаятельная жутко,</a:t>
            </a:r>
          </a:p>
          <a:p>
            <a:pPr marL="514350" lvl="0" indent="-514350"/>
            <a:r>
              <a:rPr lang="ru-RU" sz="3200" b="1" dirty="0" smtClean="0">
                <a:solidFill>
                  <a:srgbClr val="002060"/>
                </a:solidFill>
              </a:rPr>
              <a:t>И обладаю нюхом чутким,</a:t>
            </a:r>
          </a:p>
          <a:p>
            <a:pPr marL="514350" lvl="0" indent="-514350"/>
            <a:r>
              <a:rPr lang="ru-RU" sz="3200" b="1" dirty="0" smtClean="0">
                <a:solidFill>
                  <a:srgbClr val="002060"/>
                </a:solidFill>
              </a:rPr>
              <a:t>Причёской </a:t>
            </a:r>
            <a:r>
              <a:rPr lang="ru-RU" sz="3200" b="1" dirty="0" err="1" smtClean="0">
                <a:solidFill>
                  <a:srgbClr val="002060"/>
                </a:solidFill>
              </a:rPr>
              <a:t>славлюсь</a:t>
            </a:r>
            <a:r>
              <a:rPr lang="ru-RU" sz="3200" b="1" dirty="0" smtClean="0">
                <a:solidFill>
                  <a:srgbClr val="002060"/>
                </a:solidFill>
              </a:rPr>
              <a:t> неземною,</a:t>
            </a:r>
          </a:p>
          <a:p>
            <a:pPr marL="514350" lvl="0" indent="-514350"/>
            <a:r>
              <a:rPr lang="ru-RU" sz="3200" b="1" dirty="0" smtClean="0">
                <a:solidFill>
                  <a:srgbClr val="002060"/>
                </a:solidFill>
              </a:rPr>
              <a:t>Летать умею над землёю.</a:t>
            </a:r>
          </a:p>
          <a:p>
            <a:pPr marL="514350" lvl="0" indent="-514350"/>
            <a:endParaRPr lang="ru-RU" sz="3200" b="1" dirty="0" smtClean="0"/>
          </a:p>
          <a:p>
            <a:pPr marL="514350" lvl="0" indent="-514350"/>
            <a:r>
              <a:rPr lang="ru-RU" sz="3200" b="1" dirty="0" smtClean="0"/>
              <a:t> 8.  В стране чудес я кот известный:</a:t>
            </a:r>
          </a:p>
          <a:p>
            <a:pPr marL="514350" lvl="0" indent="-514350"/>
            <a:r>
              <a:rPr lang="ru-RU" sz="3200" b="1" dirty="0" smtClean="0"/>
              <a:t>Обманщик, попрошайка, плут.</a:t>
            </a:r>
          </a:p>
          <a:p>
            <a:pPr marL="514350" lvl="0" indent="-514350"/>
            <a:r>
              <a:rPr lang="ru-RU" sz="3200" b="1" dirty="0" smtClean="0"/>
              <a:t>Ловить мышей неинтересно,</a:t>
            </a:r>
          </a:p>
          <a:p>
            <a:pPr marL="514350" lvl="0" indent="-514350"/>
            <a:r>
              <a:rPr lang="ru-RU" sz="3200" b="1" dirty="0" smtClean="0"/>
              <a:t>Не лучше ль простаков надуть? </a:t>
            </a:r>
          </a:p>
          <a:p>
            <a:pPr marL="514350" lvl="0" indent="-514350"/>
            <a:endParaRPr lang="ru-RU" sz="3200" b="1" dirty="0" smtClean="0"/>
          </a:p>
          <a:p>
            <a:pPr marL="514350" lvl="0" indent="-514350"/>
            <a:r>
              <a:rPr lang="ru-RU" sz="3200" b="1" dirty="0" smtClean="0">
                <a:solidFill>
                  <a:srgbClr val="C00000"/>
                </a:solidFill>
              </a:rPr>
              <a:t>9.  В одной из книжек-сказок есть она, </a:t>
            </a:r>
          </a:p>
          <a:p>
            <a:pPr marL="514350" indent="-514350"/>
            <a:r>
              <a:rPr lang="ru-RU" sz="3200" b="1" dirty="0" smtClean="0">
                <a:solidFill>
                  <a:srgbClr val="C00000"/>
                </a:solidFill>
              </a:rPr>
              <a:t>А в ней герой - мальчонка овощной. </a:t>
            </a:r>
          </a:p>
          <a:p>
            <a:pPr marL="514350" indent="-514350"/>
            <a:r>
              <a:rPr lang="ru-RU" sz="3200" b="1" dirty="0" smtClean="0">
                <a:solidFill>
                  <a:srgbClr val="C00000"/>
                </a:solidFill>
              </a:rPr>
              <a:t>Он храбрый, справедливый, озорной. </a:t>
            </a:r>
          </a:p>
          <a:p>
            <a:endParaRPr lang="ru-RU" sz="3200" b="1" dirty="0" smtClean="0"/>
          </a:p>
          <a:p>
            <a:pPr lvl="0"/>
            <a:r>
              <a:rPr lang="ru-RU" sz="3200" b="1" dirty="0" smtClean="0"/>
              <a:t>10.  Понедельник и Среда, </a:t>
            </a:r>
          </a:p>
          <a:p>
            <a:r>
              <a:rPr lang="ru-RU" sz="3200" b="1" dirty="0" smtClean="0"/>
              <a:t>Вторник и Суббота... </a:t>
            </a:r>
          </a:p>
          <a:p>
            <a:r>
              <a:rPr lang="ru-RU" sz="3200" b="1" dirty="0" smtClean="0"/>
              <a:t>Гномов этих имена, </a:t>
            </a:r>
          </a:p>
          <a:p>
            <a:r>
              <a:rPr lang="ru-RU" sz="3200" b="1" dirty="0" smtClean="0"/>
              <a:t>Верю, помнит кто-то. </a:t>
            </a:r>
          </a:p>
          <a:p>
            <a:r>
              <a:rPr lang="ru-RU" sz="3200" b="1" dirty="0" smtClean="0"/>
              <a:t>С этой сказкою, друзья, </a:t>
            </a:r>
          </a:p>
          <a:p>
            <a:r>
              <a:rPr lang="ru-RU" sz="3200" b="1" dirty="0" smtClean="0"/>
              <a:t>Вы давно знакомы. </a:t>
            </a:r>
          </a:p>
          <a:p>
            <a:r>
              <a:rPr lang="ru-RU" sz="3200" b="1" dirty="0" smtClean="0"/>
              <a:t>Называется она ... 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413" name="Picture 5" descr="http://jpuz.ru/public/19010/85691836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2656"/>
            <a:ext cx="9122556" cy="5805264"/>
          </a:xfrm>
          <a:prstGeom prst="rect">
            <a:avLst/>
          </a:prstGeom>
          <a:noFill/>
        </p:spPr>
      </p:pic>
      <p:pic>
        <p:nvPicPr>
          <p:cNvPr id="17415" name="Picture 7" descr="http://u2.s.progorod43.ru/userfiles/old/newsmainpic/img-9474010956-110912-9488.jpg"/>
          <p:cNvPicPr>
            <a:picLocks noChangeAspect="1" noChangeArrowheads="1"/>
          </p:cNvPicPr>
          <p:nvPr/>
        </p:nvPicPr>
        <p:blipFill>
          <a:blip r:embed="rId4" cstate="print"/>
          <a:srcRect l="5980"/>
          <a:stretch>
            <a:fillRect/>
          </a:stretch>
        </p:blipFill>
        <p:spPr bwMode="auto">
          <a:xfrm>
            <a:off x="0" y="332656"/>
            <a:ext cx="9102471" cy="5688632"/>
          </a:xfrm>
          <a:prstGeom prst="rect">
            <a:avLst/>
          </a:prstGeom>
          <a:noFill/>
        </p:spPr>
      </p:pic>
      <p:pic>
        <p:nvPicPr>
          <p:cNvPr id="17417" name="Picture 9" descr="http://www.srpkzn.ru/I/wp-content/uploads/0%20krokodile_ge%D0%BD%D1%8C_%D1%80%D0%BE%D0%B6%D0%B4%D0%B5%D0%BD%D1%8C%D1%8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9749" y="332656"/>
            <a:ext cx="9173749" cy="5805264"/>
          </a:xfrm>
          <a:prstGeom prst="rect">
            <a:avLst/>
          </a:prstGeom>
          <a:noFill/>
        </p:spPr>
      </p:pic>
      <p:pic>
        <p:nvPicPr>
          <p:cNvPr id="17419" name="Picture 11" descr="http://golden-travels.com.ua/wp-content/uploads/2014/11/9999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15106" cy="6858000"/>
          </a:xfrm>
          <a:prstGeom prst="rect">
            <a:avLst/>
          </a:prstGeom>
          <a:noFill/>
        </p:spPr>
      </p:pic>
      <p:pic>
        <p:nvPicPr>
          <p:cNvPr id="17421" name="Picture 13" descr="http://crosti.ru/patterns/00/03/47/778734cb55/%D0%B4%D1%8E%D0%B9%D0%BC%D0%BE%D0%B2%D0%BE%D1%87%D0%BA%D0%B0-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20688"/>
            <a:ext cx="9112058" cy="5949280"/>
          </a:xfrm>
          <a:prstGeom prst="rect">
            <a:avLst/>
          </a:prstGeom>
          <a:noFill/>
        </p:spPr>
      </p:pic>
      <p:pic>
        <p:nvPicPr>
          <p:cNvPr id="17423" name="Picture 15" descr="http://cs9631.vk.me/u124520046/-6/x_98984ef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87624" y="0"/>
            <a:ext cx="6857999" cy="6858000"/>
          </a:xfrm>
          <a:prstGeom prst="rect">
            <a:avLst/>
          </a:prstGeom>
          <a:noFill/>
        </p:spPr>
      </p:pic>
      <p:pic>
        <p:nvPicPr>
          <p:cNvPr id="17425" name="Picture 17" descr="http://cs3.livemaster.ru/zhurnalfoto/6/3/d/140927002308.jpg"/>
          <p:cNvPicPr>
            <a:picLocks noChangeAspect="1" noChangeArrowheads="1"/>
          </p:cNvPicPr>
          <p:nvPr/>
        </p:nvPicPr>
        <p:blipFill>
          <a:blip r:embed="rId9" cstate="print"/>
          <a:srcRect b="10756"/>
          <a:stretch>
            <a:fillRect/>
          </a:stretch>
        </p:blipFill>
        <p:spPr bwMode="auto">
          <a:xfrm>
            <a:off x="323528" y="0"/>
            <a:ext cx="7860400" cy="6858000"/>
          </a:xfrm>
          <a:prstGeom prst="rect">
            <a:avLst/>
          </a:prstGeom>
          <a:noFill/>
        </p:spPr>
      </p:pic>
      <p:pic>
        <p:nvPicPr>
          <p:cNvPr id="17429" name="Picture 21" descr="http://cs616831.vk.me/v616831318/24970/gDqgDjI4L2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71600" y="0"/>
            <a:ext cx="6840760" cy="6840761"/>
          </a:xfrm>
          <a:prstGeom prst="rect">
            <a:avLst/>
          </a:prstGeom>
          <a:noFill/>
        </p:spPr>
      </p:pic>
      <p:pic>
        <p:nvPicPr>
          <p:cNvPr id="17431" name="Picture 23" descr="http://mskcc.ru/Images/27700bc5-7f6b-47f9-944b-cf7836af9104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33" name="Picture 25" descr="http://nutrivize.com/blog/wp-content/uploads/2012/03/Seven-Dwarfs-Tripletsandus.com_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1182483"/>
            <a:ext cx="9144000" cy="49017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Музыкальная пауза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0722" name="Picture 2" descr="http://cs303514.vk.me/v303514112/497b/SKAcdfmof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340768"/>
            <a:ext cx="5472608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Конкурс: «</a:t>
            </a:r>
            <a:r>
              <a:rPr lang="ru-RU" b="1" dirty="0" err="1" smtClean="0">
                <a:solidFill>
                  <a:srgbClr val="C00000"/>
                </a:solidFill>
              </a:rPr>
              <a:t>Вспоминайка</a:t>
            </a:r>
            <a:r>
              <a:rPr lang="ru-RU" b="1" dirty="0" smtClean="0">
                <a:solidFill>
                  <a:srgbClr val="C00000"/>
                </a:solidFill>
              </a:rPr>
              <a:t>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89240"/>
          </a:xfrm>
        </p:spPr>
        <p:txBody>
          <a:bodyPr>
            <a:normAutofit/>
          </a:bodyPr>
          <a:lstStyle/>
          <a:p>
            <a:r>
              <a:rPr lang="ru-RU" b="1" dirty="0" smtClean="0"/>
              <a:t>Вспомните, кто говорил и в какой сказке следующие слова:</a:t>
            </a:r>
          </a:p>
          <a:p>
            <a:pPr lvl="0"/>
            <a:r>
              <a:rPr lang="ru-RU" sz="4400" b="1" dirty="0" smtClean="0">
                <a:solidFill>
                  <a:srgbClr val="0070C0"/>
                </a:solidFill>
              </a:rPr>
              <a:t>Сивка-бурка, вещий каурка!</a:t>
            </a:r>
            <a:br>
              <a:rPr lang="ru-RU" sz="4400" b="1" dirty="0" smtClean="0">
                <a:solidFill>
                  <a:srgbClr val="0070C0"/>
                </a:solidFill>
              </a:rPr>
            </a:br>
            <a:r>
              <a:rPr lang="ru-RU" sz="4400" b="1" dirty="0" smtClean="0">
                <a:solidFill>
                  <a:srgbClr val="0070C0"/>
                </a:solidFill>
              </a:rPr>
              <a:t>Стань передо мной, как лист перед травой. </a:t>
            </a:r>
          </a:p>
          <a:p>
            <a:pPr lvl="0"/>
            <a:r>
              <a:rPr lang="ru-RU" sz="4400" b="1" dirty="0" smtClean="0">
                <a:solidFill>
                  <a:srgbClr val="7030A0"/>
                </a:solidFill>
              </a:rPr>
              <a:t>Раз, два, три, горшочек, вари! </a:t>
            </a:r>
          </a:p>
          <a:p>
            <a:pPr lvl="0"/>
            <a:r>
              <a:rPr lang="ru-RU" sz="4400" b="1" dirty="0" err="1" smtClean="0">
                <a:solidFill>
                  <a:srgbClr val="006600"/>
                </a:solidFill>
              </a:rPr>
              <a:t>Крекс</a:t>
            </a:r>
            <a:r>
              <a:rPr lang="ru-RU" sz="4400" b="1" dirty="0" smtClean="0">
                <a:solidFill>
                  <a:srgbClr val="006600"/>
                </a:solidFill>
              </a:rPr>
              <a:t> </a:t>
            </a:r>
            <a:r>
              <a:rPr lang="ru-RU" sz="4400" b="1" dirty="0" err="1" smtClean="0">
                <a:solidFill>
                  <a:srgbClr val="006600"/>
                </a:solidFill>
              </a:rPr>
              <a:t>Фекс</a:t>
            </a:r>
            <a:r>
              <a:rPr lang="ru-RU" sz="4400" b="1" dirty="0" smtClean="0">
                <a:solidFill>
                  <a:srgbClr val="006600"/>
                </a:solidFill>
              </a:rPr>
              <a:t> </a:t>
            </a:r>
            <a:r>
              <a:rPr lang="ru-RU" sz="4400" b="1" dirty="0" err="1" smtClean="0">
                <a:solidFill>
                  <a:srgbClr val="006600"/>
                </a:solidFill>
              </a:rPr>
              <a:t>Пекс</a:t>
            </a:r>
            <a:r>
              <a:rPr lang="ru-RU" sz="4400" b="1" dirty="0" smtClean="0">
                <a:solidFill>
                  <a:srgbClr val="006600"/>
                </a:solidFill>
              </a:rPr>
              <a:t>! </a:t>
            </a:r>
          </a:p>
          <a:p>
            <a:endParaRPr lang="ru-RU" dirty="0"/>
          </a:p>
        </p:txBody>
      </p:sp>
      <p:pic>
        <p:nvPicPr>
          <p:cNvPr id="4098" name="Picture 2" descr="http://school-collection.iv-edu.ru/dlrstore/83e5f8d4-1aaf-4af0-91ee-2a7dbee78d0a/%5BLI5RK_7-02%5D_%5BIL_18%5D-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3293"/>
            <a:ext cx="8100392" cy="6834707"/>
          </a:xfrm>
          <a:prstGeom prst="rect">
            <a:avLst/>
          </a:prstGeom>
          <a:noFill/>
        </p:spPr>
      </p:pic>
      <p:pic>
        <p:nvPicPr>
          <p:cNvPr id="4100" name="Picture 4" descr="http://www.matrony.ru/wp-content/uploads/390012_original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084438" cy="6858001"/>
          </a:xfrm>
          <a:prstGeom prst="rect">
            <a:avLst/>
          </a:prstGeom>
          <a:noFill/>
        </p:spPr>
      </p:pic>
      <p:pic>
        <p:nvPicPr>
          <p:cNvPr id="4102" name="Picture 6" descr="http://fs4.www.ex.ua/show/4348005/4348005.jpg?16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0"/>
            <a:ext cx="617837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Конкурс: «</a:t>
            </a:r>
            <a:r>
              <a:rPr lang="ru-RU" b="1" dirty="0" err="1" smtClean="0">
                <a:solidFill>
                  <a:srgbClr val="C00000"/>
                </a:solidFill>
              </a:rPr>
              <a:t>Вспоминайка</a:t>
            </a:r>
            <a:r>
              <a:rPr lang="ru-RU" b="1" dirty="0" smtClean="0">
                <a:solidFill>
                  <a:srgbClr val="C00000"/>
                </a:solidFill>
              </a:rPr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Вспомните,  в кого превращались или были заколдованы сказочные герои?</a:t>
            </a:r>
          </a:p>
          <a:p>
            <a:pPr lvl="0"/>
            <a:r>
              <a:rPr lang="ru-RU" b="1" dirty="0" smtClean="0">
                <a:solidFill>
                  <a:srgbClr val="00B050"/>
                </a:solidFill>
              </a:rPr>
              <a:t>Князь </a:t>
            </a:r>
            <a:r>
              <a:rPr lang="ru-RU" b="1" dirty="0" err="1" smtClean="0">
                <a:solidFill>
                  <a:srgbClr val="00B050"/>
                </a:solidFill>
              </a:rPr>
              <a:t>Гвидон</a:t>
            </a:r>
            <a:endParaRPr lang="ru-RU" b="1" dirty="0" smtClean="0">
              <a:solidFill>
                <a:srgbClr val="00B050"/>
              </a:solidFill>
            </a:endParaRP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Гадкий утёнок</a:t>
            </a:r>
          </a:p>
          <a:p>
            <a:pPr lvl="0"/>
            <a:r>
              <a:rPr lang="ru-RU" b="1" dirty="0" smtClean="0">
                <a:solidFill>
                  <a:srgbClr val="002060"/>
                </a:solidFill>
              </a:rPr>
              <a:t>Чудище из сказки Аксакова “Аленький цветочек”</a:t>
            </a:r>
          </a:p>
          <a:p>
            <a:pPr lvl="0"/>
            <a:r>
              <a:rPr lang="ru-RU" b="1" dirty="0" smtClean="0">
                <a:solidFill>
                  <a:srgbClr val="C00000"/>
                </a:solidFill>
              </a:rPr>
              <a:t>Братец Иванушка</a:t>
            </a:r>
          </a:p>
          <a:p>
            <a:pPr lvl="0"/>
            <a:r>
              <a:rPr lang="ru-RU" b="1" dirty="0" smtClean="0">
                <a:solidFill>
                  <a:srgbClr val="0070C0"/>
                </a:solidFill>
              </a:rPr>
              <a:t>Василиса Прекрасная</a:t>
            </a:r>
          </a:p>
          <a:p>
            <a:pPr lvl="0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Одиннадцать братьев – принцев из сказки Андерсена “Дикие лебеди”</a:t>
            </a:r>
          </a:p>
          <a:p>
            <a:endParaRPr lang="ru-RU" dirty="0"/>
          </a:p>
        </p:txBody>
      </p:sp>
      <p:pic>
        <p:nvPicPr>
          <p:cNvPr id="3074" name="Picture 2" descr="http://cs543100.vk.me/v543100637/c263/PAG3nBvB1b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809"/>
            <a:ext cx="7308304" cy="6855191"/>
          </a:xfrm>
          <a:prstGeom prst="rect">
            <a:avLst/>
          </a:prstGeom>
          <a:noFill/>
        </p:spPr>
      </p:pic>
      <p:pic>
        <p:nvPicPr>
          <p:cNvPr id="3076" name="Picture 4" descr="http://img23.binimage.org/12/9e/30/acb3158bb2fe984881d7414032392dc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8" name="Picture 6" descr="http://900igr.net/datai/literatura/Aksakov-Alenkij-tsvetochek/0047-037-30-le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071357" cy="6858000"/>
          </a:xfrm>
          <a:prstGeom prst="rect">
            <a:avLst/>
          </a:prstGeom>
          <a:noFill/>
        </p:spPr>
      </p:pic>
      <p:pic>
        <p:nvPicPr>
          <p:cNvPr id="3080" name="Picture 8" descr="http://img1.liveinternet.ru/images/attach/b/4/103/39/103039893_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140" y="908720"/>
            <a:ext cx="8946860" cy="5517232"/>
          </a:xfrm>
          <a:prstGeom prst="rect">
            <a:avLst/>
          </a:prstGeom>
          <a:noFill/>
        </p:spPr>
      </p:pic>
      <p:pic>
        <p:nvPicPr>
          <p:cNvPr id="3082" name="Picture 10" descr="http://gp214.ru/img/mult2/2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78283" y="476672"/>
            <a:ext cx="9222283" cy="5805264"/>
          </a:xfrm>
          <a:prstGeom prst="rect">
            <a:avLst/>
          </a:prstGeom>
          <a:noFill/>
        </p:spPr>
      </p:pic>
      <p:pic>
        <p:nvPicPr>
          <p:cNvPr id="3084" name="Picture 12" descr="http://s003.radikal.ru/i201/1303/49/9c9485b36e8f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4915" y="1556792"/>
            <a:ext cx="9178915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448</Words>
  <Application>Microsoft Office PowerPoint</Application>
  <PresentationFormat>Экран (4:3)</PresentationFormat>
  <Paragraphs>123</Paragraphs>
  <Slides>14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Давайте угадаем, из каких сказок пришли к нам гости </vt:lpstr>
      <vt:lpstr>Угадайте, из каких сказок пришли к нам гости? </vt:lpstr>
      <vt:lpstr>Найдите пару</vt:lpstr>
      <vt:lpstr>Отгадай загадки</vt:lpstr>
      <vt:lpstr>Слайд 6</vt:lpstr>
      <vt:lpstr>Музыкальная пауза</vt:lpstr>
      <vt:lpstr>Конкурс: «Вспоминайка»</vt:lpstr>
      <vt:lpstr>Конкурс: «Вспоминайка»</vt:lpstr>
      <vt:lpstr>Конкурс: «Вспоминайка»</vt:lpstr>
      <vt:lpstr>Конкурс: «Вспоминайка»</vt:lpstr>
      <vt:lpstr>Конкурс: «Вспоминайка»</vt:lpstr>
      <vt:lpstr> Физкультминутка  «Бабочка»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29</cp:revision>
  <dcterms:created xsi:type="dcterms:W3CDTF">2015-10-17T02:42:27Z</dcterms:created>
  <dcterms:modified xsi:type="dcterms:W3CDTF">2016-01-16T09:17:18Z</dcterms:modified>
</cp:coreProperties>
</file>