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5" r:id="rId2"/>
    <p:sldId id="258" r:id="rId3"/>
    <p:sldId id="260" r:id="rId4"/>
    <p:sldId id="273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5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8CDB53-92E5-4E24-AB6C-A7AC5948C7D1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486D2D-BA36-47D3-8719-A9020DFAA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835136" cy="14721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brightRoom" dir="t"/>
            </a:scene3d>
            <a:sp3d extrusionH="57150" contourW="12700" prstMaterial="flat">
              <a:bevelT w="29210" h="16510"/>
              <a:bevelB w="38100" h="38100"/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z="54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1">
                      <a:lumMod val="60000"/>
                      <a:lumOff val="40000"/>
                      <a:alpha val="67000"/>
                    </a:schemeClr>
                  </a:outerShdw>
                </a:effectLst>
              </a:rPr>
              <a:t>Аллотропные</a:t>
            </a:r>
            <a: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1">
                      <a:lumMod val="60000"/>
                      <a:lumOff val="40000"/>
                      <a:alpha val="67000"/>
                    </a:schemeClr>
                  </a:outerShdw>
                </a:effectLst>
              </a:rPr>
              <a:t> </a:t>
            </a:r>
            <a:b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1">
                      <a:lumMod val="60000"/>
                      <a:lumOff val="40000"/>
                      <a:alpha val="67000"/>
                    </a:schemeClr>
                  </a:outerShdw>
                </a:effectLst>
              </a:rPr>
            </a:br>
            <a: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1">
                      <a:lumMod val="60000"/>
                      <a:lumOff val="40000"/>
                      <a:alpha val="67000"/>
                    </a:schemeClr>
                  </a:outerShdw>
                </a:effectLst>
              </a:rPr>
              <a:t>формы углерода</a:t>
            </a:r>
            <a:endParaRPr lang="ru-RU" sz="5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1">
                    <a:lumMod val="60000"/>
                    <a:lumOff val="40000"/>
                    <a:alpha val="67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28" y="5143512"/>
            <a:ext cx="3143272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Автор: </a:t>
            </a:r>
            <a:r>
              <a:rPr lang="ru-RU" sz="1800" dirty="0" err="1" smtClean="0">
                <a:solidFill>
                  <a:srgbClr val="002060"/>
                </a:solidFill>
              </a:rPr>
              <a:t>Романеева</a:t>
            </a:r>
            <a:r>
              <a:rPr lang="ru-RU" sz="1800" dirty="0" smtClean="0">
                <a:solidFill>
                  <a:srgbClr val="002060"/>
                </a:solidFill>
              </a:rPr>
              <a:t> О.И.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Жёлтый алмаз Тиффани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99" y="1357298"/>
            <a:ext cx="8001057" cy="52149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Это прекрасный оранжево-желтый камень желтый камень весом </a:t>
            </a:r>
            <a:r>
              <a:rPr lang="ru-RU" sz="1800" b="1" dirty="0" smtClean="0">
                <a:solidFill>
                  <a:srgbClr val="002060"/>
                </a:solidFill>
              </a:rPr>
              <a:t>128,5</a:t>
            </a:r>
            <a:r>
              <a:rPr lang="ru-RU" sz="1800" dirty="0" smtClean="0">
                <a:solidFill>
                  <a:srgbClr val="002060"/>
                </a:solidFill>
              </a:rPr>
              <a:t> карата был получен из кристалла, найденного на руднике Кимберли приблизительно в 1878 году и весившего 287,4 метрического карата.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Алмаз принадлежит нью-йоркской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ювелирной фирме "Тиффани и К°";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он был выставлен для обозрения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 витрине этой фирмы.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Интересна огранка камня: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четырехугольная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со скругленными углами;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на коронке 40 граней, на павильоне – 49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Дизайнер Джин </a:t>
            </a:r>
            <a:r>
              <a:rPr lang="ru-RU" sz="1800" dirty="0" err="1" smtClean="0">
                <a:solidFill>
                  <a:srgbClr val="002060"/>
                </a:solidFill>
              </a:rPr>
              <a:t>Шлюмбергер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создал брошь в 1960 году.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Это ювелирное украшение одевали 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некая дама из Род-Айленда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 актриса </a:t>
            </a:r>
            <a:r>
              <a:rPr lang="ru-RU" sz="1800" dirty="0" err="1" smtClean="0">
                <a:solidFill>
                  <a:srgbClr val="002060"/>
                </a:solidFill>
              </a:rPr>
              <a:t>Одри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Хепберн</a:t>
            </a:r>
            <a:r>
              <a:rPr lang="ru-RU" sz="1800" dirty="0" smtClean="0">
                <a:solidFill>
                  <a:srgbClr val="002060"/>
                </a:solidFill>
              </a:rPr>
              <a:t> во время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рекламной кампании фильма "Завтрак у Тиффани"</a:t>
            </a:r>
          </a:p>
        </p:txBody>
      </p:sp>
      <p:pic>
        <p:nvPicPr>
          <p:cNvPr id="4098" name="Picture 2" descr="C:\Documents and Settings\malevich_aa\Рабочий стол\ВЛД\алотропия\449px-Tiffany_Diamond.jpg"/>
          <p:cNvPicPr>
            <a:picLocks noChangeAspect="1" noChangeArrowheads="1"/>
          </p:cNvPicPr>
          <p:nvPr/>
        </p:nvPicPr>
        <p:blipFill>
          <a:blip r:embed="rId2" cstate="print"/>
          <a:srcRect l="12526" t="18780" r="9185" b="17840"/>
          <a:stretch>
            <a:fillRect/>
          </a:stretch>
        </p:blipFill>
        <p:spPr bwMode="auto">
          <a:xfrm>
            <a:off x="5572132" y="2357430"/>
            <a:ext cx="33734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Хоуп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99" y="1214422"/>
            <a:ext cx="4500595" cy="535785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Великолепный бриллиант "</a:t>
            </a:r>
            <a:r>
              <a:rPr lang="ru-RU" sz="1600" dirty="0" err="1" smtClean="0">
                <a:solidFill>
                  <a:srgbClr val="002060"/>
                </a:solidFill>
              </a:rPr>
              <a:t>Хоуп</a:t>
            </a:r>
            <a:r>
              <a:rPr lang="ru-RU" sz="1600" dirty="0" smtClean="0">
                <a:solidFill>
                  <a:srgbClr val="002060"/>
                </a:solidFill>
              </a:rPr>
              <a:t>" массой всего 45,5 карата имеет редчайший глубокий </a:t>
            </a:r>
            <a:r>
              <a:rPr lang="ru-RU" sz="1600" dirty="0" err="1" smtClean="0">
                <a:solidFill>
                  <a:srgbClr val="002060"/>
                </a:solidFill>
              </a:rPr>
              <a:t>сапфирово-синий</a:t>
            </a:r>
            <a:r>
              <a:rPr lang="ru-RU" sz="1600" dirty="0" smtClean="0">
                <a:solidFill>
                  <a:srgbClr val="002060"/>
                </a:solidFill>
              </a:rPr>
              <a:t> цвет замечательной чистоты.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Подобного ему нет в мире.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Этот камень был привезен из Индии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продан французскому королю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Людовику ХIV.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1792 г. алмаз был похищен, но в 1830 г. вновь появился на рынке и был куплен лондонским банкиром Генри </a:t>
            </a:r>
            <a:r>
              <a:rPr lang="ru-RU" sz="1600" dirty="0" err="1" smtClean="0">
                <a:solidFill>
                  <a:srgbClr val="002060"/>
                </a:solidFill>
              </a:rPr>
              <a:t>Хоупом</a:t>
            </a:r>
            <a:r>
              <a:rPr lang="ru-RU" sz="1600" dirty="0" smtClean="0">
                <a:solidFill>
                  <a:srgbClr val="002060"/>
                </a:solidFill>
              </a:rPr>
              <a:t>, чье имя и получил.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Об этом камне шла молва как о роковом камне, приносящем несчастье владельцу.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Алмаз был завезен в Европу из Индии... вместе с чумой.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Все, кто им владел, либо были убиты, либо погибли при загадочных обстоятельствах: </a:t>
            </a:r>
            <a:r>
              <a:rPr lang="ru-RU" sz="1400" dirty="0" smtClean="0">
                <a:solidFill>
                  <a:srgbClr val="002060"/>
                </a:solidFill>
              </a:rPr>
              <a:t>принцесса </a:t>
            </a:r>
            <a:r>
              <a:rPr lang="ru-RU" sz="1400" dirty="0" err="1" smtClean="0">
                <a:solidFill>
                  <a:srgbClr val="002060"/>
                </a:solidFill>
              </a:rPr>
              <a:t>Ламбалла</a:t>
            </a:r>
            <a:r>
              <a:rPr lang="ru-RU" sz="1400" dirty="0" smtClean="0">
                <a:solidFill>
                  <a:srgbClr val="002060"/>
                </a:solidFill>
              </a:rPr>
              <a:t> - убита,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королева </a:t>
            </a:r>
            <a:r>
              <a:rPr lang="ru-RU" sz="1400" dirty="0" err="1" smtClean="0">
                <a:solidFill>
                  <a:srgbClr val="002060"/>
                </a:solidFill>
              </a:rPr>
              <a:t>Мария-Антуанетта</a:t>
            </a:r>
            <a:r>
              <a:rPr lang="ru-RU" sz="1400" dirty="0" smtClean="0">
                <a:solidFill>
                  <a:srgbClr val="002060"/>
                </a:solidFill>
              </a:rPr>
              <a:t> - обезглавлена,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сын банкира </a:t>
            </a:r>
            <a:r>
              <a:rPr lang="ru-RU" sz="1400" dirty="0" err="1" smtClean="0">
                <a:solidFill>
                  <a:srgbClr val="002060"/>
                </a:solidFill>
              </a:rPr>
              <a:t>Хоупа</a:t>
            </a:r>
            <a:r>
              <a:rPr lang="ru-RU" sz="1400" dirty="0" smtClean="0">
                <a:solidFill>
                  <a:srgbClr val="002060"/>
                </a:solidFill>
              </a:rPr>
              <a:t> - отравлен,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а его внук потерял все свое состояние.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malevich_aa\Рабочий стол\ВЛД\алотропия\post-4-1178525067.jpg"/>
          <p:cNvPicPr>
            <a:picLocks noChangeAspect="1" noChangeArrowheads="1"/>
          </p:cNvPicPr>
          <p:nvPr/>
        </p:nvPicPr>
        <p:blipFill>
          <a:blip r:embed="rId2" cstate="print"/>
          <a:srcRect l="6027" t="3425" r="12603" b="2396"/>
          <a:stretch>
            <a:fillRect/>
          </a:stretch>
        </p:blipFill>
        <p:spPr bwMode="auto">
          <a:xfrm>
            <a:off x="5281617" y="1214422"/>
            <a:ext cx="3714776" cy="378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81633" y="5143512"/>
            <a:ext cx="371474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Сегодня он считается самым дорогим небольшим предметом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мире, его оценивают в $ 200 млн.,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т.е. чуть меньше $ 5 млн. за карат.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Черный Орлов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8001056" cy="2214578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500" dirty="0" smtClean="0">
                <a:solidFill>
                  <a:srgbClr val="002060"/>
                </a:solidFill>
              </a:rPr>
              <a:t>Бриллиант необычного серо-стального цвета, который не свойственен алмазам, весом 67, 5 карат</a:t>
            </a:r>
          </a:p>
          <a:p>
            <a:pPr>
              <a:lnSpc>
                <a:spcPts val="1600"/>
              </a:lnSpc>
            </a:pPr>
            <a:r>
              <a:rPr lang="ru-RU" sz="1500" dirty="0" smtClean="0">
                <a:solidFill>
                  <a:srgbClr val="002060"/>
                </a:solidFill>
              </a:rPr>
              <a:t>Это самый таинственный черный бриллиант в мире.</a:t>
            </a:r>
            <a:br>
              <a:rPr lang="ru-RU" sz="1500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>Его происхождение остается загадкой. </a:t>
            </a:r>
          </a:p>
          <a:p>
            <a:pPr>
              <a:lnSpc>
                <a:spcPts val="1600"/>
              </a:lnSpc>
            </a:pPr>
            <a:r>
              <a:rPr lang="ru-RU" sz="1500" dirty="0" smtClean="0">
                <a:solidFill>
                  <a:srgbClr val="002060"/>
                </a:solidFill>
              </a:rPr>
              <a:t>Некоторые предполагают, что раньше это был камень “Око Брахмы” весом 195 карат, вставленный в статую в районе </a:t>
            </a:r>
            <a:r>
              <a:rPr lang="ru-RU" sz="1500" dirty="0" err="1" smtClean="0">
                <a:solidFill>
                  <a:srgbClr val="002060"/>
                </a:solidFill>
              </a:rPr>
              <a:t>Пондишери</a:t>
            </a:r>
            <a:r>
              <a:rPr lang="ru-RU" sz="1500" dirty="0" smtClean="0">
                <a:solidFill>
                  <a:srgbClr val="002060"/>
                </a:solidFill>
              </a:rPr>
              <a:t>. </a:t>
            </a:r>
          </a:p>
          <a:p>
            <a:pPr lvl="0">
              <a:lnSpc>
                <a:spcPts val="1600"/>
              </a:lnSpc>
            </a:pPr>
            <a:r>
              <a:rPr lang="ru-RU" sz="1500" dirty="0" smtClean="0">
                <a:solidFill>
                  <a:srgbClr val="002060"/>
                </a:solidFill>
              </a:rPr>
              <a:t>Другие считают, что этот бриллиант хранился в ларце русской княгини </a:t>
            </a:r>
            <a:br>
              <a:rPr lang="ru-RU" sz="1500" dirty="0" smtClean="0">
                <a:solidFill>
                  <a:srgbClr val="002060"/>
                </a:solidFill>
              </a:rPr>
            </a:br>
            <a:r>
              <a:rPr lang="ru-RU" sz="1500" dirty="0" smtClean="0">
                <a:solidFill>
                  <a:srgbClr val="002060"/>
                </a:solidFill>
              </a:rPr>
              <a:t>Надежды Орловой. </a:t>
            </a:r>
          </a:p>
          <a:p>
            <a:pPr>
              <a:lnSpc>
                <a:spcPts val="1600"/>
              </a:lnSpc>
            </a:pPr>
            <a:r>
              <a:rPr lang="ru-RU" sz="1500" dirty="0" smtClean="0">
                <a:solidFill>
                  <a:srgbClr val="002060"/>
                </a:solidFill>
              </a:rPr>
              <a:t>Между тем, княгини с таким именем </a:t>
            </a:r>
            <a:r>
              <a:rPr lang="ru-RU" sz="1500" dirty="0" err="1" smtClean="0">
                <a:solidFill>
                  <a:srgbClr val="002060"/>
                </a:solidFill>
              </a:rPr>
              <a:t>никорда</a:t>
            </a:r>
            <a:r>
              <a:rPr lang="ru-RU" sz="1500" dirty="0" smtClean="0">
                <a:solidFill>
                  <a:srgbClr val="002060"/>
                </a:solidFill>
              </a:rPr>
              <a:t> не существовало</a:t>
            </a:r>
          </a:p>
        </p:txBody>
      </p:sp>
      <p:pic>
        <p:nvPicPr>
          <p:cNvPr id="6146" name="Picture 2" descr="C:\Documents and Settings\malevich_aa\Рабочий стол\ВЛД\алотропия\blackorlov1.jpg"/>
          <p:cNvPicPr>
            <a:picLocks noChangeAspect="1" noChangeArrowheads="1"/>
          </p:cNvPicPr>
          <p:nvPr/>
        </p:nvPicPr>
        <p:blipFill>
          <a:blip r:embed="rId2" cstate="print"/>
          <a:srcRect l="5343" r="3053" b="8397"/>
          <a:stretch>
            <a:fillRect/>
          </a:stretch>
        </p:blipFill>
        <p:spPr bwMode="auto">
          <a:xfrm>
            <a:off x="4714876" y="3476625"/>
            <a:ext cx="4286280" cy="307183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00101" y="3395662"/>
            <a:ext cx="3786214" cy="321468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того, черный бриллиант никогда не упоминался в Индии, где этот цвет считается недобрым знаком.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Наконец, квадратная ступенчатая огранка камня появилась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ранее ста лет тому назад!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Откуда бы ни происходил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"Черный Орлов", ювелир Уинстон из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Нью-Йорка выставлял его на всеобщее обозрение как диковинку,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затем вставил его вместе с другими бриллиантами в платиновое колье.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Последний раз оно было продано на аукционе "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Сотбис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в Нью-Йорке.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15304" cy="52149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Алмазы обычно люминесцируют в рентгеновских и ультрафиолетовых лучах. У некоторых разностей алмаза люминесценция выражена очень резко. 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Алмазы прозрачны для рентгеновских лучей. Это облегчает идентификацию алмаза, так как некоторые стекла и бесцветные минералы, например циркон, подчас внешне похожие на него, непрозрачны для рентгеновских лучей той же длины волны и интенсивности.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Для того чтобы отличить настоящий алмаз от его имитации, используется специальный «алмазный щуп», измеряющий теплопроводность исследуемого камня.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Алмаз имеет намного более высокое значение теплопроводности,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чем его заменители.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Кроме того, используется хорошая </a:t>
            </a:r>
            <a:r>
              <a:rPr lang="ru-RU" sz="1800" dirty="0" err="1" smtClean="0">
                <a:solidFill>
                  <a:srgbClr val="002060"/>
                </a:solidFill>
              </a:rPr>
              <a:t>смачиваемость</a:t>
            </a:r>
            <a:r>
              <a:rPr lang="ru-RU" sz="1800" dirty="0" smtClean="0">
                <a:solidFill>
                  <a:srgbClr val="002060"/>
                </a:solidFill>
              </a:rPr>
              <a:t> алмаза жиром.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Фломастер, заправленный специальными чернилами, оставляет на поверхности алмаза сплошную черту, тогда как на поверхности имитации она рассыпается на отдельные капельки.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Применение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15304" cy="521497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Алмаз уже многие столетия является популярнейшим и дорогим драгоценным камнем.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В то время как цена других драгоценных камней определяется модой и постоянно меняется, алмаз остаётся островком стабильности на бурном рынке драгоценностей.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Исключительная твёрдость алмаза находит своё применение в промышленности: </a:t>
            </a:r>
          </a:p>
          <a:p>
            <a:pPr marL="1080000">
              <a:lnSpc>
                <a:spcPct val="110000"/>
              </a:lnSpc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его используют для изготовления ножей, свёрл, резцов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тому подобных изделий.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Алмазный порошок (как отход при обработке природного алмаза, так и полученный искусственно) используется как абразив для изготовления режущих и точильных дисков, кругов и т.д.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Крайне перспективно развитие микроэлектроники на алмазных подложках. </a:t>
            </a:r>
          </a:p>
          <a:p>
            <a:pPr marL="1080000"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Уже есть готовые изделия, обладающие высокой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err="1" smtClean="0">
                <a:solidFill>
                  <a:srgbClr val="002060"/>
                </a:solidFill>
              </a:rPr>
              <a:t>термо</a:t>
            </a:r>
            <a:r>
              <a:rPr lang="ru-RU" sz="1600" dirty="0" smtClean="0">
                <a:solidFill>
                  <a:srgbClr val="002060"/>
                </a:solidFill>
              </a:rPr>
              <a:t>- и радиационной стойкостью.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Однако подавляющая часть природных алмазов используется для производства бриллиантов.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Графит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image8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3783052" cy="41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631" y="2686045"/>
            <a:ext cx="7469533" cy="1895488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smtClean="0">
                <a:solidFill>
                  <a:srgbClr val="002060"/>
                </a:solidFill>
              </a:rPr>
              <a:t>Графит</a:t>
            </a:r>
            <a:r>
              <a:rPr lang="ru-RU" sz="1800" b="1" dirty="0" smtClean="0">
                <a:solidFill>
                  <a:srgbClr val="002060"/>
                </a:solidFill>
              </a:rPr>
              <a:t>	 (от греч. </a:t>
            </a:r>
            <a:r>
              <a:rPr lang="el-GR" sz="1800" b="1" dirty="0" smtClean="0">
                <a:solidFill>
                  <a:srgbClr val="002060"/>
                </a:solidFill>
              </a:rPr>
              <a:t>γραφειν — </a:t>
            </a:r>
            <a:r>
              <a:rPr lang="ru-RU" sz="1800" b="1" dirty="0" smtClean="0">
                <a:solidFill>
                  <a:srgbClr val="002060"/>
                </a:solidFill>
              </a:rPr>
              <a:t>пишу)</a:t>
            </a:r>
            <a:r>
              <a:rPr lang="ru-RU" dirty="0" smtClean="0">
                <a:solidFill>
                  <a:srgbClr val="002060"/>
                </a:solidFill>
              </a:rPr>
              <a:t>  —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				</a:t>
            </a:r>
            <a:r>
              <a:rPr lang="ru-RU" dirty="0" smtClean="0"/>
              <a:t>минерал</a:t>
            </a:r>
            <a:r>
              <a:rPr lang="en-US" dirty="0" smtClean="0"/>
              <a:t> </a:t>
            </a:r>
            <a:r>
              <a:rPr lang="ru-RU" dirty="0" smtClean="0"/>
              <a:t>из класса самородных элементов,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одна из </a:t>
            </a:r>
            <a:r>
              <a:rPr lang="ru-RU" dirty="0" err="1" smtClean="0"/>
              <a:t>аллотропных</a:t>
            </a:r>
            <a:r>
              <a:rPr lang="ru-RU" dirty="0" smtClean="0"/>
              <a:t> модификаций углерода.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В противоположность алмазу,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графит – мягкое черное вещество из легко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				слоящихся кристалликов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smtClean="0"/>
              <a:t>Структура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43044"/>
            <a:ext cx="7429552" cy="3014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Структура графита представляет собой систему конденсированных гексагональных колец с длиной связи 1,42 Å (значительно короче, чем в алмазе), но при этом каждый атом углерода имеет три (а не четыре, как в алмазе) ковалентные связи с тремя соседями, а четвертая связь (3,4 Å) слишком длинная для ковалентной связи и слабо связывает параллельно уложенные слои графита между собой. 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Именно четвертый электрон углерода определяет тепло- и электропроводность графита – эта более длинная и менее прочная связь формирует меньшую компактность графита, что отражается в меньшей твердости его в сравнении с алмазом.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167" y="4357694"/>
            <a:ext cx="48722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Свойства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2"/>
            <a:ext cx="7072362" cy="38576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Хорошо проводит электрический ток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 отличие от алмаза обладает низкой твёрдостью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Плотность 2,08 — 2,23 г/см³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Цвет серый, блеск металлический</a:t>
            </a:r>
          </a:p>
          <a:p>
            <a:pPr>
              <a:lnSpc>
                <a:spcPct val="120000"/>
              </a:lnSpc>
            </a:pPr>
            <a:r>
              <a:rPr lang="ru-RU" sz="1800" dirty="0" err="1" smtClean="0">
                <a:solidFill>
                  <a:srgbClr val="002060"/>
                </a:solidFill>
              </a:rPr>
              <a:t>Неплавок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Устойчив при нагревании в отсутствие воздуха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 кислотах не растворяется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Жирный на ощупь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Применение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786742" cy="564357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Использование графита основано на ряде его уникальных свойств.</a:t>
            </a:r>
          </a:p>
          <a:p>
            <a:pPr algn="ctr">
              <a:lnSpc>
                <a:spcPct val="120000"/>
              </a:lnSpc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изготовления плавильных тиглей, </a:t>
            </a:r>
            <a:r>
              <a:rPr lang="ru-RU" sz="1800" dirty="0" err="1" smtClean="0">
                <a:solidFill>
                  <a:srgbClr val="002060"/>
                </a:solidFill>
              </a:rPr>
              <a:t>футеровочных</a:t>
            </a:r>
            <a:r>
              <a:rPr lang="ru-RU" sz="1800" dirty="0" smtClean="0">
                <a:solidFill>
                  <a:srgbClr val="002060"/>
                </a:solidFill>
              </a:rPr>
              <a:t> плит 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применение основано на высокой температурной стойкости графита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(в отсутствие кислорода), на его химической стойкости к целому ряду расплавленных металлов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изготовления электродов, нагревательных элементов 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благодаря высокой электропроводности и химической стойкости к практически любым агрессивным водным растворам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(намного выше, чем у благородных металлов)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получения химически активных металлов методом электролиза расплавленных соединений. В частности, при получении алюминия используются сразу два свойства графита:</a:t>
            </a:r>
          </a:p>
          <a:p>
            <a:pPr marL="1080000" lvl="0">
              <a:buClr>
                <a:srgbClr val="4F81BD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Хорошая электропроводность, и как следствие — его пригодность для изготовления электрода</a:t>
            </a:r>
          </a:p>
          <a:p>
            <a:pPr marL="1080000" lvl="0">
              <a:buClr>
                <a:srgbClr val="4F81BD"/>
              </a:buClr>
              <a:buFont typeface="Courier New" pitchFamily="49" charset="0"/>
              <a:buChar char="o"/>
            </a:pPr>
            <a:r>
              <a:rPr lang="ru-RU" sz="1600" dirty="0" smtClean="0">
                <a:solidFill>
                  <a:srgbClr val="002060"/>
                </a:solidFill>
              </a:rPr>
              <a:t>Газообразность продукта реакции, протекающей на электроде (что означает, что он выходит из электролизёра сам, и не требует специальных мер по его удалению из зоны реакции). Это свойство существенно упрощает технологию производства алюминия.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52"/>
            <a:ext cx="8479158" cy="164307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Аллотропия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(от др. греч. </a:t>
            </a:r>
            <a:r>
              <a:rPr lang="ru-RU" sz="1600" b="1" dirty="0" err="1" smtClean="0">
                <a:solidFill>
                  <a:srgbClr val="002060"/>
                </a:solidFill>
              </a:rPr>
              <a:t>αλλος </a:t>
            </a:r>
            <a:r>
              <a:rPr lang="ru-RU" sz="1600" b="1" dirty="0" smtClean="0">
                <a:solidFill>
                  <a:srgbClr val="002060"/>
                </a:solidFill>
              </a:rPr>
              <a:t>— «другой», </a:t>
            </a:r>
            <a:r>
              <a:rPr lang="ru-RU" sz="1600" b="1" dirty="0" err="1" smtClean="0">
                <a:solidFill>
                  <a:srgbClr val="002060"/>
                </a:solidFill>
              </a:rPr>
              <a:t>τροπος </a:t>
            </a:r>
            <a:r>
              <a:rPr lang="ru-RU" sz="1600" b="1" dirty="0" smtClean="0">
                <a:solidFill>
                  <a:srgbClr val="002060"/>
                </a:solidFill>
              </a:rPr>
              <a:t>— «поворот, свойство»)</a:t>
            </a:r>
            <a:r>
              <a:rPr lang="ru-RU" sz="1800" dirty="0" smtClean="0">
                <a:solidFill>
                  <a:srgbClr val="002060"/>
                </a:solidFill>
              </a:rPr>
              <a:t>  — 			существование одного и того же химического элемента 			в виде двух и более простых веществ, различных по строению 			и свойствам: так называемых аллотропических модификаций 			или аллотропических форм.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453735" y="2646392"/>
            <a:ext cx="6621770" cy="342902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u="sng" dirty="0" smtClean="0">
                <a:solidFill>
                  <a:srgbClr val="002060"/>
                </a:solidFill>
              </a:rPr>
              <a:t>Известные </a:t>
            </a:r>
            <a:r>
              <a:rPr lang="ru-RU" sz="2000" b="1" u="sng" dirty="0" err="1" smtClean="0">
                <a:solidFill>
                  <a:srgbClr val="002060"/>
                </a:solidFill>
              </a:rPr>
              <a:t>аллотропные</a:t>
            </a:r>
            <a:r>
              <a:rPr lang="ru-RU" sz="2000" b="1" u="sng" dirty="0" smtClean="0">
                <a:solidFill>
                  <a:srgbClr val="002060"/>
                </a:solidFill>
              </a:rPr>
              <a:t> формы углерода:</a:t>
            </a:r>
            <a:endParaRPr lang="ru-RU" dirty="0">
              <a:solidFill>
                <a:srgbClr val="002060"/>
              </a:solidFill>
            </a:endParaRP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Алмаз</a:t>
            </a: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Графит</a:t>
            </a: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Фуллерены</a:t>
            </a: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Графен</a:t>
            </a:r>
            <a:endParaRPr lang="ru-RU" dirty="0">
              <a:solidFill>
                <a:srgbClr val="002060"/>
              </a:solidFill>
            </a:endParaRP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Карбин</a:t>
            </a:r>
            <a:endParaRPr lang="ru-RU" dirty="0">
              <a:solidFill>
                <a:srgbClr val="002060"/>
              </a:solidFill>
            </a:endParaRP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</a:rPr>
              <a:t>Лонсдейлит</a:t>
            </a:r>
            <a:endParaRPr lang="ru-RU" dirty="0">
              <a:solidFill>
                <a:srgbClr val="002060"/>
              </a:solidFill>
            </a:endParaRP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Углеродные </a:t>
            </a:r>
            <a:r>
              <a:rPr lang="ru-RU" dirty="0" err="1">
                <a:solidFill>
                  <a:srgbClr val="002060"/>
                </a:solidFill>
              </a:rPr>
              <a:t>нанотрубки</a:t>
            </a:r>
            <a:endParaRPr lang="ru-RU" dirty="0">
              <a:solidFill>
                <a:srgbClr val="002060"/>
              </a:solidFill>
            </a:endParaRPr>
          </a:p>
          <a:p>
            <a:pPr marL="1080000" indent="1080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Аморфные </a:t>
            </a:r>
            <a:r>
              <a:rPr lang="ru-RU" dirty="0" smtClean="0">
                <a:solidFill>
                  <a:srgbClr val="002060"/>
                </a:solidFill>
              </a:rPr>
              <a:t>формы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Применение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786742" cy="542928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Использование графита основано на ряде его уникальных свойств.</a:t>
            </a:r>
          </a:p>
          <a:p>
            <a:pPr algn="ctr">
              <a:lnSpc>
                <a:spcPct val="120000"/>
              </a:lnSpc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изготовления твёрдых смазочных материалов, в комбинированных жидких и пастообразных смазках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наполнитель пластмасс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замедлитель нейтронов в ядерных реакторах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компонент состава для изготовления стержней для чёрных графитовых карандашей (в смеси с каолином)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получения синтетических алмазов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изготовления контактных щёток и токосъёмников для разнообразных электрических машин, электротранспорта и мостовых подъёмных кранов с троллейным питанием, мощных реостатов, а также прочих устройств, где требуется надёжный подвижный электрический контакт.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Фуллерены</a:t>
            </a:r>
          </a:p>
        </p:txBody>
      </p:sp>
      <p:pic>
        <p:nvPicPr>
          <p:cNvPr id="1026" name="Picture 2" descr="ФУЛЛЕРЕН-60, в котором 60 атомов углерода, соединенных одинарными и двойными связями, образуют многогранник из 20 шестиугольников и 12 пятиугольников. Он представляет собой третью аллотропную форму углерода (первые две – алмаз и графит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26" y="1490504"/>
            <a:ext cx="3714776" cy="379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301" y="2676520"/>
            <a:ext cx="8683979" cy="1895488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smtClean="0"/>
              <a:t>Фуллерены</a:t>
            </a:r>
            <a:r>
              <a:rPr lang="ru-RU" sz="1800" b="1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 —  </a:t>
            </a:r>
            <a:r>
              <a:rPr lang="ru-RU" dirty="0" smtClean="0"/>
              <a:t>молекулярные соединения,</a:t>
            </a:r>
            <a:br>
              <a:rPr lang="ru-RU" dirty="0" smtClean="0"/>
            </a:br>
            <a:r>
              <a:rPr lang="ru-RU" dirty="0" smtClean="0"/>
              <a:t>						принадлежащие классу </a:t>
            </a:r>
            <a:r>
              <a:rPr lang="ru-RU" dirty="0" err="1" smtClean="0"/>
              <a:t>аллотропных</a:t>
            </a:r>
            <a:r>
              <a:rPr lang="ru-RU" dirty="0" smtClean="0"/>
              <a:t> форм </a:t>
            </a:r>
            <a:br>
              <a:rPr lang="ru-RU" dirty="0" smtClean="0"/>
            </a:br>
            <a:r>
              <a:rPr lang="ru-RU" dirty="0" smtClean="0"/>
              <a:t>						углерода и представляющие собой выпуклые</a:t>
            </a:r>
            <a:br>
              <a:rPr lang="ru-RU" dirty="0" smtClean="0"/>
            </a:br>
            <a:r>
              <a:rPr lang="ru-RU" dirty="0" smtClean="0"/>
              <a:t>						замкнутые многогранники, составленные </a:t>
            </a:r>
            <a:br>
              <a:rPr lang="ru-RU" dirty="0" smtClean="0"/>
            </a:br>
            <a:r>
              <a:rPr lang="ru-RU" dirty="0" smtClean="0"/>
              <a:t>						из чётного числа </a:t>
            </a:r>
            <a:r>
              <a:rPr lang="ru-RU" dirty="0" err="1" smtClean="0"/>
              <a:t>трёхкоординированных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						атомов углерода.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Общие сведения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8001024" cy="50720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Своим названием эти соединения обязаны инженеру и дизайнеру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Ричарду </a:t>
            </a:r>
            <a:r>
              <a:rPr lang="ru-RU" sz="1800" dirty="0" err="1" smtClean="0">
                <a:solidFill>
                  <a:srgbClr val="002060"/>
                </a:solidFill>
              </a:rPr>
              <a:t>Бакминстеру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Фуллеру</a:t>
            </a:r>
            <a:r>
              <a:rPr lang="ru-RU" sz="1800" dirty="0" smtClean="0">
                <a:solidFill>
                  <a:srgbClr val="002060"/>
                </a:solidFill>
              </a:rPr>
              <a:t>, чьи геодезические конструкции построены по этому принципу.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Первоначально данный класс соединений был ограничен лишь структурами, включающими только пяти- и шестиугольные грани.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Для существования такого замкнутого многогранника, построенного из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n</a:t>
            </a:r>
            <a:r>
              <a:rPr lang="ru-RU" sz="1800" dirty="0" smtClean="0">
                <a:solidFill>
                  <a:srgbClr val="002060"/>
                </a:solidFill>
              </a:rPr>
              <a:t> вершин, образующих только пяти- и шестиугольные грани, согласно теореме Эйлера для многогранников, утверждающей справедливость равенства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| </a:t>
            </a:r>
            <a:r>
              <a:rPr lang="ru-RU" sz="1800" b="1" dirty="0" err="1" smtClean="0">
                <a:solidFill>
                  <a:srgbClr val="002060"/>
                </a:solidFill>
              </a:rPr>
              <a:t>n</a:t>
            </a:r>
            <a:r>
              <a:rPr lang="ru-RU" sz="1800" b="1" dirty="0" smtClean="0">
                <a:solidFill>
                  <a:srgbClr val="002060"/>
                </a:solidFill>
              </a:rPr>
              <a:t> | − | </a:t>
            </a:r>
            <a:r>
              <a:rPr lang="ru-RU" sz="1800" b="1" dirty="0" err="1" smtClean="0">
                <a:solidFill>
                  <a:srgbClr val="002060"/>
                </a:solidFill>
              </a:rPr>
              <a:t>e</a:t>
            </a:r>
            <a:r>
              <a:rPr lang="ru-RU" sz="1800" b="1" dirty="0" smtClean="0">
                <a:solidFill>
                  <a:srgbClr val="002060"/>
                </a:solidFill>
              </a:rPr>
              <a:t> | + | </a:t>
            </a:r>
            <a:r>
              <a:rPr lang="ru-RU" sz="1800" b="1" dirty="0" err="1" smtClean="0">
                <a:solidFill>
                  <a:srgbClr val="002060"/>
                </a:solidFill>
              </a:rPr>
              <a:t>f</a:t>
            </a:r>
            <a:r>
              <a:rPr lang="ru-RU" sz="1800" b="1" dirty="0" smtClean="0">
                <a:solidFill>
                  <a:srgbClr val="002060"/>
                </a:solidFill>
              </a:rPr>
              <a:t> | = 2 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где | </a:t>
            </a:r>
            <a:r>
              <a:rPr lang="ru-RU" sz="1600" dirty="0" err="1" smtClean="0">
                <a:solidFill>
                  <a:srgbClr val="002060"/>
                </a:solidFill>
              </a:rPr>
              <a:t>n</a:t>
            </a:r>
            <a:r>
              <a:rPr lang="ru-RU" sz="1600" dirty="0" smtClean="0">
                <a:solidFill>
                  <a:srgbClr val="002060"/>
                </a:solidFill>
              </a:rPr>
              <a:t> | , | </a:t>
            </a:r>
            <a:r>
              <a:rPr lang="ru-RU" sz="1600" dirty="0" err="1" smtClean="0">
                <a:solidFill>
                  <a:srgbClr val="002060"/>
                </a:solidFill>
              </a:rPr>
              <a:t>e</a:t>
            </a:r>
            <a:r>
              <a:rPr lang="ru-RU" sz="1600" dirty="0" smtClean="0">
                <a:solidFill>
                  <a:srgbClr val="002060"/>
                </a:solidFill>
              </a:rPr>
              <a:t> | и | </a:t>
            </a:r>
            <a:r>
              <a:rPr lang="ru-RU" sz="1600" dirty="0" err="1" smtClean="0">
                <a:solidFill>
                  <a:srgbClr val="002060"/>
                </a:solidFill>
              </a:rPr>
              <a:t>f</a:t>
            </a:r>
            <a:r>
              <a:rPr lang="ru-RU" sz="1600" dirty="0" smtClean="0">
                <a:solidFill>
                  <a:srgbClr val="002060"/>
                </a:solidFill>
              </a:rPr>
              <a:t> | соответственно количество вершин, ребер и граней</a:t>
            </a:r>
            <a:r>
              <a:rPr lang="ru-RU" sz="1800" dirty="0" smtClean="0">
                <a:solidFill>
                  <a:srgbClr val="002060"/>
                </a:solidFill>
              </a:rPr>
              <a:t>), </a:t>
            </a:r>
          </a:p>
          <a:p>
            <a:pPr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	необходимым условием является наличие ровно </a:t>
            </a:r>
            <a:r>
              <a:rPr lang="ru-RU" sz="1800" b="1" dirty="0" smtClean="0">
                <a:solidFill>
                  <a:srgbClr val="002060"/>
                </a:solidFill>
              </a:rPr>
              <a:t>12</a:t>
            </a:r>
            <a:r>
              <a:rPr lang="ru-RU" sz="1800" dirty="0" smtClean="0">
                <a:solidFill>
                  <a:srgbClr val="002060"/>
                </a:solidFill>
              </a:rPr>
              <a:t> пятиугольных граней и </a:t>
            </a:r>
            <a:r>
              <a:rPr lang="ru-RU" sz="1800" b="1" dirty="0" err="1" smtClean="0">
                <a:solidFill>
                  <a:srgbClr val="002060"/>
                </a:solidFill>
              </a:rPr>
              <a:t>n</a:t>
            </a:r>
            <a:r>
              <a:rPr lang="ru-RU" sz="1800" b="1" dirty="0" smtClean="0">
                <a:solidFill>
                  <a:srgbClr val="002060"/>
                </a:solidFill>
              </a:rPr>
              <a:t> / (2 − 10) </a:t>
            </a:r>
            <a:r>
              <a:rPr lang="ru-RU" sz="1800" dirty="0" smtClean="0">
                <a:solidFill>
                  <a:srgbClr val="002060"/>
                </a:solidFill>
              </a:rPr>
              <a:t>шестиугольных граней.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Области применения фуллеренов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5149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Среди других интересных приложений следует отметить аккумуляторы и электрические батареи, в которых так или иначе используются добавки фуллеренов. </a:t>
            </a:r>
          </a:p>
          <a:p>
            <a:pPr marL="1080000">
              <a:lnSpc>
                <a:spcPct val="110000"/>
              </a:lnSpc>
              <a:buFont typeface="Courier New" pitchFamily="49" charset="0"/>
              <a:buChar char="o"/>
            </a:pPr>
            <a:r>
              <a:rPr lang="ru-RU" sz="1700" dirty="0" smtClean="0">
                <a:solidFill>
                  <a:srgbClr val="002060"/>
                </a:solidFill>
              </a:rPr>
              <a:t>Основой этих аккумуляторов являются литиевые катоды, 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содержащие </a:t>
            </a:r>
            <a:r>
              <a:rPr lang="ru-RU" sz="1700" dirty="0" err="1" smtClean="0">
                <a:solidFill>
                  <a:srgbClr val="002060"/>
                </a:solidFill>
              </a:rPr>
              <a:t>интеркалированные</a:t>
            </a:r>
            <a:r>
              <a:rPr lang="ru-RU" sz="1700" dirty="0" smtClean="0">
                <a:solidFill>
                  <a:srgbClr val="002060"/>
                </a:solidFill>
              </a:rPr>
              <a:t> фуллерены.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Фуллерены также могут быть использованы в качестве добавок для получения искусственных алмазов методом высокого давления. </a:t>
            </a:r>
          </a:p>
          <a:p>
            <a:pPr marL="1080000">
              <a:lnSpc>
                <a:spcPct val="110000"/>
              </a:lnSpc>
              <a:buFont typeface="Courier New" pitchFamily="49" charset="0"/>
              <a:buChar char="o"/>
            </a:pPr>
            <a:r>
              <a:rPr lang="ru-RU" sz="1700" dirty="0" smtClean="0">
                <a:solidFill>
                  <a:srgbClr val="002060"/>
                </a:solidFill>
              </a:rPr>
              <a:t>При этом выход алмазов увеличивается на ≈30 %.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Фуллерены могут быть также использованы в фармации для создания новых лекарств.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Кроме того, фуллерены нашли применение в качестве добавок в </a:t>
            </a:r>
            <a:r>
              <a:rPr lang="ru-RU" sz="1800" dirty="0" err="1" smtClean="0">
                <a:solidFill>
                  <a:srgbClr val="002060"/>
                </a:solidFill>
              </a:rPr>
              <a:t>интумесцентные</a:t>
            </a:r>
            <a:r>
              <a:rPr lang="ru-RU" sz="1800" dirty="0" smtClean="0">
                <a:solidFill>
                  <a:srgbClr val="002060"/>
                </a:solidFill>
              </a:rPr>
              <a:t> (вспучивающиеся) огнезащитные краски. </a:t>
            </a:r>
          </a:p>
          <a:p>
            <a:pPr marL="1080000">
              <a:lnSpc>
                <a:spcPct val="110000"/>
              </a:lnSpc>
              <a:buFont typeface="Courier New" pitchFamily="49" charset="0"/>
              <a:buChar char="o"/>
            </a:pPr>
            <a:r>
              <a:rPr lang="ru-RU" sz="1700" dirty="0" smtClean="0">
                <a:solidFill>
                  <a:srgbClr val="002060"/>
                </a:solidFill>
              </a:rPr>
              <a:t>За счёт введения фуллеренов краска под воздействием температуры при пожаре вспучивается, образуется достаточно плотный </a:t>
            </a:r>
            <a:r>
              <a:rPr lang="ru-RU" sz="1700" dirty="0" err="1" smtClean="0">
                <a:solidFill>
                  <a:srgbClr val="002060"/>
                </a:solidFill>
              </a:rPr>
              <a:t>пенококсовый</a:t>
            </a:r>
            <a:r>
              <a:rPr lang="ru-RU" sz="1700" dirty="0" smtClean="0">
                <a:solidFill>
                  <a:srgbClr val="002060"/>
                </a:solidFill>
              </a:rPr>
              <a:t> слой, который в несколько раз увеличивает время нагревания до критической температуры защищаемых конструкций.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Так же фуллерены и их различные химические производные используются в сочетании с полисопряжёнными полупроводящими полимерами для изготовления солнечных элементов.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Графен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00" y="1581137"/>
            <a:ext cx="4191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0549" y="2676520"/>
            <a:ext cx="8143932" cy="1895488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err="1" smtClean="0"/>
              <a:t>Графен</a:t>
            </a:r>
            <a:r>
              <a:rPr lang="ru-RU" sz="2800" b="1" u="sng" dirty="0" smtClean="0"/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</a:rPr>
              <a:t> (англ. </a:t>
            </a:r>
            <a:r>
              <a:rPr lang="en-US" sz="1800" b="1" dirty="0" err="1" smtClean="0">
                <a:solidFill>
                  <a:srgbClr val="002060"/>
                </a:solidFill>
              </a:rPr>
              <a:t>graphene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 —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				</a:t>
            </a:r>
            <a:r>
              <a:rPr lang="ru-RU" dirty="0" smtClean="0"/>
              <a:t>слой атомов углерода толщиной в один атом,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соединённых посредством </a:t>
            </a:r>
            <a:r>
              <a:rPr lang="ru-RU" dirty="0" err="1" smtClean="0"/>
              <a:t>sp</a:t>
            </a:r>
            <a:r>
              <a:rPr lang="ru-RU" dirty="0" smtClean="0"/>
              <a:t>² связей в гексагональную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двумерную кристаллическую решётку.</a:t>
            </a:r>
            <a:endParaRPr lang="en-US" dirty="0" smtClean="0"/>
          </a:p>
          <a:p>
            <a:pPr indent="-1476000" defTabSz="360000"/>
            <a:r>
              <a:rPr lang="en-US" dirty="0" smtClean="0"/>
              <a:t>					</a:t>
            </a:r>
            <a:r>
              <a:rPr lang="ru-RU" dirty="0" smtClean="0"/>
              <a:t>Его можно представить как одну плоскость графита,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ru-RU" dirty="0" smtClean="0"/>
              <a:t>отделённую от объёмного кристалла.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Общие сведения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643866" cy="53578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По оценкам, </a:t>
            </a:r>
            <a:r>
              <a:rPr lang="ru-RU" sz="1800" dirty="0" err="1" smtClean="0">
                <a:solidFill>
                  <a:srgbClr val="002060"/>
                </a:solidFill>
              </a:rPr>
              <a:t>графен</a:t>
            </a:r>
            <a:r>
              <a:rPr lang="ru-RU" sz="1800" dirty="0" smtClean="0">
                <a:solidFill>
                  <a:srgbClr val="002060"/>
                </a:solidFill>
              </a:rPr>
              <a:t> обладает большой механической жёсткостью и хорошей теплопроводностью. 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Высокая подвижность носителей тока при комнатной температуре делает его перспективным материалом для использования в самых различных приложениях, в частности, как будущую основу </a:t>
            </a:r>
            <a:r>
              <a:rPr lang="ru-RU" sz="1800" dirty="0" err="1" smtClean="0">
                <a:solidFill>
                  <a:srgbClr val="002060"/>
                </a:solidFill>
              </a:rPr>
              <a:t>наноэлектроники</a:t>
            </a:r>
            <a:r>
              <a:rPr lang="ru-RU" sz="1800" dirty="0" smtClean="0">
                <a:solidFill>
                  <a:srgbClr val="002060"/>
                </a:solidFill>
              </a:rPr>
              <a:t> и возможную замену кремния в интегральных микросхемах.</a:t>
            </a:r>
          </a:p>
          <a:p>
            <a:pPr>
              <a:lnSpc>
                <a:spcPct val="120000"/>
              </a:lnSpc>
            </a:pPr>
            <a:r>
              <a:rPr lang="ru-RU" sz="1800" dirty="0" err="1" smtClean="0">
                <a:solidFill>
                  <a:srgbClr val="002060"/>
                </a:solidFill>
              </a:rPr>
              <a:t>Графен</a:t>
            </a:r>
            <a:r>
              <a:rPr lang="ru-RU" sz="1800" dirty="0" smtClean="0">
                <a:solidFill>
                  <a:srgbClr val="002060"/>
                </a:solidFill>
              </a:rPr>
              <a:t> не является просто кусочком других </a:t>
            </a:r>
            <a:r>
              <a:rPr lang="ru-RU" sz="1800" dirty="0" err="1" smtClean="0">
                <a:solidFill>
                  <a:srgbClr val="002060"/>
                </a:solidFill>
              </a:rPr>
              <a:t>аллотропных</a:t>
            </a:r>
            <a:r>
              <a:rPr lang="ru-RU" sz="1800" dirty="0" smtClean="0">
                <a:solidFill>
                  <a:srgbClr val="002060"/>
                </a:solidFill>
              </a:rPr>
              <a:t> модификаций углерода, графита и алмаза — из-за особенностей энергетического спектра носителей он проявляет специфические, в отличие от других двумерных систем, электрофизические свойства.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Поскольку </a:t>
            </a:r>
            <a:r>
              <a:rPr lang="ru-RU" sz="1800" dirty="0" err="1" smtClean="0">
                <a:solidFill>
                  <a:srgbClr val="002060"/>
                </a:solidFill>
              </a:rPr>
              <a:t>графен</a:t>
            </a:r>
            <a:r>
              <a:rPr lang="ru-RU" sz="1800" dirty="0" smtClean="0">
                <a:solidFill>
                  <a:srgbClr val="002060"/>
                </a:solidFill>
              </a:rPr>
              <a:t> впервые был получен только в 2004 году, он ещё недостаточно хорошо изучен и привлекает к себе повышенный интерес.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Лонсдейлит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66321"/>
            <a:ext cx="4329164" cy="396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676520"/>
            <a:ext cx="8791637" cy="752480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err="1" smtClean="0"/>
              <a:t>Лонсдейлит</a:t>
            </a:r>
            <a:r>
              <a:rPr lang="ru-RU" sz="1800" b="1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или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алмаз гексагональный</a:t>
            </a:r>
            <a:r>
              <a:rPr lang="ru-RU" dirty="0" smtClean="0">
                <a:solidFill>
                  <a:srgbClr val="002060"/>
                </a:solidFill>
              </a:rPr>
              <a:t>  —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				</a:t>
            </a:r>
            <a:r>
              <a:rPr lang="ru-RU" dirty="0" smtClean="0">
                <a:solidFill>
                  <a:srgbClr val="002060"/>
                </a:solidFill>
              </a:rPr>
              <a:t>		</a:t>
            </a:r>
            <a:r>
              <a:rPr lang="ru-RU" dirty="0" smtClean="0"/>
              <a:t>одна из </a:t>
            </a:r>
            <a:r>
              <a:rPr lang="ru-RU" dirty="0" err="1" smtClean="0"/>
              <a:t>аллотропных</a:t>
            </a:r>
            <a:r>
              <a:rPr lang="ru-RU" dirty="0" smtClean="0"/>
              <a:t> модификаций углерода.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Алмаз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4362546" cy="396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Структура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4786346" cy="535785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Алмаз и </a:t>
            </a:r>
            <a:r>
              <a:rPr lang="ru-RU" sz="1800" dirty="0" err="1" smtClean="0">
                <a:solidFill>
                  <a:srgbClr val="002060"/>
                </a:solidFill>
              </a:rPr>
              <a:t>лонсдейлит</a:t>
            </a:r>
            <a:r>
              <a:rPr lang="ru-RU" sz="1800" dirty="0" smtClean="0">
                <a:solidFill>
                  <a:srgbClr val="002060"/>
                </a:solidFill>
              </a:rPr>
              <a:t> имеют одинаковые валентные углы,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которые равны 109°28’16’’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Длины связей у них равны 0,15 нм,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 координационное число — 4.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Элементарная ячейка алмаза содержит восемь атомов углерода,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 </a:t>
            </a:r>
            <a:r>
              <a:rPr lang="ru-RU" sz="1800" dirty="0" err="1" smtClean="0">
                <a:solidFill>
                  <a:srgbClr val="002060"/>
                </a:solidFill>
              </a:rPr>
              <a:t>лонсдейлита</a:t>
            </a:r>
            <a:r>
              <a:rPr lang="ru-RU" sz="1800" dirty="0" smtClean="0">
                <a:solidFill>
                  <a:srgbClr val="002060"/>
                </a:solidFill>
              </a:rPr>
              <a:t> — четыре.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Решетки алмаза и </a:t>
            </a:r>
            <a:r>
              <a:rPr lang="ru-RU" sz="1800" dirty="0" err="1" smtClean="0">
                <a:solidFill>
                  <a:srgbClr val="002060"/>
                </a:solidFill>
              </a:rPr>
              <a:t>лонсдейлита</a:t>
            </a:r>
            <a:r>
              <a:rPr lang="ru-RU" sz="1800" dirty="0" smtClean="0">
                <a:solidFill>
                  <a:srgbClr val="002060"/>
                </a:solidFill>
              </a:rPr>
              <a:t> отличаются способом упаковки.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Для </a:t>
            </a:r>
            <a:r>
              <a:rPr lang="ru-RU" sz="1800" dirty="0" err="1" smtClean="0">
                <a:solidFill>
                  <a:srgbClr val="002060"/>
                </a:solidFill>
              </a:rPr>
              <a:t>лонсдейлита</a:t>
            </a:r>
            <a:r>
              <a:rPr lang="ru-RU" sz="1800" dirty="0" smtClean="0">
                <a:solidFill>
                  <a:srgbClr val="002060"/>
                </a:solidFill>
              </a:rPr>
              <a:t> характерна двухслойная упаковка, где каждый последующий тетраэдрический слой повернут на 60° по отношению к предыдущему.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Для алмаза — трехслойная, где все слои построены из одинаковых координационных тетраэдров.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857233"/>
            <a:ext cx="3143272" cy="28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00504"/>
            <a:ext cx="2643206" cy="240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072198" y="6286520"/>
            <a:ext cx="2928958" cy="419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Алмаз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929322" y="3571876"/>
            <a:ext cx="2928958" cy="419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Лонсдейлит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Свойства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714488"/>
            <a:ext cx="7429552" cy="12144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Является самым твердым веществом, на 58 % превосходящем по твердости алмаз, однако маловероятно практическое использование из-за сложности его получения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1"/>
            <a:ext cx="3422368" cy="9286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Карбин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Documents and Settings\malevich_aa\Рабочий стол\ВЛД\алотропия\m-carbon_fig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287432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676520"/>
            <a:ext cx="8077257" cy="752480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err="1" smtClean="0"/>
              <a:t>Карбин</a:t>
            </a:r>
            <a:r>
              <a:rPr lang="ru-RU" sz="1800" b="1" dirty="0" smtClean="0">
                <a:solidFill>
                  <a:srgbClr val="002060"/>
                </a:solidFill>
              </a:rPr>
              <a:t>	 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smtClean="0"/>
              <a:t> </a:t>
            </a:r>
            <a:r>
              <a:rPr lang="ru-RU" dirty="0" err="1" smtClean="0"/>
              <a:t>аллотропная</a:t>
            </a:r>
            <a:r>
              <a:rPr lang="ru-RU" dirty="0" smtClean="0"/>
              <a:t> форма углерода на основе </a:t>
            </a:r>
            <a:br>
              <a:rPr lang="ru-RU" dirty="0" smtClean="0"/>
            </a:br>
            <a:r>
              <a:rPr lang="ru-RU" dirty="0" smtClean="0"/>
              <a:t>					sp-гибридизации углеродных атомов.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Общие сведения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57364"/>
            <a:ext cx="7929618" cy="4000528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2060"/>
                </a:solidFill>
              </a:rPr>
              <a:t>Карбин</a:t>
            </a:r>
            <a:r>
              <a:rPr lang="ru-RU" sz="1800" dirty="0" smtClean="0">
                <a:solidFill>
                  <a:srgbClr val="002060"/>
                </a:solidFill>
              </a:rPr>
              <a:t> представляет собой мелкокристаллический порошок чёрного цвета, обладает полупроводниковыми свойствами.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Получен в искусственных условиях из длинных цепочек атомов углерода, уложенных параллельно друг другу.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Карбин</a:t>
            </a:r>
            <a:r>
              <a:rPr lang="ru-RU" sz="1800" dirty="0" smtClean="0">
                <a:solidFill>
                  <a:srgbClr val="002060"/>
                </a:solidFill>
              </a:rPr>
              <a:t> — линейный полимер углерода. В молекуле </a:t>
            </a:r>
            <a:r>
              <a:rPr lang="ru-RU" sz="1800" dirty="0" err="1" smtClean="0">
                <a:solidFill>
                  <a:srgbClr val="002060"/>
                </a:solidFill>
              </a:rPr>
              <a:t>карбина</a:t>
            </a:r>
            <a:r>
              <a:rPr lang="ru-RU" sz="1800" dirty="0" smtClean="0">
                <a:solidFill>
                  <a:srgbClr val="002060"/>
                </a:solidFill>
              </a:rPr>
              <a:t> атомы углерода соединены в цепочки поочередно либо тройными и одинарными связями (</a:t>
            </a:r>
            <a:r>
              <a:rPr lang="ru-RU" sz="1800" dirty="0" err="1" smtClean="0">
                <a:solidFill>
                  <a:srgbClr val="002060"/>
                </a:solidFill>
              </a:rPr>
              <a:t>полиеновое</a:t>
            </a:r>
            <a:r>
              <a:rPr lang="ru-RU" sz="1800" dirty="0" smtClean="0">
                <a:solidFill>
                  <a:srgbClr val="002060"/>
                </a:solidFill>
              </a:rPr>
              <a:t> строение), либо постоянно двойными связями (</a:t>
            </a:r>
            <a:r>
              <a:rPr lang="ru-RU" sz="1800" dirty="0" err="1" smtClean="0">
                <a:solidFill>
                  <a:srgbClr val="002060"/>
                </a:solidFill>
              </a:rPr>
              <a:t>поликумуленовое</a:t>
            </a:r>
            <a:r>
              <a:rPr lang="ru-RU" sz="1800" dirty="0" smtClean="0">
                <a:solidFill>
                  <a:srgbClr val="002060"/>
                </a:solidFill>
              </a:rPr>
              <a:t> строение).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Карбин</a:t>
            </a:r>
            <a:r>
              <a:rPr lang="ru-RU" sz="1800" dirty="0" smtClean="0">
                <a:solidFill>
                  <a:srgbClr val="002060"/>
                </a:solidFill>
              </a:rPr>
              <a:t> обладает полупроводниковыми свойствами, причём под воздействием света его проводимость сильно увеличивается.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На этом свойстве основано первое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u="sng" dirty="0" smtClean="0">
                <a:solidFill>
                  <a:srgbClr val="002060"/>
                </a:solidFill>
              </a:rPr>
              <a:t>практическое применение — в фотоэлементах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875740"/>
            <a:ext cx="3422368" cy="126763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Углеродные </a:t>
            </a:r>
            <a:r>
              <a:rPr lang="ru-RU" sz="4400" b="1" dirty="0" err="1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нанотрубки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444" t="14746" b="7277"/>
          <a:stretch>
            <a:fillRect/>
          </a:stretch>
        </p:blipFill>
        <p:spPr bwMode="auto">
          <a:xfrm>
            <a:off x="757211" y="1857364"/>
            <a:ext cx="4572032" cy="30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62166"/>
            <a:ext cx="8858312" cy="2500330"/>
          </a:xfrm>
        </p:spPr>
        <p:txBody>
          <a:bodyPr>
            <a:normAutofit/>
          </a:bodyPr>
          <a:lstStyle/>
          <a:p>
            <a:pPr indent="-1476000" defTabSz="360000">
              <a:lnSpc>
                <a:spcPct val="100000"/>
              </a:lnSpc>
            </a:pPr>
            <a:r>
              <a:rPr lang="ru-RU" sz="2800" b="1" u="sng" dirty="0" smtClean="0"/>
              <a:t>Углеродные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err="1" smtClean="0"/>
              <a:t>нанотрубки</a:t>
            </a:r>
            <a:r>
              <a:rPr lang="ru-RU" sz="1800" b="1" dirty="0" smtClean="0">
                <a:solidFill>
                  <a:srgbClr val="002060"/>
                </a:solidFill>
              </a:rPr>
              <a:t>	 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smtClean="0"/>
              <a:t> протяжённые цилиндрические структуры диаметром </a:t>
            </a:r>
            <a:br>
              <a:rPr lang="ru-RU" dirty="0" smtClean="0"/>
            </a:br>
            <a:r>
              <a:rPr lang="ru-RU" dirty="0" smtClean="0"/>
              <a:t>						от одного до нескольких десятков нанометров и длиной </a:t>
            </a:r>
            <a:br>
              <a:rPr lang="ru-RU" dirty="0" smtClean="0"/>
            </a:br>
            <a:r>
              <a:rPr lang="ru-RU" dirty="0" smtClean="0"/>
              <a:t>						до нескольких сантиметров состоят из одной или </a:t>
            </a:r>
            <a:br>
              <a:rPr lang="ru-RU" dirty="0" smtClean="0"/>
            </a:br>
            <a:r>
              <a:rPr lang="ru-RU" dirty="0" smtClean="0"/>
              <a:t>						нескольких свёрнутых в трубку гексагональных </a:t>
            </a:r>
            <a:br>
              <a:rPr lang="ru-RU" dirty="0" smtClean="0"/>
            </a:br>
            <a:r>
              <a:rPr lang="ru-RU" dirty="0" smtClean="0"/>
              <a:t>						графитовых плоскостей (</a:t>
            </a:r>
            <a:r>
              <a:rPr lang="ru-RU" dirty="0" err="1" smtClean="0"/>
              <a:t>графенов</a:t>
            </a:r>
            <a:r>
              <a:rPr lang="ru-RU" dirty="0" smtClean="0"/>
              <a:t>) и заканчиваются </a:t>
            </a:r>
            <a:br>
              <a:rPr lang="ru-RU" dirty="0" smtClean="0"/>
            </a:br>
            <a:r>
              <a:rPr lang="ru-RU" dirty="0" smtClean="0"/>
              <a:t>						обычно полусферической головкой.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Возможные применения </a:t>
            </a:r>
            <a:r>
              <a:rPr lang="ru-RU" sz="3600" dirty="0" err="1" smtClean="0"/>
              <a:t>нанотрубок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500990" cy="421484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Механические применения: сверхпрочные нити, композитные материалы, </a:t>
            </a:r>
            <a:r>
              <a:rPr lang="ru-RU" sz="1800" dirty="0" err="1" smtClean="0">
                <a:solidFill>
                  <a:srgbClr val="002060"/>
                </a:solidFill>
              </a:rPr>
              <a:t>нановесы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Применения в микроэлектронике: транзисторы, </a:t>
            </a:r>
            <a:r>
              <a:rPr lang="ru-RU" sz="1800" dirty="0" err="1" smtClean="0">
                <a:solidFill>
                  <a:srgbClr val="002060"/>
                </a:solidFill>
              </a:rPr>
              <a:t>нанопровода</a:t>
            </a:r>
            <a:r>
              <a:rPr lang="ru-RU" sz="1800" dirty="0" smtClean="0">
                <a:solidFill>
                  <a:srgbClr val="002060"/>
                </a:solidFill>
              </a:rPr>
              <a:t>, прозрачные проводящие поверхности, топливные элементы.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Для создания соединений между биологическими нейронами и электронными устройствами в новейших нейрокомпьютерных разработках.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Капиллярные применения: капсулы для активных молекул, хранение металлов и газов, </a:t>
            </a:r>
            <a:r>
              <a:rPr lang="ru-RU" sz="1800" dirty="0" err="1" smtClean="0">
                <a:solidFill>
                  <a:srgbClr val="002060"/>
                </a:solidFill>
              </a:rPr>
              <a:t>нанопипетки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Оптические применения: дисплеи, светодиоды.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Медицина (в стадии активной разработки).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Листы из углеродных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нанотрубок</a:t>
            </a:r>
            <a:r>
              <a:rPr lang="ru-RU" sz="1800" dirty="0" smtClean="0">
                <a:solidFill>
                  <a:srgbClr val="002060"/>
                </a:solidFill>
              </a:rPr>
              <a:t> можно использовать в качестве плоских прозрачных громкоговорителей, к такому выводу пришли китайские учёные.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Возможные применения </a:t>
            </a:r>
            <a:r>
              <a:rPr lang="ru-RU" sz="3600" dirty="0" err="1" smtClean="0"/>
              <a:t>нанотрубок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500990" cy="464347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2060"/>
                </a:solidFill>
              </a:rPr>
              <a:t>Одностенные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нанотрубки</a:t>
            </a:r>
            <a:r>
              <a:rPr lang="ru-RU" sz="1800" dirty="0" smtClean="0">
                <a:solidFill>
                  <a:srgbClr val="002060"/>
                </a:solidFill>
              </a:rPr>
              <a:t> (индивидуальные, в небольших сборках или в сетях) являются миниатюрными датчиками для обнаружения молекул в газовой среде или в растворах с ультравысокой чувствительностью — при адсорбции на поверхности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нанотрубки</a:t>
            </a:r>
            <a:r>
              <a:rPr lang="ru-RU" sz="1800" dirty="0" smtClean="0">
                <a:solidFill>
                  <a:srgbClr val="002060"/>
                </a:solidFill>
              </a:rPr>
              <a:t> молекул её </a:t>
            </a:r>
            <a:r>
              <a:rPr lang="ru-RU" sz="1800" dirty="0" err="1" smtClean="0">
                <a:solidFill>
                  <a:srgbClr val="002060"/>
                </a:solidFill>
              </a:rPr>
              <a:t>электросопротивление</a:t>
            </a:r>
            <a:r>
              <a:rPr lang="ru-RU" sz="1800" dirty="0" smtClean="0">
                <a:solidFill>
                  <a:srgbClr val="002060"/>
                </a:solidFill>
              </a:rPr>
              <a:t>, а также характеристики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нанотранзистора</a:t>
            </a:r>
            <a:r>
              <a:rPr lang="ru-RU" sz="1800" dirty="0" smtClean="0">
                <a:solidFill>
                  <a:srgbClr val="002060"/>
                </a:solidFill>
              </a:rPr>
              <a:t> могут изменяться. Такие </a:t>
            </a:r>
            <a:r>
              <a:rPr lang="ru-RU" sz="1800" dirty="0" err="1" smtClean="0">
                <a:solidFill>
                  <a:srgbClr val="002060"/>
                </a:solidFill>
              </a:rPr>
              <a:t>нанодатчики</a:t>
            </a:r>
            <a:r>
              <a:rPr lang="ru-RU" sz="1800" dirty="0" smtClean="0">
                <a:solidFill>
                  <a:srgbClr val="002060"/>
                </a:solidFill>
              </a:rPr>
              <a:t> могут использоваться для мониторинга окружающей среды, в военных, медицинских и </a:t>
            </a:r>
            <a:r>
              <a:rPr lang="ru-RU" sz="1800" dirty="0" err="1" smtClean="0">
                <a:solidFill>
                  <a:srgbClr val="002060"/>
                </a:solidFill>
              </a:rPr>
              <a:t>биотехнологических</a:t>
            </a:r>
            <a:r>
              <a:rPr lang="ru-RU" sz="1800" dirty="0" smtClean="0">
                <a:solidFill>
                  <a:srgbClr val="002060"/>
                </a:solidFill>
              </a:rPr>
              <a:t> применениях.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Трос для космического лифта, так как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нанотрубки</a:t>
            </a:r>
            <a:r>
              <a:rPr lang="ru-RU" sz="1800" dirty="0" smtClean="0">
                <a:solidFill>
                  <a:srgbClr val="002060"/>
                </a:solidFill>
              </a:rPr>
              <a:t> теоретически, могут держать и больше тонны… но только в теории. Потому как получить достаточно длинные углеродные трубки с толщиной стенок в один атом не удавалось до сих пор.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Технология получения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нанотрубок</a:t>
            </a:r>
            <a:r>
              <a:rPr lang="ru-RU" sz="1800" dirty="0" smtClean="0">
                <a:solidFill>
                  <a:srgbClr val="002060"/>
                </a:solidFill>
              </a:rPr>
              <a:t> довольно сложна, поэтому в настоящее время </a:t>
            </a:r>
            <a:r>
              <a:rPr lang="ru-RU" sz="1800" dirty="0" err="1" smtClean="0">
                <a:solidFill>
                  <a:srgbClr val="002060"/>
                </a:solidFill>
              </a:rPr>
              <a:t>нанотрубки</a:t>
            </a:r>
            <a:r>
              <a:rPr lang="ru-RU" sz="1800" dirty="0" smtClean="0">
                <a:solidFill>
                  <a:srgbClr val="002060"/>
                </a:solidFill>
              </a:rPr>
              <a:t> – дорогой материал: один грамм стоит несколько сот долларов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2500306"/>
            <a:ext cx="3422368" cy="201850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Аморфные формы углерода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28662" y="1857364"/>
            <a:ext cx="4286280" cy="307183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>
            <a:norm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rgbClr val="002060"/>
                </a:solidFill>
              </a:rPr>
              <a:t>В основе строения аморфного углерода лежит </a:t>
            </a:r>
            <a:r>
              <a:rPr lang="ru-RU" dirty="0" err="1" smtClean="0">
                <a:solidFill>
                  <a:srgbClr val="002060"/>
                </a:solidFill>
              </a:rPr>
              <a:t>разупорядоченная</a:t>
            </a:r>
            <a:r>
              <a:rPr lang="ru-RU" dirty="0" smtClean="0">
                <a:solidFill>
                  <a:srgbClr val="002060"/>
                </a:solidFill>
              </a:rPr>
              <a:t> структура монокристаллического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(всегда содержит примеси) графита. </a:t>
            </a: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b="1" dirty="0" smtClean="0">
                <a:solidFill>
                  <a:srgbClr val="002060"/>
                </a:solidFill>
              </a:rPr>
              <a:t>кокс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бурые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b="1" dirty="0" smtClean="0">
                <a:solidFill>
                  <a:srgbClr val="002060"/>
                </a:solidFill>
              </a:rPr>
              <a:t>каменные</a:t>
            </a:r>
            <a:r>
              <a:rPr lang="ru-RU" dirty="0" smtClean="0">
                <a:solidFill>
                  <a:srgbClr val="002060"/>
                </a:solidFill>
              </a:rPr>
              <a:t> угли, </a:t>
            </a:r>
            <a:r>
              <a:rPr lang="ru-RU" b="1" dirty="0" err="1" smtClean="0">
                <a:solidFill>
                  <a:srgbClr val="002060"/>
                </a:solidFill>
              </a:rPr>
              <a:t>техуглерод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сажа</a:t>
            </a:r>
            <a:r>
              <a:rPr lang="ru-RU" dirty="0" smtClean="0">
                <a:solidFill>
                  <a:srgbClr val="002060"/>
                </a:solidFill>
              </a:rPr>
              <a:t>, активный </a:t>
            </a:r>
            <a:r>
              <a:rPr lang="ru-RU" b="1" dirty="0" smtClean="0">
                <a:solidFill>
                  <a:srgbClr val="002060"/>
                </a:solidFill>
              </a:rPr>
              <a:t>уголь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5356" y="2643182"/>
            <a:ext cx="7469533" cy="1652599"/>
          </a:xfrm>
        </p:spPr>
        <p:txBody>
          <a:bodyPr>
            <a:normAutofit/>
          </a:bodyPr>
          <a:lstStyle/>
          <a:p>
            <a:pPr indent="-1476000" defTabSz="360000"/>
            <a:r>
              <a:rPr lang="ru-RU" sz="2800" b="1" u="sng" dirty="0" smtClean="0">
                <a:solidFill>
                  <a:srgbClr val="002060"/>
                </a:solidFill>
              </a:rPr>
              <a:t>Алмаз</a:t>
            </a:r>
            <a:r>
              <a:rPr lang="ru-RU" sz="1800" b="1" dirty="0" smtClean="0">
                <a:solidFill>
                  <a:srgbClr val="002060"/>
                </a:solidFill>
              </a:rPr>
              <a:t>		(от др. греч. </a:t>
            </a:r>
            <a:r>
              <a:rPr lang="ru-RU" sz="1800" b="1" dirty="0" err="1" smtClean="0">
                <a:solidFill>
                  <a:srgbClr val="002060"/>
                </a:solidFill>
              </a:rPr>
              <a:t>ἀδάμας </a:t>
            </a:r>
            <a:r>
              <a:rPr lang="ru-RU" sz="1800" b="1" dirty="0" smtClean="0">
                <a:solidFill>
                  <a:srgbClr val="002060"/>
                </a:solidFill>
              </a:rPr>
              <a:t>— «несокрушимый»)</a:t>
            </a:r>
            <a:r>
              <a:rPr lang="ru-RU" dirty="0" smtClean="0">
                <a:solidFill>
                  <a:srgbClr val="002060"/>
                </a:solidFill>
              </a:rPr>
              <a:t>  —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				</a:t>
            </a:r>
            <a:r>
              <a:rPr lang="ru-RU" dirty="0" smtClean="0"/>
              <a:t>минерал, одна из </a:t>
            </a:r>
            <a:r>
              <a:rPr lang="ru-RU" dirty="0" err="1" smtClean="0"/>
              <a:t>аллотропных</a:t>
            </a:r>
            <a:r>
              <a:rPr lang="ru-RU" dirty="0" smtClean="0"/>
              <a:t> форм углерода, </a:t>
            </a:r>
            <a:br>
              <a:rPr lang="ru-RU" dirty="0" smtClean="0"/>
            </a:br>
            <a:r>
              <a:rPr lang="ru-RU" dirty="0" smtClean="0"/>
              <a:t>				единственный драгоценный камень, </a:t>
            </a:r>
            <a:br>
              <a:rPr lang="ru-RU" dirty="0" smtClean="0"/>
            </a:br>
            <a:r>
              <a:rPr lang="ru-RU" dirty="0" smtClean="0"/>
              <a:t>				состоящий из одного элемента.</a:t>
            </a:r>
            <a:br>
              <a:rPr lang="ru-RU" dirty="0" smtClean="0"/>
            </a:br>
            <a:r>
              <a:rPr lang="ru-RU" dirty="0" smtClean="0"/>
              <a:t>				Самый твердый из всех известных веществ.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85860"/>
            <a:ext cx="7049450" cy="7143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brightRoom" dir="t"/>
            </a:scene3d>
            <a:sp3d extrusionH="57150" contourW="12700" prstMaterial="flat">
              <a:bevelT w="29210" h="16510"/>
              <a:bevelB w="38100" h="38100"/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1">
                      <a:lumMod val="60000"/>
                      <a:lumOff val="40000"/>
                      <a:alpha val="67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1">
                    <a:lumMod val="60000"/>
                    <a:lumOff val="40000"/>
                    <a:alpha val="67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429264"/>
            <a:ext cx="2928926" cy="35719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95217"/>
            <a:ext cx="4286280" cy="389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smtClean="0"/>
              <a:t>Структура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43044"/>
            <a:ext cx="3779334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В алмазе каждый атом углерода имеет 4 </a:t>
            </a:r>
            <a:r>
              <a:rPr lang="ru-RU" sz="1800" dirty="0" err="1" smtClean="0">
                <a:solidFill>
                  <a:srgbClr val="002060"/>
                </a:solidFill>
              </a:rPr>
              <a:t>тетраэдрически</a:t>
            </a:r>
            <a:r>
              <a:rPr lang="ru-RU" sz="1800" dirty="0" smtClean="0">
                <a:solidFill>
                  <a:srgbClr val="002060"/>
                </a:solidFill>
              </a:rPr>
              <a:t> расположенных соседа, образуя кубическую структуру.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Такая структура отвечает максимальной </a:t>
            </a:r>
            <a:r>
              <a:rPr lang="ru-RU" sz="1800" dirty="0" err="1" smtClean="0">
                <a:solidFill>
                  <a:srgbClr val="002060"/>
                </a:solidFill>
              </a:rPr>
              <a:t>ковалентности</a:t>
            </a:r>
            <a:r>
              <a:rPr lang="ru-RU" sz="1800" dirty="0" smtClean="0">
                <a:solidFill>
                  <a:srgbClr val="002060"/>
                </a:solidFill>
              </a:rPr>
              <a:t> связи, и все 4 электрона каждого атома углерода образуют высокопрочные связи С–С, т.е. в структуре отсутствуют электроны проводимости.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 разрыв связи С–С в тетраэдрической структуре требуются большие затраты энергии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Физико-механические свойства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43044"/>
            <a:ext cx="7786742" cy="530066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Отсутствие проводимости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Низкая теплопроводность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Высокая твердость (самый твердый из известных веществ)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Высокая температура плавления (3550°C)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Большие показатель преломления и дисперсия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Люминесценция —  способность светиться различными цветами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Очень низкий коэффициент трения по металлу на воздухе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Самый высокий модуль упругости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(по сравнению с другими известными материалами) 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Самый низкий коэффициент сжатия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(по сравнению с другими известными материалами)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Температура плавления алмаза составляет 3700–4000°C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 На воздухе алмаз сгорает при 850–1000°С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 струе чистого кислорода горит слабо-голубым пламенем при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720–800°С, полностью превращаясь в конечном счёте в углекислый газ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При нагреве до 2000°С без доступа воздуха алмаз переходит в графит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Бриллианты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858180" cy="18002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Большой показатель преломления, наряду с высокой прозрачностью и достаточной дисперсией показателя преломления (игра цвета) делает алмаз одним из самых дорогих драгоценных камней.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Красоту алмазу придаёт </a:t>
            </a:r>
            <a:r>
              <a:rPr lang="ru-RU" sz="1800" b="1" dirty="0" smtClean="0">
                <a:solidFill>
                  <a:srgbClr val="002060"/>
                </a:solidFill>
              </a:rPr>
              <a:t>огранка</a:t>
            </a:r>
            <a:r>
              <a:rPr lang="ru-RU" sz="1800" dirty="0" smtClean="0">
                <a:solidFill>
                  <a:srgbClr val="002060"/>
                </a:solidFill>
              </a:rPr>
              <a:t>, создающая условия для многократных внутренних отражений.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Огранённый алмаз называется </a:t>
            </a:r>
            <a:r>
              <a:rPr lang="ru-RU" sz="1800" b="1" dirty="0" smtClean="0">
                <a:solidFill>
                  <a:srgbClr val="002060"/>
                </a:solidFill>
              </a:rPr>
              <a:t>бриллиантом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052" y="2928934"/>
            <a:ext cx="5288028" cy="327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43240" y="614364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Виды огранки алмазов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malevich_aa\Рабочий стол\ВЛД\алотропия\33284955_1223286607_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D6"/>
              </a:clrFrom>
              <a:clrTo>
                <a:srgbClr val="FD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857760"/>
            <a:ext cx="1666875" cy="150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Окраска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858180" cy="371477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Обычно алмазы бесцветные или желтоватые,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но известны также голубые, зеленые,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ярко-желтые, розово-лиловые,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дымчато-вишневые, красные камни;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встречаются и черные алмазы.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Алмаз прозрачен, иногда просвечивает,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бывает и непрозрачным.</a:t>
            </a:r>
          </a:p>
          <a:p>
            <a:r>
              <a:rPr lang="ru-RU" sz="1800" b="1" u="sng" dirty="0" smtClean="0">
                <a:solidFill>
                  <a:srgbClr val="002060"/>
                </a:solidFill>
              </a:rPr>
              <a:t>Примеры цветных бриллиантов: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Дрезденский зелёный бриллиант </a:t>
            </a:r>
            <a:r>
              <a:rPr lang="ru-RU" sz="1800" dirty="0" smtClean="0">
                <a:solidFill>
                  <a:srgbClr val="002060"/>
                </a:solidFill>
              </a:rPr>
              <a:t>— 41 метрический карат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Жёлтый алмаз Тиффани</a:t>
            </a:r>
            <a:r>
              <a:rPr lang="ru-RU" sz="1800" dirty="0" smtClean="0">
                <a:solidFill>
                  <a:srgbClr val="002060"/>
                </a:solidFill>
              </a:rPr>
              <a:t> — 128,5 карата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"</a:t>
            </a:r>
            <a:r>
              <a:rPr lang="ru-RU" sz="1800" b="1" dirty="0" err="1" smtClean="0">
                <a:solidFill>
                  <a:srgbClr val="002060"/>
                </a:solidFill>
              </a:rPr>
              <a:t>Хоуп</a:t>
            </a:r>
            <a:r>
              <a:rPr lang="ru-RU" sz="1800" b="1" dirty="0" smtClean="0">
                <a:solidFill>
                  <a:srgbClr val="002060"/>
                </a:solidFill>
              </a:rPr>
              <a:t>" </a:t>
            </a:r>
            <a:r>
              <a:rPr lang="ru-RU" sz="1800" dirty="0" smtClean="0">
                <a:solidFill>
                  <a:srgbClr val="002060"/>
                </a:solidFill>
              </a:rPr>
              <a:t>(голубой) — 45,5 карата.</a:t>
            </a:r>
          </a:p>
          <a:p>
            <a:pPr marL="1080000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Черный Орлов </a:t>
            </a:r>
            <a:r>
              <a:rPr lang="ru-RU" sz="1800" dirty="0" smtClean="0">
                <a:solidFill>
                  <a:srgbClr val="002060"/>
                </a:solidFill>
              </a:rPr>
              <a:t>(серо-стального цвета)— 67,5 карата.</a:t>
            </a:r>
          </a:p>
        </p:txBody>
      </p:sp>
      <p:pic>
        <p:nvPicPr>
          <p:cNvPr id="2051" name="Picture 3" descr="C:\Documents and Settings\malevich_aa\Рабочий стол\ВЛД\алотропия\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790356"/>
            <a:ext cx="1571636" cy="1613547"/>
          </a:xfrm>
          <a:prstGeom prst="rect">
            <a:avLst/>
          </a:prstGeom>
          <a:noFill/>
        </p:spPr>
      </p:pic>
      <p:pic>
        <p:nvPicPr>
          <p:cNvPr id="2053" name="Picture 5" descr="C:\Documents and Settings\malevich_aa\Рабочий стол\ВЛД\алотропия\449px-Tiffany_Diamond.jpg"/>
          <p:cNvPicPr>
            <a:picLocks noChangeAspect="1" noChangeArrowheads="1"/>
          </p:cNvPicPr>
          <p:nvPr/>
        </p:nvPicPr>
        <p:blipFill>
          <a:blip r:embed="rId4" cstate="print"/>
          <a:srcRect l="21990" t="47001" r="31037" b="20135"/>
          <a:stretch>
            <a:fillRect/>
          </a:stretch>
        </p:blipFill>
        <p:spPr bwMode="auto">
          <a:xfrm>
            <a:off x="3286116" y="4860729"/>
            <a:ext cx="1571636" cy="1466860"/>
          </a:xfrm>
          <a:prstGeom prst="rect">
            <a:avLst/>
          </a:prstGeom>
          <a:noFill/>
        </p:spPr>
      </p:pic>
      <p:pic>
        <p:nvPicPr>
          <p:cNvPr id="2055" name="Picture 7" descr="C:\Documents and Settings\malevich_aa\Рабочий стол\ВЛД\алотропия\splendourofdiamonds.jpg"/>
          <p:cNvPicPr>
            <a:picLocks noChangeAspect="1" noChangeArrowheads="1"/>
          </p:cNvPicPr>
          <p:nvPr/>
        </p:nvPicPr>
        <p:blipFill>
          <a:blip r:embed="rId5" cstate="print"/>
          <a:srcRect l="5000" r="4999" b="9999"/>
          <a:stretch>
            <a:fillRect/>
          </a:stretch>
        </p:blipFill>
        <p:spPr bwMode="auto">
          <a:xfrm>
            <a:off x="6143636" y="1142984"/>
            <a:ext cx="2786082" cy="1857388"/>
          </a:xfrm>
          <a:prstGeom prst="rect">
            <a:avLst/>
          </a:prstGeom>
          <a:noFill/>
        </p:spPr>
      </p:pic>
      <p:pic>
        <p:nvPicPr>
          <p:cNvPr id="2058" name="Picture 10" descr="C:\Documents and Settings\malevich_aa\Рабочий стол\ВЛД\алотропия\post-4-1178525067.jpg"/>
          <p:cNvPicPr>
            <a:picLocks noChangeAspect="1" noChangeArrowheads="1"/>
          </p:cNvPicPr>
          <p:nvPr/>
        </p:nvPicPr>
        <p:blipFill>
          <a:blip r:embed="rId6" cstate="print"/>
          <a:srcRect l="25000" t="41193" r="21249" b="4829"/>
          <a:stretch>
            <a:fillRect/>
          </a:stretch>
        </p:blipFill>
        <p:spPr bwMode="auto">
          <a:xfrm>
            <a:off x="5286380" y="4868150"/>
            <a:ext cx="1643074" cy="145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Дрезденский зелёный бриллиант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99" y="1685624"/>
            <a:ext cx="4238169" cy="44291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Самый большой из известных зеленых бриллиантов, один из редчайших драгоценных камней.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Прекрасный яблочно-зеленый алмаз, безупречный, чистейшей воды.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Представляет собой украшение для шляпы.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Весит 41 метрический карат. Камень был куплен королем Саксонии Фридрихом Августом II в 1743 году.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Происходит вероятно из Индии.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Хранится в Дрездене.</a:t>
            </a:r>
          </a:p>
        </p:txBody>
      </p:sp>
      <p:pic>
        <p:nvPicPr>
          <p:cNvPr id="3075" name="Picture 3" descr="C:\Documents and Settings\malevich_aa\Рабочий стол\ВЛД\алотропия\953eea1e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643338" cy="537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</TotalTime>
  <Words>1234</Words>
  <Application>Microsoft Office PowerPoint</Application>
  <PresentationFormat>Экран (4:3)</PresentationFormat>
  <Paragraphs>190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Аллотропные  формы углерода</vt:lpstr>
      <vt:lpstr>Презентация PowerPoint</vt:lpstr>
      <vt:lpstr>Презентация PowerPoint</vt:lpstr>
      <vt:lpstr>Презентация PowerPoint</vt:lpstr>
      <vt:lpstr>Структура</vt:lpstr>
      <vt:lpstr>Физико-механические свойства</vt:lpstr>
      <vt:lpstr>Бриллианты</vt:lpstr>
      <vt:lpstr>Окраска</vt:lpstr>
      <vt:lpstr>Дрезденский зелёный бриллиант</vt:lpstr>
      <vt:lpstr>Жёлтый алмаз Тиффани</vt:lpstr>
      <vt:lpstr>Хоуп</vt:lpstr>
      <vt:lpstr>Черный Орлов</vt:lpstr>
      <vt:lpstr>Диагностика</vt:lpstr>
      <vt:lpstr>Применение</vt:lpstr>
      <vt:lpstr>Презентация PowerPoint</vt:lpstr>
      <vt:lpstr>Презентация PowerPoint</vt:lpstr>
      <vt:lpstr>Структура</vt:lpstr>
      <vt:lpstr>Свойства</vt:lpstr>
      <vt:lpstr>Применение</vt:lpstr>
      <vt:lpstr>Применение</vt:lpstr>
      <vt:lpstr>Презентация PowerPoint</vt:lpstr>
      <vt:lpstr>Презентация PowerPoint</vt:lpstr>
      <vt:lpstr>Общие сведения</vt:lpstr>
      <vt:lpstr>Области применения фуллеренов</vt:lpstr>
      <vt:lpstr>Презентация PowerPoint</vt:lpstr>
      <vt:lpstr>Презентация PowerPoint</vt:lpstr>
      <vt:lpstr>Общие сведения</vt:lpstr>
      <vt:lpstr>Презентация PowerPoint</vt:lpstr>
      <vt:lpstr>Презентация PowerPoint</vt:lpstr>
      <vt:lpstr>Структура</vt:lpstr>
      <vt:lpstr>Свойства</vt:lpstr>
      <vt:lpstr>Презентация PowerPoint</vt:lpstr>
      <vt:lpstr>Презентация PowerPoint</vt:lpstr>
      <vt:lpstr>Общие сведения</vt:lpstr>
      <vt:lpstr>Презентация PowerPoint</vt:lpstr>
      <vt:lpstr>Презентация PowerPoint</vt:lpstr>
      <vt:lpstr>Возможные применения нанотрубок</vt:lpstr>
      <vt:lpstr>Возможные применения нанотрубок</vt:lpstr>
      <vt:lpstr>Презентация PowerPoint</vt:lpstr>
      <vt:lpstr>Спасибо за внимание!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Малевич Алина Александровна</dc:creator>
  <cp:lastModifiedBy>Оксана Игоревна</cp:lastModifiedBy>
  <cp:revision>48</cp:revision>
  <dcterms:created xsi:type="dcterms:W3CDTF">2010-01-12T11:15:26Z</dcterms:created>
  <dcterms:modified xsi:type="dcterms:W3CDTF">2016-01-16T12:58:02Z</dcterms:modified>
</cp:coreProperties>
</file>