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4" r:id="rId17"/>
    <p:sldId id="285" r:id="rId18"/>
    <p:sldId id="286" r:id="rId19"/>
    <p:sldId id="281" r:id="rId20"/>
    <p:sldId id="287" r:id="rId21"/>
    <p:sldId id="288" r:id="rId22"/>
    <p:sldId id="290" r:id="rId23"/>
    <p:sldId id="291" r:id="rId24"/>
    <p:sldId id="293" r:id="rId25"/>
    <p:sldId id="292" r:id="rId26"/>
    <p:sldId id="294" r:id="rId27"/>
    <p:sldId id="295" r:id="rId28"/>
    <p:sldId id="296" r:id="rId29"/>
    <p:sldId id="297" r:id="rId30"/>
    <p:sldId id="298" r:id="rId31"/>
    <p:sldId id="301" r:id="rId32"/>
    <p:sldId id="300" r:id="rId33"/>
    <p:sldId id="302" r:id="rId34"/>
    <p:sldId id="299" r:id="rId35"/>
    <p:sldId id="303" r:id="rId36"/>
    <p:sldId id="304" r:id="rId37"/>
    <p:sldId id="257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5.png"/><Relationship Id="rId7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5.png"/><Relationship Id="rId7" Type="http://schemas.openxmlformats.org/officeDocument/2006/relationships/image" Target="../media/image7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png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9.jpeg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20.png"/><Relationship Id="rId4" Type="http://schemas.openxmlformats.org/officeDocument/2006/relationships/image" Target="../media/image2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jpe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736" y="1340768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2 класс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752" y="2564904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28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23728" y="3861048"/>
            <a:ext cx="4968552" cy="1791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Презентацию подготовила: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 Романова Лариса Викторовна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МБОУ СОШ №276,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г.Гаджиево</a:t>
            </a: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Мурманской области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7" name="Picture 4" descr="http://img1.liveinternet.ru/images/attach/c/3/77/864/77864145_01ded5e01cf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444208" y="3717032"/>
            <a:ext cx="1258022" cy="1944216"/>
          </a:xfrm>
          <a:prstGeom prst="rect">
            <a:avLst/>
          </a:prstGeom>
          <a:noFill/>
        </p:spPr>
      </p:pic>
      <p:pic>
        <p:nvPicPr>
          <p:cNvPr id="8" name="Picture 6" descr="http://img1.liveinternet.ru/images/attach/c/3/77/864/77864293_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3356992"/>
            <a:ext cx="1358893" cy="22173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ра20 (700x545, 287Kb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370"/>
            <a:ext cx="9144000" cy="686737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95334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были друзьями: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Picture 8" descr="http://img0.liveinternet.ru/images/attach/b/4/102/897/102897638_5336812_0_9bdb5_5b110b99_L.png"/>
          <p:cNvPicPr>
            <a:picLocks noChangeAspect="1" noChangeArrowheads="1"/>
          </p:cNvPicPr>
          <p:nvPr/>
        </p:nvPicPr>
        <p:blipFill>
          <a:blip r:embed="rId3" cstate="print"/>
          <a:srcRect l="17318" r="2667"/>
          <a:stretch>
            <a:fillRect/>
          </a:stretch>
        </p:blipFill>
        <p:spPr bwMode="auto">
          <a:xfrm>
            <a:off x="251520" y="1015380"/>
            <a:ext cx="1763688" cy="5842620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>
            <a:off x="467544" y="1340768"/>
            <a:ext cx="3024336" cy="1512168"/>
          </a:xfrm>
          <a:prstGeom prst="cloudCallout">
            <a:avLst>
              <a:gd name="adj1" fmla="val -14500"/>
              <a:gd name="adj2" fmla="val 9293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Буратино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5148064" y="980728"/>
            <a:ext cx="3672408" cy="1944216"/>
          </a:xfrm>
          <a:prstGeom prst="cloudCallout">
            <a:avLst>
              <a:gd name="adj1" fmla="val 5932"/>
              <a:gd name="adj2" fmla="val 9666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Пьеро, </a:t>
            </a:r>
            <a:r>
              <a:rPr lang="ru-RU" sz="3200" b="1" dirty="0" err="1" smtClean="0">
                <a:solidFill>
                  <a:schemeClr val="tx1"/>
                </a:solidFill>
              </a:rPr>
              <a:t>Мальвина</a:t>
            </a:r>
            <a:r>
              <a:rPr lang="ru-RU" sz="3200" b="1" dirty="0" smtClean="0">
                <a:solidFill>
                  <a:schemeClr val="tx1"/>
                </a:solidFill>
              </a:rPr>
              <a:t>, </a:t>
            </a:r>
            <a:r>
              <a:rPr lang="ru-RU" sz="3200" b="1" dirty="0" err="1" smtClean="0">
                <a:solidFill>
                  <a:schemeClr val="tx1"/>
                </a:solidFill>
              </a:rPr>
              <a:t>Артемон</a:t>
            </a:r>
            <a:r>
              <a:rPr lang="ru-RU" sz="3200" b="1" dirty="0" smtClean="0">
                <a:solidFill>
                  <a:schemeClr val="tx1"/>
                </a:solidFill>
              </a:rPr>
              <a:t>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24580" name="Picture 4" descr="http://img1.liveinternet.ru/images/attach/c/3/77/864/77864145_01ded5e01cf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308304" y="3933056"/>
            <a:ext cx="1584176" cy="2448272"/>
          </a:xfrm>
          <a:prstGeom prst="rect">
            <a:avLst/>
          </a:prstGeom>
          <a:noFill/>
        </p:spPr>
      </p:pic>
      <p:pic>
        <p:nvPicPr>
          <p:cNvPr id="24582" name="Picture 6" descr="http://img1.liveinternet.ru/images/attach/c/3/77/864/77864293_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3717032"/>
            <a:ext cx="1623677" cy="2649356"/>
          </a:xfrm>
          <a:prstGeom prst="rect">
            <a:avLst/>
          </a:prstGeom>
          <a:noFill/>
        </p:spPr>
      </p:pic>
      <p:pic>
        <p:nvPicPr>
          <p:cNvPr id="33794" name="Picture 2" descr="Герои сказок. - pril3.jpg...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259632" y="2564904"/>
            <a:ext cx="2654385" cy="3339853"/>
          </a:xfrm>
          <a:prstGeom prst="rect">
            <a:avLst/>
          </a:prstGeom>
          <a:noFill/>
        </p:spPr>
      </p:pic>
      <p:pic>
        <p:nvPicPr>
          <p:cNvPr id="33798" name="Picture 6" descr="http://cdn01.ru/files/users/images/9e/64/9e643191fbb93b5019b3e24b75ced09c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5148064" y="3889585"/>
            <a:ext cx="2520280" cy="2968415"/>
          </a:xfrm>
          <a:prstGeom prst="rect">
            <a:avLst/>
          </a:prstGeom>
          <a:noFill/>
        </p:spPr>
      </p:pic>
      <p:pic>
        <p:nvPicPr>
          <p:cNvPr id="33804" name="Picture 12" descr="http://detsad-kitty.ru/uploads/posts/2010-06/1277926078_5e93bbe86706t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20" t="2192" r="16841"/>
          <a:stretch>
            <a:fillRect/>
          </a:stretch>
        </p:blipFill>
        <p:spPr bwMode="auto">
          <a:xfrm>
            <a:off x="3707904" y="3645024"/>
            <a:ext cx="2235072" cy="3212976"/>
          </a:xfrm>
          <a:prstGeom prst="rect">
            <a:avLst/>
          </a:prstGeom>
          <a:noFill/>
        </p:spPr>
      </p:pic>
      <p:pic>
        <p:nvPicPr>
          <p:cNvPr id="33802" name="Picture 10" descr="http://www.solnushki.ru/images/clipart/multi/buratino2.png"/>
          <p:cNvPicPr>
            <a:picLocks noChangeAspect="1" noChangeArrowheads="1"/>
          </p:cNvPicPr>
          <p:nvPr/>
        </p:nvPicPr>
        <p:blipFill>
          <a:blip r:embed="rId9" cstate="print"/>
          <a:srcRect l="18974" t="32587" r="66312" b="34956"/>
          <a:stretch>
            <a:fillRect/>
          </a:stretch>
        </p:blipFill>
        <p:spPr bwMode="auto">
          <a:xfrm flipH="1">
            <a:off x="2483768" y="3609020"/>
            <a:ext cx="2016224" cy="31323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ра20 (700x545, 287Kb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370"/>
            <a:ext cx="9144000" cy="686737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95334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были друзьями: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Picture 8" descr="http://img0.liveinternet.ru/images/attach/b/4/102/897/102897638_5336812_0_9bdb5_5b110b99_L.png"/>
          <p:cNvPicPr>
            <a:picLocks noChangeAspect="1" noChangeArrowheads="1"/>
          </p:cNvPicPr>
          <p:nvPr/>
        </p:nvPicPr>
        <p:blipFill>
          <a:blip r:embed="rId3" cstate="print"/>
          <a:srcRect l="17318" r="2667"/>
          <a:stretch>
            <a:fillRect/>
          </a:stretch>
        </p:blipFill>
        <p:spPr bwMode="auto">
          <a:xfrm>
            <a:off x="251520" y="1015380"/>
            <a:ext cx="1763688" cy="5842620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>
            <a:off x="467544" y="1340768"/>
            <a:ext cx="3024336" cy="1512168"/>
          </a:xfrm>
          <a:prstGeom prst="cloudCallout">
            <a:avLst>
              <a:gd name="adj1" fmla="val -14500"/>
              <a:gd name="adj2" fmla="val 9293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Герды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5148064" y="980728"/>
            <a:ext cx="3672408" cy="1944216"/>
          </a:xfrm>
          <a:prstGeom prst="cloudCallout">
            <a:avLst>
              <a:gd name="adj1" fmla="val 5932"/>
              <a:gd name="adj2" fmla="val 9666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Кай.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24580" name="Picture 4" descr="http://img1.liveinternet.ru/images/attach/c/3/77/864/77864145_01ded5e01cf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660232" y="4005064"/>
            <a:ext cx="1584176" cy="2448272"/>
          </a:xfrm>
          <a:prstGeom prst="rect">
            <a:avLst/>
          </a:prstGeom>
          <a:noFill/>
        </p:spPr>
      </p:pic>
      <p:pic>
        <p:nvPicPr>
          <p:cNvPr id="24582" name="Picture 6" descr="http://img1.liveinternet.ru/images/attach/c/3/77/864/77864293_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3717032"/>
            <a:ext cx="1623677" cy="2649356"/>
          </a:xfrm>
          <a:prstGeom prst="rect">
            <a:avLst/>
          </a:prstGeom>
          <a:noFill/>
        </p:spPr>
      </p:pic>
      <p:pic>
        <p:nvPicPr>
          <p:cNvPr id="32772" name="Picture 4" descr="Конвейер ценностей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88158" y="2924944"/>
            <a:ext cx="4472074" cy="3024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8" descr="http://2.bp.blogspot.com/-JzxkNL4NC-0/UHGexq6iIAI/AAAAAAAAGqE/3BPDd0B_8cU/s640/WideWalls.1920x1200.www.CAPA.ru.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7355160" cy="70609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Запомни увиденное изображение и зарисуй </a:t>
            </a:r>
            <a:b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как можно точнее.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9826" t="53135" r="3020" b="7090"/>
          <a:stretch>
            <a:fillRect/>
          </a:stretch>
        </p:blipFill>
        <p:spPr bwMode="auto">
          <a:xfrm>
            <a:off x="3131840" y="908720"/>
            <a:ext cx="5196097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http://img1.liveinternet.ru/images/attach/c/3/77/864/77864145_01ded5e01cf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4581128"/>
            <a:ext cx="1368152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8" descr="http://2.bp.blogspot.com/-JzxkNL4NC-0/UHGexq6iIAI/AAAAAAAAGqE/3BPDd0B_8cU/s640/WideWalls.1920x1200.www.CAPA.ru.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7355160" cy="70609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Запомни увиденное изображение и зарисуй </a:t>
            </a:r>
            <a:b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как можно точнее.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Picture 4" descr="http://img1.liveinternet.ru/images/attach/c/3/77/864/77864145_01ded5e01cf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4581128"/>
            <a:ext cx="1368152" cy="2016224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 l="7210" t="54726" b="5499"/>
          <a:stretch>
            <a:fillRect/>
          </a:stretch>
        </p:blipFill>
        <p:spPr bwMode="auto">
          <a:xfrm>
            <a:off x="3131840" y="1196752"/>
            <a:ext cx="5398604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8" descr="http://2.bp.blogspot.com/-JzxkNL4NC-0/UHGexq6iIAI/AAAAAAAAGqE/3BPDd0B_8cU/s640/WideWalls.1920x1200.www.CAPA.ru.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7355160" cy="70609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Проверь.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4" descr="http://img1.liveinternet.ru/images/attach/c/3/77/864/77864145_01ded5e01cf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4581128"/>
            <a:ext cx="1368152" cy="2016224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 l="9826" t="53135" r="3020" b="7090"/>
          <a:stretch>
            <a:fillRect/>
          </a:stretch>
        </p:blipFill>
        <p:spPr bwMode="auto">
          <a:xfrm>
            <a:off x="1979712" y="836712"/>
            <a:ext cx="4015166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 l="7210" t="54726" b="5499"/>
          <a:stretch>
            <a:fillRect/>
          </a:stretch>
        </p:blipFill>
        <p:spPr bwMode="auto">
          <a:xfrm>
            <a:off x="4427984" y="3429000"/>
            <a:ext cx="4268664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ttp://img12.nnm.ru/3/1/b/5/4/31b54fc1db674f881c888ab4bc426c82.jpg"/>
          <p:cNvPicPr>
            <a:picLocks noChangeAspect="1" noChangeArrowheads="1"/>
          </p:cNvPicPr>
          <p:nvPr/>
        </p:nvPicPr>
        <p:blipFill>
          <a:blip r:embed="rId2" cstate="print"/>
          <a:srcRect b="8001"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820472" cy="77809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У каждой головы человечка своё настроение. Догадайся какое.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Picture 2" descr="D:\Презентации\Математика\Умники и умницы 2 класс\Тетрадь 2 класс 2 часть\Image008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4E4E4"/>
              </a:clrFrom>
              <a:clrTo>
                <a:srgbClr val="E4E4E4">
                  <a:alpha val="0"/>
                </a:srgbClr>
              </a:clrTo>
            </a:clrChange>
          </a:blip>
          <a:srcRect l="24723" t="70286" r="66161" b="23268"/>
          <a:stretch>
            <a:fillRect/>
          </a:stretch>
        </p:blipFill>
        <p:spPr bwMode="auto">
          <a:xfrm>
            <a:off x="2627784" y="2348880"/>
            <a:ext cx="1728192" cy="1728192"/>
          </a:xfrm>
          <a:prstGeom prst="rect">
            <a:avLst/>
          </a:prstGeom>
          <a:noFill/>
        </p:spPr>
      </p:pic>
      <p:pic>
        <p:nvPicPr>
          <p:cNvPr id="5" name="Picture 2" descr="D:\Презентации\Математика\Умники и умницы 2 класс\Тетрадь 2 класс 2 часть\Image008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4F3F9"/>
              </a:clrFrom>
              <a:clrTo>
                <a:srgbClr val="F4F3F9">
                  <a:alpha val="0"/>
                </a:srgbClr>
              </a:clrTo>
            </a:clrChange>
          </a:blip>
          <a:srcRect l="38674" t="70280" r="51658" b="23146"/>
          <a:stretch>
            <a:fillRect/>
          </a:stretch>
        </p:blipFill>
        <p:spPr bwMode="auto">
          <a:xfrm>
            <a:off x="4211960" y="1052736"/>
            <a:ext cx="1872208" cy="1800200"/>
          </a:xfrm>
          <a:prstGeom prst="rect">
            <a:avLst/>
          </a:prstGeom>
          <a:noFill/>
        </p:spPr>
      </p:pic>
      <p:pic>
        <p:nvPicPr>
          <p:cNvPr id="6" name="Picture 2" descr="D:\Презентации\Математика\Умники и умницы 2 класс\Тетрадь 2 класс 2 часть\Image008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9F8FE"/>
              </a:clrFrom>
              <a:clrTo>
                <a:srgbClr val="F9F8FE">
                  <a:alpha val="0"/>
                </a:srgbClr>
              </a:clrTo>
            </a:clrChange>
          </a:blip>
          <a:srcRect l="52209" t="70533" r="39032" b="23015"/>
          <a:stretch>
            <a:fillRect/>
          </a:stretch>
        </p:blipFill>
        <p:spPr bwMode="auto">
          <a:xfrm>
            <a:off x="6012160" y="2564904"/>
            <a:ext cx="1728192" cy="180020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619672" y="1556792"/>
            <a:ext cx="2160240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Грусть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14" name="Picture 4" descr="http://img1.liveinternet.ru/images/attach/c/2/68/881/68881759_1294389640_0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763688" y="4221088"/>
            <a:ext cx="1512168" cy="2106008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5868144" y="1052736"/>
            <a:ext cx="2952328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Презрение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8064" y="4653136"/>
            <a:ext cx="3456384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Раздражение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ttp://img12.nnm.ru/3/1/b/5/4/31b54fc1db674f881c888ab4bc426c82.jpg"/>
          <p:cNvPicPr>
            <a:picLocks noChangeAspect="1" noChangeArrowheads="1"/>
          </p:cNvPicPr>
          <p:nvPr/>
        </p:nvPicPr>
        <p:blipFill>
          <a:blip r:embed="rId2" cstate="print"/>
          <a:srcRect b="76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604448" cy="77809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У каждой головы человечка своё настроение. Догадайся какое.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" name="Picture 2" descr="D:\Презентации\Математика\Умники и умницы 2 класс\Тетрадь 2 класс 2 часть\Image008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DECF1"/>
              </a:clrFrom>
              <a:clrTo>
                <a:srgbClr val="EDECF1">
                  <a:alpha val="0"/>
                </a:srgbClr>
              </a:clrTo>
            </a:clrChange>
          </a:blip>
          <a:srcRect l="66090" t="70505" r="24931" b="23146"/>
          <a:stretch>
            <a:fillRect/>
          </a:stretch>
        </p:blipFill>
        <p:spPr bwMode="auto">
          <a:xfrm>
            <a:off x="2411760" y="2060848"/>
            <a:ext cx="1728192" cy="1728192"/>
          </a:xfrm>
          <a:prstGeom prst="rect">
            <a:avLst/>
          </a:prstGeom>
          <a:noFill/>
        </p:spPr>
      </p:pic>
      <p:pic>
        <p:nvPicPr>
          <p:cNvPr id="8" name="Picture 2" descr="D:\Презентации\Математика\Умники и умницы 2 класс\Тетрадь 2 класс 2 часть\Image008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 l="79990" t="70518" r="11147" b="23214"/>
          <a:stretch>
            <a:fillRect/>
          </a:stretch>
        </p:blipFill>
        <p:spPr bwMode="auto">
          <a:xfrm>
            <a:off x="4716016" y="1340768"/>
            <a:ext cx="1728192" cy="1728192"/>
          </a:xfrm>
          <a:prstGeom prst="rect">
            <a:avLst/>
          </a:prstGeom>
          <a:noFill/>
        </p:spPr>
      </p:pic>
      <p:pic>
        <p:nvPicPr>
          <p:cNvPr id="13" name="Picture 4" descr="http://img1.liveinternet.ru/images/attach/c/2/68/881/68881759_1294389640_0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763688" y="4221088"/>
            <a:ext cx="1512168" cy="2106008"/>
          </a:xfrm>
          <a:prstGeom prst="rect">
            <a:avLst/>
          </a:prstGeom>
          <a:noFill/>
        </p:spPr>
      </p:pic>
      <p:pic>
        <p:nvPicPr>
          <p:cNvPr id="14" name="Picture 6" descr="http://img0.liveinternet.ru/images/attach/c/2/68/881/68881773_1294389760_09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4149080"/>
            <a:ext cx="816435" cy="2307171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1619672" y="1556792"/>
            <a:ext cx="2160240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Испуг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32040" y="3068960"/>
            <a:ext cx="2160240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Улыбка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ttp://img12.nnm.ru/3/1/b/5/4/31b54fc1db674f881c888ab4bc426c82.jpg"/>
          <p:cNvPicPr>
            <a:picLocks noChangeAspect="1" noChangeArrowheads="1"/>
          </p:cNvPicPr>
          <p:nvPr/>
        </p:nvPicPr>
        <p:blipFill>
          <a:blip r:embed="rId2" cstate="print"/>
          <a:srcRect b="9051"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964488" cy="77809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У каждой головы человечка своё настроение. Догадайся какое.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" name="Picture 2" descr="D:\Презентации\Математика\Умники и умницы 2 класс\Тетрадь 2 класс 2 часть\Image008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BF9FC"/>
              </a:clrFrom>
              <a:clrTo>
                <a:srgbClr val="FBF9FC">
                  <a:alpha val="0"/>
                </a:srgbClr>
              </a:clrTo>
            </a:clrChange>
          </a:blip>
          <a:srcRect l="24815" t="80843" r="66322" b="12890"/>
          <a:stretch>
            <a:fillRect/>
          </a:stretch>
        </p:blipFill>
        <p:spPr bwMode="auto">
          <a:xfrm>
            <a:off x="2843808" y="2276872"/>
            <a:ext cx="1584176" cy="1584176"/>
          </a:xfrm>
          <a:prstGeom prst="rect">
            <a:avLst/>
          </a:prstGeom>
          <a:noFill/>
        </p:spPr>
      </p:pic>
      <p:pic>
        <p:nvPicPr>
          <p:cNvPr id="13" name="Picture 2" descr="D:\Презентации\Математика\Умники и умницы 2 класс\Тетрадь 2 класс 2 часть\Image008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BEAEF"/>
              </a:clrFrom>
              <a:clrTo>
                <a:srgbClr val="EBEAEF">
                  <a:alpha val="0"/>
                </a:srgbClr>
              </a:clrTo>
            </a:clrChange>
          </a:blip>
          <a:srcRect l="38907" t="81122" r="52291" b="12655"/>
          <a:stretch>
            <a:fillRect/>
          </a:stretch>
        </p:blipFill>
        <p:spPr bwMode="auto">
          <a:xfrm>
            <a:off x="4427984" y="980728"/>
            <a:ext cx="1584176" cy="1584176"/>
          </a:xfrm>
          <a:prstGeom prst="rect">
            <a:avLst/>
          </a:prstGeom>
          <a:noFill/>
        </p:spPr>
      </p:pic>
      <p:pic>
        <p:nvPicPr>
          <p:cNvPr id="14" name="Picture 2" descr="D:\Презентации\Математика\Умники и умницы 2 класс\Тетрадь 2 класс 2 часть\Image008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 l="52603" t="80830" r="38731" b="12764"/>
          <a:stretch>
            <a:fillRect/>
          </a:stretch>
        </p:blipFill>
        <p:spPr bwMode="auto">
          <a:xfrm>
            <a:off x="5940152" y="2420888"/>
            <a:ext cx="1584176" cy="1656184"/>
          </a:xfrm>
          <a:prstGeom prst="rect">
            <a:avLst/>
          </a:prstGeom>
          <a:noFill/>
        </p:spPr>
      </p:pic>
      <p:pic>
        <p:nvPicPr>
          <p:cNvPr id="16" name="Picture 4" descr="http://img1.liveinternet.ru/images/attach/c/2/68/881/68881759_1294389640_0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763688" y="4221088"/>
            <a:ext cx="1512168" cy="2106008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1619672" y="1556792"/>
            <a:ext cx="2160240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Злость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156176" y="1124744"/>
            <a:ext cx="2160240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Печаль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796136" y="3933056"/>
            <a:ext cx="2160240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Тоска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ttp://img12.nnm.ru/3/1/b/5/4/31b54fc1db674f881c888ab4bc426c82.jpg"/>
          <p:cNvPicPr>
            <a:picLocks noChangeAspect="1" noChangeArrowheads="1"/>
          </p:cNvPicPr>
          <p:nvPr/>
        </p:nvPicPr>
        <p:blipFill>
          <a:blip r:embed="rId2" cstate="print"/>
          <a:srcRect b="9051"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820472" cy="77809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У каждой головы человечка своё настроение. Догадайся какое.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8" name="Picture 2" descr="D:\Презентации\Математика\Умники и умницы 2 класс\Тетрадь 2 класс 2 часть\Image008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AFBFF"/>
              </a:clrFrom>
              <a:clrTo>
                <a:srgbClr val="FAFBFF">
                  <a:alpha val="0"/>
                </a:srgbClr>
              </a:clrTo>
            </a:clrChange>
          </a:blip>
          <a:srcRect l="66117" t="80799" r="24586" b="12890"/>
          <a:stretch>
            <a:fillRect/>
          </a:stretch>
        </p:blipFill>
        <p:spPr bwMode="auto">
          <a:xfrm>
            <a:off x="2915816" y="2132856"/>
            <a:ext cx="1800200" cy="1728192"/>
          </a:xfrm>
          <a:prstGeom prst="rect">
            <a:avLst/>
          </a:prstGeom>
          <a:noFill/>
        </p:spPr>
      </p:pic>
      <p:pic>
        <p:nvPicPr>
          <p:cNvPr id="9" name="Picture 2" descr="D:\Презентации\Математика\Умники и умницы 2 класс\Тетрадь 2 класс 2 часть\Image008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4F5FA"/>
              </a:clrFrom>
              <a:clrTo>
                <a:srgbClr val="F4F5FA">
                  <a:alpha val="0"/>
                </a:srgbClr>
              </a:clrTo>
            </a:clrChange>
          </a:blip>
          <a:srcRect l="80248" t="81093" r="10084" b="12617"/>
          <a:stretch>
            <a:fillRect/>
          </a:stretch>
        </p:blipFill>
        <p:spPr bwMode="auto">
          <a:xfrm>
            <a:off x="4860032" y="1484784"/>
            <a:ext cx="1800200" cy="1656184"/>
          </a:xfrm>
          <a:prstGeom prst="rect">
            <a:avLst/>
          </a:prstGeom>
          <a:noFill/>
        </p:spPr>
      </p:pic>
      <p:pic>
        <p:nvPicPr>
          <p:cNvPr id="16" name="Picture 4" descr="http://img1.liveinternet.ru/images/attach/c/2/68/881/68881759_1294389640_0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763688" y="4221088"/>
            <a:ext cx="1512168" cy="2106008"/>
          </a:xfrm>
          <a:prstGeom prst="rect">
            <a:avLst/>
          </a:prstGeom>
          <a:noFill/>
        </p:spPr>
      </p:pic>
      <p:pic>
        <p:nvPicPr>
          <p:cNvPr id="18" name="Picture 8" descr="http://img1.liveinternet.ru/images/attach/c/2/68/881/68881775_1294389777_10.png"/>
          <p:cNvPicPr>
            <a:picLocks noChangeAspect="1" noChangeArrowheads="1"/>
          </p:cNvPicPr>
          <p:nvPr/>
        </p:nvPicPr>
        <p:blipFill>
          <a:blip r:embed="rId5" cstate="print"/>
          <a:srcRect l="51662"/>
          <a:stretch>
            <a:fillRect/>
          </a:stretch>
        </p:blipFill>
        <p:spPr bwMode="auto">
          <a:xfrm>
            <a:off x="4932040" y="4149080"/>
            <a:ext cx="720080" cy="2368561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1619672" y="1556792"/>
            <a:ext cx="2160240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Гнев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372200" y="1196752"/>
            <a:ext cx="2160240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Усмешка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8" descr="http://3.bp.blogspot.com/-Ega51e-bN84/UHGe4rXwgII/AAAAAAAAGrA/EmGWPRKUwl8/s640/WideWalls.1920x1200.www.CAPA.ru.20.jpg"/>
          <p:cNvPicPr>
            <a:picLocks noChangeAspect="1" noChangeArrowheads="1"/>
          </p:cNvPicPr>
          <p:nvPr/>
        </p:nvPicPr>
        <p:blipFill>
          <a:blip r:embed="rId2" cstate="print"/>
          <a:srcRect l="20863" t="6951" b="3801"/>
          <a:stretch>
            <a:fillRect/>
          </a:stretch>
        </p:blipFill>
        <p:spPr bwMode="auto">
          <a:xfrm>
            <a:off x="0" y="0"/>
            <a:ext cx="63722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16632"/>
            <a:ext cx="7524328" cy="77809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Подумай, на что похоже.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Picture 3" descr="D:\Презентации\Математика\Умники и умницы 2 класс\Тетрадь 2 класс 2 часть\Image0086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2E1E7"/>
              </a:clrFrom>
              <a:clrTo>
                <a:srgbClr val="E2E1E7">
                  <a:alpha val="0"/>
                </a:srgbClr>
              </a:clrTo>
            </a:clrChange>
          </a:blip>
          <a:srcRect l="70285" t="5543" r="4404" b="72748"/>
          <a:stretch>
            <a:fillRect/>
          </a:stretch>
        </p:blipFill>
        <p:spPr bwMode="auto">
          <a:xfrm>
            <a:off x="4139952" y="934736"/>
            <a:ext cx="4680520" cy="5677018"/>
          </a:xfrm>
          <a:prstGeom prst="rect">
            <a:avLst/>
          </a:prstGeom>
          <a:noFill/>
        </p:spPr>
      </p:pic>
      <p:pic>
        <p:nvPicPr>
          <p:cNvPr id="6" name="Picture 2" descr="Герои сказок. - pril3.jpg...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475656" y="4221088"/>
            <a:ext cx="1795948" cy="2259733"/>
          </a:xfrm>
          <a:prstGeom prst="rect">
            <a:avLst/>
          </a:prstGeom>
          <a:noFill/>
        </p:spPr>
      </p:pic>
      <p:pic>
        <p:nvPicPr>
          <p:cNvPr id="7" name="Picture 3" descr="D:\Презентации\Математика\Умники и умницы 2 класс\Тетрадь 2 класс 2 часть\Image0086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2E1E7"/>
              </a:clrFrom>
              <a:clrTo>
                <a:srgbClr val="E2E1E7">
                  <a:alpha val="0"/>
                </a:srgbClr>
              </a:clrTo>
            </a:clrChange>
          </a:blip>
          <a:srcRect l="70285" t="5543" r="4404" b="72748"/>
          <a:stretch>
            <a:fillRect/>
          </a:stretch>
        </p:blipFill>
        <p:spPr bwMode="auto">
          <a:xfrm rot="16200000">
            <a:off x="3702097" y="770511"/>
            <a:ext cx="4680520" cy="5677018"/>
          </a:xfrm>
          <a:prstGeom prst="rect">
            <a:avLst/>
          </a:prstGeom>
          <a:noFill/>
        </p:spPr>
      </p:pic>
      <p:pic>
        <p:nvPicPr>
          <p:cNvPr id="8" name="Picture 3" descr="D:\Презентации\Математика\Умники и умницы 2 класс\Тетрадь 2 класс 2 часть\Image0086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2E1E7"/>
              </a:clrFrom>
              <a:clrTo>
                <a:srgbClr val="E2E1E7">
                  <a:alpha val="0"/>
                </a:srgbClr>
              </a:clrTo>
            </a:clrChange>
          </a:blip>
          <a:srcRect l="70285" t="5543" r="4404" b="72748"/>
          <a:stretch>
            <a:fillRect/>
          </a:stretch>
        </p:blipFill>
        <p:spPr bwMode="auto">
          <a:xfrm rot="10800000">
            <a:off x="4139952" y="908720"/>
            <a:ext cx="4680520" cy="5677018"/>
          </a:xfrm>
          <a:prstGeom prst="rect">
            <a:avLst/>
          </a:prstGeom>
          <a:noFill/>
        </p:spPr>
      </p:pic>
      <p:pic>
        <p:nvPicPr>
          <p:cNvPr id="9" name="Picture 3" descr="D:\Презентации\Математика\Умники и умницы 2 класс\Тетрадь 2 класс 2 часть\Image0086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2E1E7"/>
              </a:clrFrom>
              <a:clrTo>
                <a:srgbClr val="E2E1E7">
                  <a:alpha val="0"/>
                </a:srgbClr>
              </a:clrTo>
            </a:clrChange>
          </a:blip>
          <a:srcRect l="70285" t="5543" r="4404" b="72748"/>
          <a:stretch>
            <a:fillRect/>
          </a:stretch>
        </p:blipFill>
        <p:spPr bwMode="auto">
          <a:xfrm rot="5400000">
            <a:off x="3774105" y="770511"/>
            <a:ext cx="4680520" cy="56770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ра20 (700x545, 287Kb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370"/>
            <a:ext cx="9144000" cy="686737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95334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/>
              <a:t>кто были друзьями:</a:t>
            </a:r>
            <a:endParaRPr lang="ru-RU" dirty="0"/>
          </a:p>
        </p:txBody>
      </p:sp>
      <p:pic>
        <p:nvPicPr>
          <p:cNvPr id="4" name="Picture 8" descr="http://img0.liveinternet.ru/images/attach/b/4/102/897/102897638_5336812_0_9bdb5_5b110b99_L.png"/>
          <p:cNvPicPr>
            <a:picLocks noChangeAspect="1" noChangeArrowheads="1"/>
          </p:cNvPicPr>
          <p:nvPr/>
        </p:nvPicPr>
        <p:blipFill>
          <a:blip r:embed="rId3" cstate="print"/>
          <a:srcRect l="17318" r="2667"/>
          <a:stretch>
            <a:fillRect/>
          </a:stretch>
        </p:blipFill>
        <p:spPr bwMode="auto">
          <a:xfrm>
            <a:off x="251520" y="1015380"/>
            <a:ext cx="1763688" cy="5842620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>
            <a:off x="467544" y="1340768"/>
            <a:ext cx="2880320" cy="1512168"/>
          </a:xfrm>
          <a:prstGeom prst="cloudCallout">
            <a:avLst>
              <a:gd name="adj1" fmla="val -14500"/>
              <a:gd name="adj2" fmla="val 9293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Маугли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5148064" y="980728"/>
            <a:ext cx="3672408" cy="1944216"/>
          </a:xfrm>
          <a:prstGeom prst="cloudCallout">
            <a:avLst>
              <a:gd name="adj1" fmla="val 5932"/>
              <a:gd name="adj2" fmla="val 9666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chemeClr val="tx1"/>
                </a:solidFill>
              </a:rPr>
              <a:t>Багира</a:t>
            </a:r>
            <a:r>
              <a:rPr lang="ru-RU" sz="3200" b="1" dirty="0" smtClean="0">
                <a:solidFill>
                  <a:schemeClr val="tx1"/>
                </a:solidFill>
              </a:rPr>
              <a:t>, Балу, </a:t>
            </a:r>
            <a:r>
              <a:rPr lang="ru-RU" sz="3200" b="1" dirty="0" err="1" smtClean="0">
                <a:solidFill>
                  <a:schemeClr val="tx1"/>
                </a:solidFill>
              </a:rPr>
              <a:t>Каа</a:t>
            </a:r>
            <a:r>
              <a:rPr lang="ru-RU" sz="3200" b="1" dirty="0" smtClean="0">
                <a:solidFill>
                  <a:schemeClr val="tx1"/>
                </a:solidFill>
              </a:rPr>
              <a:t>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24580" name="Picture 4" descr="http://img1.liveinternet.ru/images/attach/c/3/77/864/77864145_01ded5e01cf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660232" y="4005064"/>
            <a:ext cx="1584176" cy="2448272"/>
          </a:xfrm>
          <a:prstGeom prst="rect">
            <a:avLst/>
          </a:prstGeom>
          <a:noFill/>
        </p:spPr>
      </p:pic>
      <p:pic>
        <p:nvPicPr>
          <p:cNvPr id="24582" name="Picture 6" descr="http://img1.liveinternet.ru/images/attach/c/3/77/864/77864293_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3717032"/>
            <a:ext cx="1623677" cy="2649356"/>
          </a:xfrm>
          <a:prstGeom prst="rect">
            <a:avLst/>
          </a:prstGeom>
          <a:noFill/>
        </p:spPr>
      </p:pic>
      <p:pic>
        <p:nvPicPr>
          <p:cNvPr id="24584" name="Picture 8" descr="http://i043.radikal.ru/0908/9b/ffa4b58711f7t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501"/>
          <a:stretch>
            <a:fillRect/>
          </a:stretch>
        </p:blipFill>
        <p:spPr bwMode="auto">
          <a:xfrm>
            <a:off x="4716016" y="3717032"/>
            <a:ext cx="2707105" cy="2592288"/>
          </a:xfrm>
          <a:prstGeom prst="rect">
            <a:avLst/>
          </a:prstGeom>
          <a:noFill/>
        </p:spPr>
      </p:pic>
      <p:pic>
        <p:nvPicPr>
          <p:cNvPr id="24588" name="Picture 12" descr="http://s59.radikal.ru/i164/0908/c7/d5e801842441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15816" y="2492896"/>
            <a:ext cx="2352675" cy="3771901"/>
          </a:xfrm>
          <a:prstGeom prst="rect">
            <a:avLst/>
          </a:prstGeom>
          <a:noFill/>
        </p:spPr>
      </p:pic>
      <p:pic>
        <p:nvPicPr>
          <p:cNvPr id="24578" name="Picture 2" descr="http://www.arinasorokina.ru/wp-content/uploads/2012/05/clipart-90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896" y="4509120"/>
            <a:ext cx="1800200" cy="2228819"/>
          </a:xfrm>
          <a:prstGeom prst="rect">
            <a:avLst/>
          </a:prstGeom>
          <a:noFill/>
        </p:spPr>
      </p:pic>
      <p:pic>
        <p:nvPicPr>
          <p:cNvPr id="24586" name="Picture 10" descr="http://s02.radikal.ru/i175/0908/f9/6467ceacc436t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601"/>
          <a:stretch>
            <a:fillRect/>
          </a:stretch>
        </p:blipFill>
        <p:spPr bwMode="auto">
          <a:xfrm>
            <a:off x="2195736" y="5540618"/>
            <a:ext cx="2376264" cy="13173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art-apple.ru/albums/nature/normal_WideWalls_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Не отрывая карандаша от бумаги и не проводя одну и ту же линию дважды, нарисуй эти фигуры.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3968" y="2132856"/>
            <a:ext cx="2808312" cy="144016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851920" y="1700808"/>
            <a:ext cx="3672408" cy="2304256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211960" y="3573016"/>
            <a:ext cx="288032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7092280" y="2132856"/>
            <a:ext cx="0" cy="144016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283968" y="2132856"/>
            <a:ext cx="280831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4283968" y="2132856"/>
            <a:ext cx="0" cy="144016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3851920" y="1700808"/>
            <a:ext cx="3672408" cy="230425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2" descr="http://img1.liveinternet.ru/images/attach/c/3/77/864/77864325_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4509120"/>
            <a:ext cx="1744187" cy="19106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art-apple.ru/albums/nature/normal_WideWalls_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Не отрывая карандаша от бумаги и не проводя одну и ту же линию дважды, нарисуй эти фигуры.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3059832" y="1844824"/>
            <a:ext cx="5248200" cy="1736576"/>
            <a:chOff x="2132112" y="2564904"/>
            <a:chExt cx="5248200" cy="1736576"/>
          </a:xfrm>
        </p:grpSpPr>
        <p:grpSp>
          <p:nvGrpSpPr>
            <p:cNvPr id="8" name="Группа 5"/>
            <p:cNvGrpSpPr/>
            <p:nvPr/>
          </p:nvGrpSpPr>
          <p:grpSpPr>
            <a:xfrm flipH="1">
              <a:off x="5652120" y="2564904"/>
              <a:ext cx="1728192" cy="1728192"/>
              <a:chOff x="1979712" y="2420888"/>
              <a:chExt cx="1656184" cy="1728192"/>
            </a:xfrm>
          </p:grpSpPr>
          <p:sp>
            <p:nvSpPr>
              <p:cNvPr id="16" name="Равнобедренный треугольник 3"/>
              <p:cNvSpPr/>
              <p:nvPr/>
            </p:nvSpPr>
            <p:spPr>
              <a:xfrm rot="5400000">
                <a:off x="2519772" y="3032956"/>
                <a:ext cx="1728192" cy="504056"/>
              </a:xfrm>
              <a:prstGeom prst="triangl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Равнобедренный треугольник 16"/>
              <p:cNvSpPr/>
              <p:nvPr/>
            </p:nvSpPr>
            <p:spPr>
              <a:xfrm rot="16200000">
                <a:off x="1691680" y="2708920"/>
                <a:ext cx="1728192" cy="1152128"/>
              </a:xfrm>
              <a:prstGeom prst="triangl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9" name="Группа 6"/>
            <p:cNvGrpSpPr/>
            <p:nvPr/>
          </p:nvGrpSpPr>
          <p:grpSpPr>
            <a:xfrm>
              <a:off x="2132112" y="2573288"/>
              <a:ext cx="1656184" cy="1728192"/>
              <a:chOff x="1979712" y="2420888"/>
              <a:chExt cx="1656184" cy="1728192"/>
            </a:xfrm>
          </p:grpSpPr>
          <p:sp>
            <p:nvSpPr>
              <p:cNvPr id="14" name="Равнобедренный треугольник 13"/>
              <p:cNvSpPr/>
              <p:nvPr/>
            </p:nvSpPr>
            <p:spPr>
              <a:xfrm rot="5400000">
                <a:off x="2519772" y="3032956"/>
                <a:ext cx="1728192" cy="504056"/>
              </a:xfrm>
              <a:prstGeom prst="triangl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Равнобедренный треугольник 14"/>
              <p:cNvSpPr/>
              <p:nvPr/>
            </p:nvSpPr>
            <p:spPr>
              <a:xfrm rot="16200000">
                <a:off x="1691680" y="2708920"/>
                <a:ext cx="1728192" cy="1152128"/>
              </a:xfrm>
              <a:prstGeom prst="triangl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cxnSp>
          <p:nvCxnSpPr>
            <p:cNvPr id="10" name="Прямая соединительная линия 9"/>
            <p:cNvCxnSpPr>
              <a:stCxn id="15" idx="4"/>
            </p:cNvCxnSpPr>
            <p:nvPr/>
          </p:nvCxnSpPr>
          <p:spPr>
            <a:xfrm>
              <a:off x="3284240" y="2573288"/>
              <a:ext cx="1431776" cy="35165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3275856" y="4005064"/>
              <a:ext cx="1440160" cy="28803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>
              <a:endCxn id="17" idx="4"/>
            </p:cNvCxnSpPr>
            <p:nvPr/>
          </p:nvCxnSpPr>
          <p:spPr>
            <a:xfrm flipV="1">
              <a:off x="4716016" y="2564905"/>
              <a:ext cx="1462076" cy="36003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4716016" y="4005064"/>
              <a:ext cx="1431776" cy="27964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Прямая соединительная линия 17"/>
          <p:cNvCxnSpPr>
            <a:endCxn id="14" idx="2"/>
          </p:cNvCxnSpPr>
          <p:nvPr/>
        </p:nvCxnSpPr>
        <p:spPr>
          <a:xfrm flipV="1">
            <a:off x="4211960" y="1853208"/>
            <a:ext cx="0" cy="171980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stCxn id="14" idx="0"/>
            <a:endCxn id="14" idx="2"/>
          </p:cNvCxnSpPr>
          <p:nvPr/>
        </p:nvCxnSpPr>
        <p:spPr>
          <a:xfrm flipH="1" flipV="1">
            <a:off x="4211960" y="1853208"/>
            <a:ext cx="504056" cy="86409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stCxn id="15" idx="2"/>
          </p:cNvCxnSpPr>
          <p:nvPr/>
        </p:nvCxnSpPr>
        <p:spPr>
          <a:xfrm flipV="1">
            <a:off x="4211960" y="2708920"/>
            <a:ext cx="504056" cy="87248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stCxn id="15" idx="2"/>
            <a:endCxn id="15" idx="0"/>
          </p:cNvCxnSpPr>
          <p:nvPr/>
        </p:nvCxnSpPr>
        <p:spPr>
          <a:xfrm flipH="1" flipV="1">
            <a:off x="3059832" y="2717304"/>
            <a:ext cx="1152128" cy="86409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>
            <a:stCxn id="15" idx="0"/>
            <a:endCxn id="15" idx="4"/>
          </p:cNvCxnSpPr>
          <p:nvPr/>
        </p:nvCxnSpPr>
        <p:spPr>
          <a:xfrm flipV="1">
            <a:off x="3059832" y="1853208"/>
            <a:ext cx="1152128" cy="86409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14" idx="2"/>
          </p:cNvCxnSpPr>
          <p:nvPr/>
        </p:nvCxnSpPr>
        <p:spPr>
          <a:xfrm>
            <a:off x="4211960" y="1853208"/>
            <a:ext cx="1440160" cy="35165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endCxn id="17" idx="4"/>
          </p:cNvCxnSpPr>
          <p:nvPr/>
        </p:nvCxnSpPr>
        <p:spPr>
          <a:xfrm flipV="1">
            <a:off x="5652120" y="1844825"/>
            <a:ext cx="1453692" cy="35165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>
            <a:stCxn id="16" idx="4"/>
            <a:endCxn id="17" idx="4"/>
          </p:cNvCxnSpPr>
          <p:nvPr/>
        </p:nvCxnSpPr>
        <p:spPr>
          <a:xfrm flipV="1">
            <a:off x="7105812" y="1844825"/>
            <a:ext cx="0" cy="172819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>
            <a:stCxn id="16" idx="0"/>
            <a:endCxn id="17" idx="2"/>
          </p:cNvCxnSpPr>
          <p:nvPr/>
        </p:nvCxnSpPr>
        <p:spPr>
          <a:xfrm>
            <a:off x="6579841" y="2708920"/>
            <a:ext cx="525971" cy="86409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>
            <a:endCxn id="17" idx="4"/>
          </p:cNvCxnSpPr>
          <p:nvPr/>
        </p:nvCxnSpPr>
        <p:spPr>
          <a:xfrm flipV="1">
            <a:off x="6588224" y="1844825"/>
            <a:ext cx="517588" cy="86409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>
            <a:endCxn id="17" idx="0"/>
          </p:cNvCxnSpPr>
          <p:nvPr/>
        </p:nvCxnSpPr>
        <p:spPr>
          <a:xfrm>
            <a:off x="7092280" y="1844824"/>
            <a:ext cx="1215753" cy="86409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>
            <a:stCxn id="17" idx="2"/>
          </p:cNvCxnSpPr>
          <p:nvPr/>
        </p:nvCxnSpPr>
        <p:spPr>
          <a:xfrm flipV="1">
            <a:off x="7105812" y="2708920"/>
            <a:ext cx="1210604" cy="86409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5580112" y="3284984"/>
            <a:ext cx="1512168" cy="28803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>
            <a:stCxn id="15" idx="2"/>
          </p:cNvCxnSpPr>
          <p:nvPr/>
        </p:nvCxnSpPr>
        <p:spPr>
          <a:xfrm flipV="1">
            <a:off x="4211960" y="3284984"/>
            <a:ext cx="1368152" cy="29641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Picture 2" descr="http://img1.liveinternet.ru/images/attach/c/3/77/864/77864325_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4509120"/>
            <a:ext cx="1744187" cy="19106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s50.radikal.ru/i129/0907/f8/22b4646a45ce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188640"/>
            <a:ext cx="6480720" cy="85010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Отгадай, какие слова спрятались на картинках.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" name="Picture 3" descr="D:\Презентации\Математика\Умники и умницы 2 класс\Тетрадь 2 класс 2 часть\Image0086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0EBF1"/>
              </a:clrFrom>
              <a:clrTo>
                <a:srgbClr val="F0EBF1">
                  <a:alpha val="0"/>
                </a:srgbClr>
              </a:clrTo>
            </a:clrChange>
          </a:blip>
          <a:srcRect l="31498" t="45282" r="47734" b="44927"/>
          <a:stretch>
            <a:fillRect/>
          </a:stretch>
        </p:blipFill>
        <p:spPr bwMode="auto">
          <a:xfrm>
            <a:off x="3995936" y="1988840"/>
            <a:ext cx="3924436" cy="261629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427984" y="1268760"/>
            <a:ext cx="2952328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КУРИЦА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pic>
        <p:nvPicPr>
          <p:cNvPr id="6" name="Picture 4" descr="http://www.playcast.ru/uploads/2014/09/22/992999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979712" y="4077072"/>
            <a:ext cx="1622611" cy="2517330"/>
          </a:xfrm>
          <a:prstGeom prst="rect">
            <a:avLst/>
          </a:prstGeom>
          <a:noFill/>
        </p:spPr>
      </p:pic>
      <p:pic>
        <p:nvPicPr>
          <p:cNvPr id="7" name="Picture 1" descr="D:\клипарты\животные\cfa74fc89389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644008" y="4797152"/>
            <a:ext cx="2232248" cy="178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s50.radikal.ru/i129/0907/f8/22b4646a45ce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188640"/>
            <a:ext cx="6480720" cy="85010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Отгадай, какие слова спрятались на картинках.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" name="Picture 3" descr="D:\Презентации\Математика\Умники и умницы 2 класс\Тетрадь 2 класс 2 часть\Image0086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AF9FF"/>
              </a:clrFrom>
              <a:clrTo>
                <a:srgbClr val="FAF9FF">
                  <a:alpha val="0"/>
                </a:srgbClr>
              </a:clrTo>
            </a:clrChange>
          </a:blip>
          <a:srcRect l="55035" t="45282" r="20043" b="43458"/>
          <a:stretch>
            <a:fillRect/>
          </a:stretch>
        </p:blipFill>
        <p:spPr bwMode="auto">
          <a:xfrm>
            <a:off x="3491880" y="2060848"/>
            <a:ext cx="4320480" cy="276030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427984" y="1268760"/>
            <a:ext cx="2952328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СОРОКА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pic>
        <p:nvPicPr>
          <p:cNvPr id="6" name="Picture 4" descr="http://www.playcast.ru/uploads/2014/09/22/992999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979712" y="4077072"/>
            <a:ext cx="1622611" cy="2517330"/>
          </a:xfrm>
          <a:prstGeom prst="rect">
            <a:avLst/>
          </a:prstGeom>
          <a:noFill/>
        </p:spPr>
      </p:pic>
      <p:pic>
        <p:nvPicPr>
          <p:cNvPr id="7" name="Picture 2" descr="http://school.russki.lu/thumbnail.php?file=_____________522985810.jpg&amp;size=article_medium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1628800"/>
            <a:ext cx="2428182" cy="1821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ра20 (700x545, 287Kb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370"/>
            <a:ext cx="9144000" cy="686737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8536" y="0"/>
            <a:ext cx="7005464" cy="850106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О чём говорят тебе эти рисунки?</a:t>
            </a:r>
            <a:endParaRPr lang="ru-RU" sz="3200" b="1" dirty="0"/>
          </a:p>
        </p:txBody>
      </p:sp>
      <p:pic>
        <p:nvPicPr>
          <p:cNvPr id="3" name="Picture 3" descr="D:\Презентации\Математика\Умники и умницы 2 класс\Тетрадь 2 класс 2 часть\Image0086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6F8"/>
              </a:clrFrom>
              <a:clrTo>
                <a:srgbClr val="F6F6F8">
                  <a:alpha val="0"/>
                </a:srgbClr>
              </a:clrTo>
            </a:clrChange>
          </a:blip>
          <a:srcRect l="29204" t="62447" r="47585" b="28679"/>
          <a:stretch>
            <a:fillRect/>
          </a:stretch>
        </p:blipFill>
        <p:spPr bwMode="auto">
          <a:xfrm>
            <a:off x="2411760" y="2636912"/>
            <a:ext cx="4661735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ра20 (700x545, 287Kb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370"/>
            <a:ext cx="9144000" cy="686737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8536" y="0"/>
            <a:ext cx="7005464" cy="850106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О чём говорят тебе эти рисунки?</a:t>
            </a:r>
            <a:endParaRPr lang="ru-RU" sz="3200" b="1" dirty="0"/>
          </a:p>
        </p:txBody>
      </p:sp>
      <p:pic>
        <p:nvPicPr>
          <p:cNvPr id="3" name="Picture 3" descr="D:\Презентации\Математика\Умники и умницы 2 класс\Тетрадь 2 класс 2 часть\Image0086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8F7FC"/>
              </a:clrFrom>
              <a:clrTo>
                <a:srgbClr val="F8F7FC">
                  <a:alpha val="0"/>
                </a:srgbClr>
              </a:clrTo>
            </a:clrChange>
          </a:blip>
          <a:srcRect l="51991" t="62590" r="25137" b="28283"/>
          <a:stretch>
            <a:fillRect/>
          </a:stretch>
        </p:blipFill>
        <p:spPr bwMode="auto">
          <a:xfrm>
            <a:off x="2339752" y="2564904"/>
            <a:ext cx="4721220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ра20 (700x545, 287Kb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370"/>
            <a:ext cx="9144000" cy="686737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8536" y="0"/>
            <a:ext cx="7005464" cy="850106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О чём говорят тебе эти рисунки?</a:t>
            </a:r>
            <a:endParaRPr lang="ru-RU" sz="3200" b="1" dirty="0"/>
          </a:p>
        </p:txBody>
      </p:sp>
      <p:pic>
        <p:nvPicPr>
          <p:cNvPr id="3" name="Picture 3" descr="D:\Презентации\Математика\Умники и умницы 2 класс\Тетрадь 2 класс 2 часть\Image0086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7E7E9"/>
              </a:clrFrom>
              <a:clrTo>
                <a:srgbClr val="E7E7E9">
                  <a:alpha val="0"/>
                </a:srgbClr>
              </a:clrTo>
            </a:clrChange>
          </a:blip>
          <a:srcRect l="28845" t="70924" r="47585" b="19552"/>
          <a:stretch>
            <a:fillRect/>
          </a:stretch>
        </p:blipFill>
        <p:spPr bwMode="auto">
          <a:xfrm>
            <a:off x="2483768" y="2636912"/>
            <a:ext cx="5040560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ра20 (700x545, 287Kb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370"/>
            <a:ext cx="9144000" cy="686737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8536" y="0"/>
            <a:ext cx="7005464" cy="850106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О чём говорят тебе эти рисунки?</a:t>
            </a:r>
            <a:endParaRPr lang="ru-RU" sz="3200" b="1" dirty="0"/>
          </a:p>
        </p:txBody>
      </p:sp>
      <p:pic>
        <p:nvPicPr>
          <p:cNvPr id="3" name="Picture 3" descr="D:\Презентации\Математика\Умники и умницы 2 класс\Тетрадь 2 класс 2 часть\Image0086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6E5EA"/>
              </a:clrFrom>
              <a:clrTo>
                <a:srgbClr val="E6E5EA">
                  <a:alpha val="0"/>
                </a:srgbClr>
              </a:clrTo>
            </a:clrChange>
          </a:blip>
          <a:srcRect l="51630" t="71162" r="25474" b="19552"/>
          <a:stretch>
            <a:fillRect/>
          </a:stretch>
        </p:blipFill>
        <p:spPr bwMode="auto">
          <a:xfrm>
            <a:off x="2195736" y="2636912"/>
            <a:ext cx="4896544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ра20 (700x545, 287Kb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370"/>
            <a:ext cx="9144000" cy="686737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8536" y="0"/>
            <a:ext cx="7005464" cy="850106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О чём говорят тебе эти рисунки?</a:t>
            </a:r>
            <a:endParaRPr lang="ru-RU" sz="3200" b="1" dirty="0"/>
          </a:p>
        </p:txBody>
      </p:sp>
      <p:pic>
        <p:nvPicPr>
          <p:cNvPr id="3" name="Picture 3" descr="D:\Презентации\Математика\Умники и умницы 2 класс\Тетрадь 2 класс 2 часть\Image0086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DECF1"/>
              </a:clrFrom>
              <a:clrTo>
                <a:srgbClr val="EDECF1">
                  <a:alpha val="0"/>
                </a:srgbClr>
              </a:clrTo>
            </a:clrChange>
          </a:blip>
          <a:srcRect l="28845" t="79655" r="47859" b="11218"/>
          <a:stretch>
            <a:fillRect/>
          </a:stretch>
        </p:blipFill>
        <p:spPr bwMode="auto">
          <a:xfrm>
            <a:off x="2051720" y="2636912"/>
            <a:ext cx="5328592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ра20 (700x545, 287Kb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370"/>
            <a:ext cx="9144000" cy="686737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8536" y="0"/>
            <a:ext cx="7005464" cy="850106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О чём говорят тебе эти рисунки?</a:t>
            </a:r>
            <a:endParaRPr lang="ru-RU" sz="3200" b="1" dirty="0"/>
          </a:p>
        </p:txBody>
      </p:sp>
      <p:pic>
        <p:nvPicPr>
          <p:cNvPr id="3" name="Picture 3" descr="D:\Презентации\Математика\Умники и умницы 2 класс\Тетрадь 2 класс 2 часть\Image0086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1E0E8"/>
              </a:clrFrom>
              <a:clrTo>
                <a:srgbClr val="E1E0E8">
                  <a:alpha val="0"/>
                </a:srgbClr>
              </a:clrTo>
            </a:clrChange>
          </a:blip>
          <a:srcRect l="51293" t="80052" r="25698" b="11116"/>
          <a:stretch>
            <a:fillRect/>
          </a:stretch>
        </p:blipFill>
        <p:spPr bwMode="auto">
          <a:xfrm>
            <a:off x="2339752" y="2780928"/>
            <a:ext cx="5040560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ра20 (700x545, 287Kb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370"/>
            <a:ext cx="9144000" cy="686737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95334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были друзьями: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Picture 8" descr="http://img0.liveinternet.ru/images/attach/b/4/102/897/102897638_5336812_0_9bdb5_5b110b99_L.png"/>
          <p:cNvPicPr>
            <a:picLocks noChangeAspect="1" noChangeArrowheads="1"/>
          </p:cNvPicPr>
          <p:nvPr/>
        </p:nvPicPr>
        <p:blipFill>
          <a:blip r:embed="rId3" cstate="print"/>
          <a:srcRect l="17318" r="2667"/>
          <a:stretch>
            <a:fillRect/>
          </a:stretch>
        </p:blipFill>
        <p:spPr bwMode="auto">
          <a:xfrm>
            <a:off x="251520" y="1015380"/>
            <a:ext cx="1763688" cy="5842620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>
            <a:off x="467544" y="1340768"/>
            <a:ext cx="3024336" cy="1512168"/>
          </a:xfrm>
          <a:prstGeom prst="cloudCallout">
            <a:avLst>
              <a:gd name="adj1" fmla="val -14500"/>
              <a:gd name="adj2" fmla="val 9293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Чиполлино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5148064" y="980728"/>
            <a:ext cx="3672408" cy="1944216"/>
          </a:xfrm>
          <a:prstGeom prst="cloudCallout">
            <a:avLst>
              <a:gd name="adj1" fmla="val 5932"/>
              <a:gd name="adj2" fmla="val 9666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Вишенка, </a:t>
            </a:r>
            <a:r>
              <a:rPr lang="ru-RU" sz="3200" b="1" dirty="0" err="1" smtClean="0">
                <a:solidFill>
                  <a:schemeClr val="tx1"/>
                </a:solidFill>
              </a:rPr>
              <a:t>Редисочка</a:t>
            </a:r>
            <a:r>
              <a:rPr lang="ru-RU" sz="3200" b="1" dirty="0" smtClean="0">
                <a:solidFill>
                  <a:schemeClr val="tx1"/>
                </a:solidFill>
              </a:rPr>
              <a:t>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24580" name="Picture 4" descr="http://img1.liveinternet.ru/images/attach/c/3/77/864/77864145_01ded5e01cf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660232" y="4005064"/>
            <a:ext cx="1584176" cy="2448272"/>
          </a:xfrm>
          <a:prstGeom prst="rect">
            <a:avLst/>
          </a:prstGeom>
          <a:noFill/>
        </p:spPr>
      </p:pic>
      <p:pic>
        <p:nvPicPr>
          <p:cNvPr id="24582" name="Picture 6" descr="http://img1.liveinternet.ru/images/attach/c/3/77/864/77864293_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3717032"/>
            <a:ext cx="1623677" cy="2649356"/>
          </a:xfrm>
          <a:prstGeom prst="rect">
            <a:avLst/>
          </a:prstGeom>
          <a:noFill/>
        </p:spPr>
      </p:pic>
      <p:pic>
        <p:nvPicPr>
          <p:cNvPr id="25604" name="Picture 4" descr="http://img1.liveinternet.ru/images/attach/c/2/68/881/68881759_1294389640_0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872" y="2996952"/>
            <a:ext cx="2448272" cy="3580214"/>
          </a:xfrm>
          <a:prstGeom prst="rect">
            <a:avLst/>
          </a:prstGeom>
          <a:noFill/>
        </p:spPr>
      </p:pic>
      <p:pic>
        <p:nvPicPr>
          <p:cNvPr id="25606" name="Picture 6" descr="http://img0.liveinternet.ru/images/attach/c/2/68/881/68881773_1294389760_09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71800" y="3140968"/>
            <a:ext cx="1224136" cy="3459299"/>
          </a:xfrm>
          <a:prstGeom prst="rect">
            <a:avLst/>
          </a:prstGeom>
          <a:noFill/>
        </p:spPr>
      </p:pic>
      <p:pic>
        <p:nvPicPr>
          <p:cNvPr id="25608" name="Picture 8" descr="http://img1.liveinternet.ru/images/attach/c/2/68/881/68881775_1294389777_10.png"/>
          <p:cNvPicPr>
            <a:picLocks noChangeAspect="1" noChangeArrowheads="1"/>
          </p:cNvPicPr>
          <p:nvPr/>
        </p:nvPicPr>
        <p:blipFill>
          <a:blip r:embed="rId8" cstate="print"/>
          <a:srcRect l="51662"/>
          <a:stretch>
            <a:fillRect/>
          </a:stretch>
        </p:blipFill>
        <p:spPr bwMode="auto">
          <a:xfrm>
            <a:off x="4860032" y="2945854"/>
            <a:ext cx="1189355" cy="39121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3.bp.blogspot.com/-HolYTsdLaZc/UHGel59vPlI/AAAAAAAAGoo/AJGZh2hDs2I/s640/WideWalls.1920x1200.www.CAPA.ru.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22114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Какие слова зашифрованы в ребусах? Выдели предлог или союз, которые помогали отгадать ребус.</a:t>
            </a:r>
            <a:endParaRPr lang="ru-RU" sz="2400" b="1" dirty="0"/>
          </a:p>
        </p:txBody>
      </p:sp>
      <p:pic>
        <p:nvPicPr>
          <p:cNvPr id="3" name="Picture 2" descr="D:\Презентации\Математика\Умники и умницы 2 класс\Тетрадь 2 класс 2 часть\Image008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 l="21324" t="9779" r="67438" b="83019"/>
          <a:stretch>
            <a:fillRect/>
          </a:stretch>
        </p:blipFill>
        <p:spPr bwMode="auto">
          <a:xfrm>
            <a:off x="3419872" y="1196752"/>
            <a:ext cx="2952328" cy="2675547"/>
          </a:xfrm>
          <a:prstGeom prst="rect">
            <a:avLst/>
          </a:prstGeom>
          <a:noFill/>
        </p:spPr>
      </p:pic>
      <p:pic>
        <p:nvPicPr>
          <p:cNvPr id="5" name="Picture 2" descr="D:\Презентации\Математика\Умники и умницы 2 класс\Тетрадь 2 класс 2 часть\Image008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3EEF4"/>
              </a:clrFrom>
              <a:clrTo>
                <a:srgbClr val="F3EEF4">
                  <a:alpha val="0"/>
                </a:srgbClr>
              </a:clrTo>
            </a:clrChange>
          </a:blip>
          <a:srcRect l="38182" t="9779" r="51633" b="83019"/>
          <a:stretch>
            <a:fillRect/>
          </a:stretch>
        </p:blipFill>
        <p:spPr bwMode="auto">
          <a:xfrm>
            <a:off x="5940152" y="3573016"/>
            <a:ext cx="2952328" cy="295232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24128" y="1556792"/>
            <a:ext cx="2952328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С</a:t>
            </a:r>
            <a:r>
              <a:rPr lang="ru-RU" sz="5400" b="1" dirty="0" smtClean="0">
                <a:solidFill>
                  <a:schemeClr val="tx1"/>
                </a:solidFill>
              </a:rPr>
              <a:t>АД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63888" y="4437112"/>
            <a:ext cx="1944216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ОСА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pic>
        <p:nvPicPr>
          <p:cNvPr id="8" name="Picture 2" descr="http://www.coollady.ru/pic/0003/009/03_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835696" y="1556792"/>
            <a:ext cx="1693893" cy="20521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3.bp.blogspot.com/-HolYTsdLaZc/UHGel59vPlI/AAAAAAAAGoo/AJGZh2hDs2I/s640/WideWalls.1920x1200.www.CAPA.ru.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22114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Какие слова зашифрованы в ребусах? Выдели предлог или союз, которые помогали отгадать ребус.</a:t>
            </a:r>
            <a:endParaRPr lang="ru-RU" sz="2400" b="1" dirty="0"/>
          </a:p>
        </p:txBody>
      </p:sp>
      <p:pic>
        <p:nvPicPr>
          <p:cNvPr id="3" name="Picture 2" descr="D:\Презентации\Математика\Умники и умницы 2 класс\Тетрадь 2 класс 2 часть\Image008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5F5F7"/>
              </a:clrFrom>
              <a:clrTo>
                <a:srgbClr val="F5F5F7">
                  <a:alpha val="0"/>
                </a:srgbClr>
              </a:clrTo>
            </a:clrChange>
          </a:blip>
          <a:srcRect l="55104" t="9794" r="34392" b="83034"/>
          <a:stretch>
            <a:fillRect/>
          </a:stretch>
        </p:blipFill>
        <p:spPr bwMode="auto">
          <a:xfrm>
            <a:off x="3563888" y="1484783"/>
            <a:ext cx="2304256" cy="2224799"/>
          </a:xfrm>
          <a:prstGeom prst="rect">
            <a:avLst/>
          </a:prstGeom>
          <a:noFill/>
        </p:spPr>
      </p:pic>
      <p:pic>
        <p:nvPicPr>
          <p:cNvPr id="5" name="Picture 2" descr="D:\Презентации\Математика\Умники и умницы 2 класс\Тетрадь 2 класс 2 часть\Image008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BF6F3"/>
              </a:clrFrom>
              <a:clrTo>
                <a:srgbClr val="FBF6F3">
                  <a:alpha val="0"/>
                </a:srgbClr>
              </a:clrTo>
            </a:clrChange>
          </a:blip>
          <a:srcRect l="73503" t="9248" r="18384" b="83103"/>
          <a:stretch>
            <a:fillRect/>
          </a:stretch>
        </p:blipFill>
        <p:spPr bwMode="auto">
          <a:xfrm>
            <a:off x="6516216" y="3717032"/>
            <a:ext cx="1728192" cy="230425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24128" y="1556792"/>
            <a:ext cx="2952328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К</a:t>
            </a:r>
            <a:r>
              <a:rPr lang="ru-RU" sz="5400" b="1" dirty="0" smtClean="0">
                <a:solidFill>
                  <a:schemeClr val="tx1"/>
                </a:solidFill>
              </a:rPr>
              <a:t>ОТ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39952" y="4437112"/>
            <a:ext cx="2088232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ЗА</a:t>
            </a:r>
            <a:r>
              <a:rPr lang="ru-RU" sz="5400" b="1" dirty="0" smtClean="0">
                <a:solidFill>
                  <a:schemeClr val="tx1"/>
                </a:solidFill>
              </a:rPr>
              <a:t>РЯ</a:t>
            </a:r>
            <a:endParaRPr lang="ru-RU" sz="5400" b="1" dirty="0">
              <a:solidFill>
                <a:schemeClr val="tx1"/>
              </a:solidFill>
            </a:endParaRPr>
          </a:p>
        </p:txBody>
      </p:sp>
      <p:pic>
        <p:nvPicPr>
          <p:cNvPr id="8" name="Picture 2" descr="http://www.coollady.ru/pic/0003/009/03_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835696" y="1556792"/>
            <a:ext cx="1693893" cy="20521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3.bp.blogspot.com/-HolYTsdLaZc/UHGel59vPlI/AAAAAAAAGoo/AJGZh2hDs2I/s640/WideWalls.1920x1200.www.CAPA.ru.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22114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Какие слова зашифрованы в ребусах? Выдели предлог или союз, которые помогали отгадать ребус.</a:t>
            </a:r>
            <a:endParaRPr lang="ru-RU" sz="2400" b="1" dirty="0"/>
          </a:p>
        </p:txBody>
      </p:sp>
      <p:pic>
        <p:nvPicPr>
          <p:cNvPr id="3" name="Picture 2" descr="D:\Презентации\Математика\Умники и умницы 2 класс\Тетрадь 2 класс 2 часть\Image008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8F8FA"/>
              </a:clrFrom>
              <a:clrTo>
                <a:srgbClr val="F8F8FA">
                  <a:alpha val="0"/>
                </a:srgbClr>
              </a:clrTo>
            </a:clrChange>
          </a:blip>
          <a:srcRect l="18887" t="20089" r="65177" b="71765"/>
          <a:stretch>
            <a:fillRect/>
          </a:stretch>
        </p:blipFill>
        <p:spPr bwMode="auto">
          <a:xfrm>
            <a:off x="2771800" y="1556792"/>
            <a:ext cx="2888792" cy="2088232"/>
          </a:xfrm>
          <a:prstGeom prst="rect">
            <a:avLst/>
          </a:prstGeom>
          <a:noFill/>
        </p:spPr>
      </p:pic>
      <p:pic>
        <p:nvPicPr>
          <p:cNvPr id="5" name="Picture 2" descr="D:\Презентации\Математика\Умники и умницы 2 класс\Тетрадь 2 класс 2 часть\Image008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8F8FA"/>
              </a:clrFrom>
              <a:clrTo>
                <a:srgbClr val="F8F8FA">
                  <a:alpha val="0"/>
                </a:srgbClr>
              </a:clrTo>
            </a:clrChange>
          </a:blip>
          <a:srcRect l="40537" t="20210" r="48517" b="72050"/>
          <a:stretch>
            <a:fillRect/>
          </a:stretch>
        </p:blipFill>
        <p:spPr bwMode="auto">
          <a:xfrm>
            <a:off x="6156176" y="3861048"/>
            <a:ext cx="2448272" cy="244827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24128" y="1556792"/>
            <a:ext cx="2952328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ПО</a:t>
            </a:r>
            <a:r>
              <a:rPr lang="ru-RU" sz="5400" b="1" dirty="0" smtClean="0">
                <a:solidFill>
                  <a:schemeClr val="tx1"/>
                </a:solidFill>
              </a:rPr>
              <a:t>РТ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63888" y="4365104"/>
            <a:ext cx="2448272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Л</a:t>
            </a:r>
            <a:r>
              <a:rPr lang="ru-RU" sz="5400" b="1" dirty="0" smtClean="0">
                <a:solidFill>
                  <a:srgbClr val="FF0000"/>
                </a:solidFill>
              </a:rPr>
              <a:t>ОТ</a:t>
            </a:r>
            <a:r>
              <a:rPr lang="ru-RU" sz="5400" b="1" dirty="0" smtClean="0">
                <a:solidFill>
                  <a:schemeClr val="tx1"/>
                </a:solidFill>
              </a:rPr>
              <a:t>О</a:t>
            </a:r>
            <a:endParaRPr lang="ru-RU" sz="5400" b="1" dirty="0">
              <a:solidFill>
                <a:schemeClr val="tx1"/>
              </a:solidFill>
            </a:endParaRPr>
          </a:p>
        </p:txBody>
      </p:sp>
      <p:pic>
        <p:nvPicPr>
          <p:cNvPr id="8" name="Picture 2" descr="http://www.coollady.ru/pic/0003/009/03_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79512" y="1340768"/>
            <a:ext cx="1693893" cy="20521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3.bp.blogspot.com/-HolYTsdLaZc/UHGel59vPlI/AAAAAAAAGoo/AJGZh2hDs2I/s640/WideWalls.1920x1200.www.CAPA.ru.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22114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Какие слова зашифрованы в ребусах? Выдели предлог или союз, которые помогали отгадать ребус.</a:t>
            </a:r>
            <a:endParaRPr lang="ru-RU" sz="2400" b="1" dirty="0"/>
          </a:p>
        </p:txBody>
      </p:sp>
      <p:pic>
        <p:nvPicPr>
          <p:cNvPr id="3" name="Picture 2" descr="D:\Презентации\Математика\Умники и умницы 2 класс\Тетрадь 2 класс 2 часть\Image008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AF9"/>
              </a:clrFrom>
              <a:clrTo>
                <a:srgbClr val="F6FAF9">
                  <a:alpha val="0"/>
                </a:srgbClr>
              </a:clrTo>
            </a:clrChange>
          </a:blip>
          <a:srcRect l="57630" t="20025" r="33927" b="71765"/>
          <a:stretch>
            <a:fillRect/>
          </a:stretch>
        </p:blipFill>
        <p:spPr bwMode="auto">
          <a:xfrm>
            <a:off x="3995936" y="1124744"/>
            <a:ext cx="1728192" cy="2376264"/>
          </a:xfrm>
          <a:prstGeom prst="rect">
            <a:avLst/>
          </a:prstGeom>
          <a:noFill/>
        </p:spPr>
      </p:pic>
      <p:pic>
        <p:nvPicPr>
          <p:cNvPr id="5" name="Picture 2" descr="D:\Презентации\Математика\Умники и умницы 2 класс\Тетрадь 2 класс 2 часть\Image008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0316" t="22088" r="13727" b="72267"/>
          <a:stretch>
            <a:fillRect/>
          </a:stretch>
        </p:blipFill>
        <p:spPr bwMode="auto">
          <a:xfrm>
            <a:off x="5364088" y="4400271"/>
            <a:ext cx="3240360" cy="162101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652120" y="1556792"/>
            <a:ext cx="2952328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ПО</a:t>
            </a:r>
            <a:r>
              <a:rPr lang="ru-RU" sz="5400" b="1" dirty="0" smtClean="0">
                <a:solidFill>
                  <a:schemeClr val="tx1"/>
                </a:solidFill>
              </a:rPr>
              <a:t>ЯС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36096" y="3573016"/>
            <a:ext cx="2952328" cy="770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К</a:t>
            </a:r>
            <a:r>
              <a:rPr lang="ru-RU" sz="5400" b="1" dirty="0" smtClean="0">
                <a:solidFill>
                  <a:srgbClr val="FF0000"/>
                </a:solidFill>
              </a:rPr>
              <a:t>И</a:t>
            </a:r>
            <a:r>
              <a:rPr lang="ru-RU" sz="5400" b="1" dirty="0" smtClean="0">
                <a:solidFill>
                  <a:schemeClr val="tx1"/>
                </a:solidFill>
              </a:rPr>
              <a:t>Т</a:t>
            </a:r>
            <a:endParaRPr lang="ru-RU" sz="5400" b="1" dirty="0">
              <a:solidFill>
                <a:schemeClr val="tx1"/>
              </a:solidFill>
            </a:endParaRPr>
          </a:p>
        </p:txBody>
      </p:sp>
      <p:pic>
        <p:nvPicPr>
          <p:cNvPr id="8" name="Picture 2" descr="http://www.coollady.ru/pic/0003/009/03_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835696" y="1556792"/>
            <a:ext cx="1693893" cy="20521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http://1.bp.blogspot.com/-NeZcTwX_k1g/UHGenGf_8GI/AAAAAAAAGow/F2hfbKCqliQ/s640/WideWalls.1920x1200.www.CAPA.ru.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632848" cy="1301006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Из спичек составь такую же фигуру. Переложи 4 спички так, чтобы получился четырёхугольник, состоящий из четырёх равных треугольников. Нарисуй его.</a:t>
            </a:r>
            <a:endParaRPr lang="ru-RU" sz="2400" b="1" dirty="0"/>
          </a:p>
        </p:txBody>
      </p:sp>
      <p:grpSp>
        <p:nvGrpSpPr>
          <p:cNvPr id="5" name="Группа 4"/>
          <p:cNvGrpSpPr/>
          <p:nvPr/>
        </p:nvGrpSpPr>
        <p:grpSpPr>
          <a:xfrm rot="10800000">
            <a:off x="3779912" y="3212976"/>
            <a:ext cx="792088" cy="144016"/>
            <a:chOff x="2267744" y="3284984"/>
            <a:chExt cx="2016224" cy="288032"/>
          </a:xfrm>
        </p:grpSpPr>
        <p:sp>
          <p:nvSpPr>
            <p:cNvPr id="6" name="Овал 5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Группа 8"/>
          <p:cNvGrpSpPr/>
          <p:nvPr/>
        </p:nvGrpSpPr>
        <p:grpSpPr>
          <a:xfrm rot="5400000">
            <a:off x="3815916" y="4473116"/>
            <a:ext cx="792088" cy="144016"/>
            <a:chOff x="2267744" y="3284984"/>
            <a:chExt cx="2016224" cy="288032"/>
          </a:xfrm>
        </p:grpSpPr>
        <p:sp>
          <p:nvSpPr>
            <p:cNvPr id="10" name="Овал 9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Группа 11"/>
          <p:cNvGrpSpPr/>
          <p:nvPr/>
        </p:nvGrpSpPr>
        <p:grpSpPr>
          <a:xfrm rot="5400000">
            <a:off x="3815916" y="3609020"/>
            <a:ext cx="792088" cy="144016"/>
            <a:chOff x="2267744" y="3284984"/>
            <a:chExt cx="2016224" cy="288032"/>
          </a:xfrm>
        </p:grpSpPr>
        <p:sp>
          <p:nvSpPr>
            <p:cNvPr id="13" name="Овал 12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4" name="Прямая соединительная линия 13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Группа 14"/>
          <p:cNvGrpSpPr/>
          <p:nvPr/>
        </p:nvGrpSpPr>
        <p:grpSpPr>
          <a:xfrm rot="5400000">
            <a:off x="3815916" y="5337212"/>
            <a:ext cx="792088" cy="144016"/>
            <a:chOff x="2267744" y="3284984"/>
            <a:chExt cx="2016224" cy="288032"/>
          </a:xfrm>
        </p:grpSpPr>
        <p:sp>
          <p:nvSpPr>
            <p:cNvPr id="16" name="Овал 15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7" name="Прямая соединительная линия 16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6992813">
            <a:off x="4059010" y="2838274"/>
            <a:ext cx="792088" cy="144016"/>
            <a:chOff x="2267744" y="3284984"/>
            <a:chExt cx="2016224" cy="288032"/>
          </a:xfrm>
        </p:grpSpPr>
        <p:sp>
          <p:nvSpPr>
            <p:cNvPr id="19" name="Овал 18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0" name="Прямая соединительная линия 19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Группа 20"/>
          <p:cNvGrpSpPr/>
          <p:nvPr/>
        </p:nvGrpSpPr>
        <p:grpSpPr>
          <a:xfrm rot="3378577">
            <a:off x="3567016" y="2874124"/>
            <a:ext cx="792088" cy="144016"/>
            <a:chOff x="2267744" y="3284984"/>
            <a:chExt cx="2016224" cy="288032"/>
          </a:xfrm>
        </p:grpSpPr>
        <p:sp>
          <p:nvSpPr>
            <p:cNvPr id="22" name="Овал 21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3" name="Прямая соединительная линия 22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Группа 23"/>
          <p:cNvGrpSpPr/>
          <p:nvPr/>
        </p:nvGrpSpPr>
        <p:grpSpPr>
          <a:xfrm rot="10800000">
            <a:off x="3707904" y="2420888"/>
            <a:ext cx="792088" cy="144016"/>
            <a:chOff x="2267744" y="3284984"/>
            <a:chExt cx="2016224" cy="288032"/>
          </a:xfrm>
        </p:grpSpPr>
        <p:sp>
          <p:nvSpPr>
            <p:cNvPr id="25" name="Овал 24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6" name="Прямая соединительная линия 25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Группа 26"/>
          <p:cNvGrpSpPr/>
          <p:nvPr/>
        </p:nvGrpSpPr>
        <p:grpSpPr>
          <a:xfrm rot="18568847">
            <a:off x="3547243" y="2052274"/>
            <a:ext cx="792088" cy="144016"/>
            <a:chOff x="2267744" y="3284984"/>
            <a:chExt cx="2016224" cy="288032"/>
          </a:xfrm>
        </p:grpSpPr>
        <p:sp>
          <p:nvSpPr>
            <p:cNvPr id="28" name="Овал 27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9" name="Прямая соединительная линия 28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Группа 29"/>
          <p:cNvGrpSpPr/>
          <p:nvPr/>
        </p:nvGrpSpPr>
        <p:grpSpPr>
          <a:xfrm rot="3709762">
            <a:off x="4066367" y="2083934"/>
            <a:ext cx="792088" cy="144016"/>
            <a:chOff x="2267744" y="3284984"/>
            <a:chExt cx="2016224" cy="288032"/>
          </a:xfrm>
        </p:grpSpPr>
        <p:sp>
          <p:nvSpPr>
            <p:cNvPr id="31" name="Овал 30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2" name="Прямая соединительная линия 31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Группа 32"/>
          <p:cNvGrpSpPr/>
          <p:nvPr/>
        </p:nvGrpSpPr>
        <p:grpSpPr>
          <a:xfrm rot="7508940">
            <a:off x="6551071" y="2858180"/>
            <a:ext cx="792088" cy="144016"/>
            <a:chOff x="2267744" y="3284984"/>
            <a:chExt cx="2016224" cy="288032"/>
          </a:xfrm>
        </p:grpSpPr>
        <p:sp>
          <p:nvSpPr>
            <p:cNvPr id="34" name="Овал 33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5" name="Прямая соединительная линия 34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Группа 35"/>
          <p:cNvGrpSpPr/>
          <p:nvPr/>
        </p:nvGrpSpPr>
        <p:grpSpPr>
          <a:xfrm rot="3378577">
            <a:off x="5967726" y="2862366"/>
            <a:ext cx="792088" cy="144016"/>
            <a:chOff x="2267744" y="3284984"/>
            <a:chExt cx="2016224" cy="288032"/>
          </a:xfrm>
        </p:grpSpPr>
        <p:sp>
          <p:nvSpPr>
            <p:cNvPr id="37" name="Овал 36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8" name="Прямая соединительная линия 37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Группа 38"/>
          <p:cNvGrpSpPr/>
          <p:nvPr/>
        </p:nvGrpSpPr>
        <p:grpSpPr>
          <a:xfrm rot="10800000">
            <a:off x="6228184" y="2492896"/>
            <a:ext cx="792088" cy="144016"/>
            <a:chOff x="2267744" y="3284984"/>
            <a:chExt cx="2016224" cy="288032"/>
          </a:xfrm>
        </p:grpSpPr>
        <p:sp>
          <p:nvSpPr>
            <p:cNvPr id="40" name="Овал 39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1" name="Прямая соединительная линия 40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Группа 41"/>
          <p:cNvGrpSpPr/>
          <p:nvPr/>
        </p:nvGrpSpPr>
        <p:grpSpPr>
          <a:xfrm rot="3709762">
            <a:off x="6514638" y="2155942"/>
            <a:ext cx="792088" cy="144016"/>
            <a:chOff x="2267744" y="3284984"/>
            <a:chExt cx="2016224" cy="288032"/>
          </a:xfrm>
        </p:grpSpPr>
        <p:sp>
          <p:nvSpPr>
            <p:cNvPr id="43" name="Овал 42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4" name="Прямая соединительная линия 43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Группа 44"/>
          <p:cNvGrpSpPr/>
          <p:nvPr/>
        </p:nvGrpSpPr>
        <p:grpSpPr>
          <a:xfrm rot="18568847">
            <a:off x="5995515" y="2124282"/>
            <a:ext cx="792088" cy="144016"/>
            <a:chOff x="2267744" y="3284984"/>
            <a:chExt cx="2016224" cy="288032"/>
          </a:xfrm>
        </p:grpSpPr>
        <p:sp>
          <p:nvSpPr>
            <p:cNvPr id="46" name="Овал 45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7" name="Прямая соединительная линия 46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Группа 47"/>
          <p:cNvGrpSpPr/>
          <p:nvPr/>
        </p:nvGrpSpPr>
        <p:grpSpPr>
          <a:xfrm rot="10800000">
            <a:off x="5724128" y="3212976"/>
            <a:ext cx="792088" cy="144016"/>
            <a:chOff x="2267744" y="3284984"/>
            <a:chExt cx="2016224" cy="288032"/>
          </a:xfrm>
        </p:grpSpPr>
        <p:sp>
          <p:nvSpPr>
            <p:cNvPr id="49" name="Овал 48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0" name="Прямая соединительная линия 49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Группа 50"/>
          <p:cNvGrpSpPr/>
          <p:nvPr/>
        </p:nvGrpSpPr>
        <p:grpSpPr>
          <a:xfrm rot="7370629">
            <a:off x="5418651" y="2844963"/>
            <a:ext cx="792088" cy="144016"/>
            <a:chOff x="2267744" y="3284984"/>
            <a:chExt cx="2016224" cy="288032"/>
          </a:xfrm>
        </p:grpSpPr>
        <p:sp>
          <p:nvSpPr>
            <p:cNvPr id="52" name="Овал 51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3" name="Прямая соединительная линия 52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Группа 53"/>
          <p:cNvGrpSpPr/>
          <p:nvPr/>
        </p:nvGrpSpPr>
        <p:grpSpPr>
          <a:xfrm rot="7809728">
            <a:off x="5854567" y="3634091"/>
            <a:ext cx="792088" cy="144016"/>
            <a:chOff x="2267744" y="3284984"/>
            <a:chExt cx="2016224" cy="288032"/>
          </a:xfrm>
        </p:grpSpPr>
        <p:sp>
          <p:nvSpPr>
            <p:cNvPr id="55" name="Овал 54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6" name="Прямая соединительная линия 55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Группа 56"/>
          <p:cNvGrpSpPr/>
          <p:nvPr/>
        </p:nvGrpSpPr>
        <p:grpSpPr>
          <a:xfrm rot="3764633">
            <a:off x="5357448" y="3598024"/>
            <a:ext cx="792088" cy="144016"/>
            <a:chOff x="2267744" y="3284984"/>
            <a:chExt cx="2016224" cy="288032"/>
          </a:xfrm>
        </p:grpSpPr>
        <p:sp>
          <p:nvSpPr>
            <p:cNvPr id="58" name="Овал 57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9" name="Прямая соединительная линия 58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0" name="Picture 2" descr="http://i.piccy.kiev.ua/i2/dd/67/0800ba54bc986c1aa6b6fa516894.jp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5870" r="69148"/>
          <a:stretch>
            <a:fillRect/>
          </a:stretch>
        </p:blipFill>
        <p:spPr bwMode="auto">
          <a:xfrm>
            <a:off x="7092280" y="3573016"/>
            <a:ext cx="1431776" cy="3039535"/>
          </a:xfrm>
          <a:prstGeom prst="rect">
            <a:avLst/>
          </a:prstGeom>
          <a:noFill/>
        </p:spPr>
      </p:pic>
      <p:pic>
        <p:nvPicPr>
          <p:cNvPr id="61" name="Picture 2" descr="http://i.piccy.kiev.ua/i2/dd/67/0800ba54bc986c1aa6b6fa516894.jp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333" b="67577"/>
          <a:stretch>
            <a:fillRect/>
          </a:stretch>
        </p:blipFill>
        <p:spPr bwMode="auto">
          <a:xfrm flipH="1">
            <a:off x="2051720" y="4581128"/>
            <a:ext cx="1296144" cy="2016224"/>
          </a:xfrm>
          <a:prstGeom prst="rect">
            <a:avLst/>
          </a:prstGeom>
          <a:noFill/>
        </p:spPr>
      </p:pic>
      <p:pic>
        <p:nvPicPr>
          <p:cNvPr id="62" name="Picture 4" descr="http://img1.liveinternet.ru/images/attach/c/8/99/788/99788235_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259632" y="1268760"/>
            <a:ext cx="1927821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http://1.bp.blogspot.com/-NeZcTwX_k1g/UHGenGf_8GI/AAAAAAAAGow/F2hfbKCqliQ/s640/WideWalls.1920x1200.www.CAPA.ru.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632848" cy="108012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Составь из спичек такую же фигуру. Переложи 2 спички так, чтобы стало четыре равных треугольника.</a:t>
            </a:r>
            <a:endParaRPr lang="ru-RU" sz="2400" b="1" dirty="0"/>
          </a:p>
        </p:txBody>
      </p:sp>
      <p:grpSp>
        <p:nvGrpSpPr>
          <p:cNvPr id="6" name="Группа 5"/>
          <p:cNvGrpSpPr/>
          <p:nvPr/>
        </p:nvGrpSpPr>
        <p:grpSpPr>
          <a:xfrm rot="7508940">
            <a:off x="3382719" y="4946411"/>
            <a:ext cx="792088" cy="144016"/>
            <a:chOff x="2267744" y="3284984"/>
            <a:chExt cx="2016224" cy="288032"/>
          </a:xfrm>
        </p:grpSpPr>
        <p:sp>
          <p:nvSpPr>
            <p:cNvPr id="7" name="Овал 6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Группа 8"/>
          <p:cNvGrpSpPr/>
          <p:nvPr/>
        </p:nvGrpSpPr>
        <p:grpSpPr>
          <a:xfrm rot="3569411">
            <a:off x="3935004" y="4958894"/>
            <a:ext cx="792088" cy="144016"/>
            <a:chOff x="2267744" y="3284984"/>
            <a:chExt cx="2016224" cy="288032"/>
          </a:xfrm>
        </p:grpSpPr>
        <p:sp>
          <p:nvSpPr>
            <p:cNvPr id="10" name="Овал 9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Группа 11"/>
          <p:cNvGrpSpPr/>
          <p:nvPr/>
        </p:nvGrpSpPr>
        <p:grpSpPr>
          <a:xfrm rot="5400000">
            <a:off x="3671900" y="4113076"/>
            <a:ext cx="792088" cy="144016"/>
            <a:chOff x="2267744" y="3284984"/>
            <a:chExt cx="2016224" cy="288032"/>
          </a:xfrm>
        </p:grpSpPr>
        <p:sp>
          <p:nvSpPr>
            <p:cNvPr id="13" name="Овал 12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4" name="Прямая соединительная линия 13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Группа 14"/>
          <p:cNvGrpSpPr/>
          <p:nvPr/>
        </p:nvGrpSpPr>
        <p:grpSpPr>
          <a:xfrm rot="7508940">
            <a:off x="3958783" y="3362235"/>
            <a:ext cx="792088" cy="144016"/>
            <a:chOff x="2267744" y="3284984"/>
            <a:chExt cx="2016224" cy="288032"/>
          </a:xfrm>
        </p:grpSpPr>
        <p:sp>
          <p:nvSpPr>
            <p:cNvPr id="16" name="Овал 15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7" name="Прямая соединительная линия 16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3569411">
            <a:off x="3430947" y="3374718"/>
            <a:ext cx="792088" cy="144016"/>
            <a:chOff x="2267744" y="3284984"/>
            <a:chExt cx="2016224" cy="288032"/>
          </a:xfrm>
        </p:grpSpPr>
        <p:sp>
          <p:nvSpPr>
            <p:cNvPr id="19" name="Овал 18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0" name="Прямая соединительная линия 19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Группа 20"/>
          <p:cNvGrpSpPr/>
          <p:nvPr/>
        </p:nvGrpSpPr>
        <p:grpSpPr>
          <a:xfrm>
            <a:off x="4139952" y="2924944"/>
            <a:ext cx="792088" cy="144016"/>
            <a:chOff x="2267744" y="3284984"/>
            <a:chExt cx="2016224" cy="288032"/>
          </a:xfrm>
        </p:grpSpPr>
        <p:sp>
          <p:nvSpPr>
            <p:cNvPr id="22" name="Овал 21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3" name="Прямая соединительная линия 22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Группа 23"/>
          <p:cNvGrpSpPr/>
          <p:nvPr/>
        </p:nvGrpSpPr>
        <p:grpSpPr>
          <a:xfrm>
            <a:off x="3275856" y="2924944"/>
            <a:ext cx="792088" cy="144016"/>
            <a:chOff x="2267744" y="3284984"/>
            <a:chExt cx="2016224" cy="288032"/>
          </a:xfrm>
        </p:grpSpPr>
        <p:sp>
          <p:nvSpPr>
            <p:cNvPr id="25" name="Овал 24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6" name="Прямая соединительная линия 25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Группа 26"/>
          <p:cNvGrpSpPr/>
          <p:nvPr/>
        </p:nvGrpSpPr>
        <p:grpSpPr>
          <a:xfrm>
            <a:off x="3707904" y="2348880"/>
            <a:ext cx="792088" cy="144016"/>
            <a:chOff x="2267744" y="3284984"/>
            <a:chExt cx="2016224" cy="288032"/>
          </a:xfrm>
        </p:grpSpPr>
        <p:sp>
          <p:nvSpPr>
            <p:cNvPr id="28" name="Овал 27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9" name="Прямая соединительная линия 28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Группа 29"/>
          <p:cNvGrpSpPr/>
          <p:nvPr/>
        </p:nvGrpSpPr>
        <p:grpSpPr>
          <a:xfrm rot="8209013">
            <a:off x="3001849" y="2672412"/>
            <a:ext cx="792088" cy="144016"/>
            <a:chOff x="2267744" y="3284984"/>
            <a:chExt cx="2016224" cy="288032"/>
          </a:xfrm>
        </p:grpSpPr>
        <p:sp>
          <p:nvSpPr>
            <p:cNvPr id="31" name="Овал 30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2" name="Прямая соединительная линия 31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Группа 32"/>
          <p:cNvGrpSpPr/>
          <p:nvPr/>
        </p:nvGrpSpPr>
        <p:grpSpPr>
          <a:xfrm rot="2899503">
            <a:off x="4421064" y="2620567"/>
            <a:ext cx="792088" cy="144016"/>
            <a:chOff x="2267744" y="3284984"/>
            <a:chExt cx="2016224" cy="288032"/>
          </a:xfrm>
        </p:grpSpPr>
        <p:sp>
          <p:nvSpPr>
            <p:cNvPr id="34" name="Овал 33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5" name="Прямая соединительная линия 34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Группа 35"/>
          <p:cNvGrpSpPr/>
          <p:nvPr/>
        </p:nvGrpSpPr>
        <p:grpSpPr>
          <a:xfrm>
            <a:off x="6012160" y="2924944"/>
            <a:ext cx="792088" cy="144016"/>
            <a:chOff x="2267744" y="3284984"/>
            <a:chExt cx="2016224" cy="288032"/>
          </a:xfrm>
        </p:grpSpPr>
        <p:sp>
          <p:nvSpPr>
            <p:cNvPr id="37" name="Овал 36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8" name="Прямая соединительная линия 37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Группа 38"/>
          <p:cNvGrpSpPr/>
          <p:nvPr/>
        </p:nvGrpSpPr>
        <p:grpSpPr>
          <a:xfrm>
            <a:off x="6876256" y="2924944"/>
            <a:ext cx="792088" cy="144016"/>
            <a:chOff x="2267744" y="3284984"/>
            <a:chExt cx="2016224" cy="288032"/>
          </a:xfrm>
        </p:grpSpPr>
        <p:sp>
          <p:nvSpPr>
            <p:cNvPr id="40" name="Овал 39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1" name="Прямая соединительная линия 40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Группа 41"/>
          <p:cNvGrpSpPr/>
          <p:nvPr/>
        </p:nvGrpSpPr>
        <p:grpSpPr>
          <a:xfrm rot="8209013">
            <a:off x="5738152" y="2600403"/>
            <a:ext cx="792088" cy="144016"/>
            <a:chOff x="2267744" y="3284984"/>
            <a:chExt cx="2016224" cy="288032"/>
          </a:xfrm>
        </p:grpSpPr>
        <p:sp>
          <p:nvSpPr>
            <p:cNvPr id="43" name="Овал 42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4" name="Прямая соединительная линия 43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Группа 44"/>
          <p:cNvGrpSpPr/>
          <p:nvPr/>
        </p:nvGrpSpPr>
        <p:grpSpPr>
          <a:xfrm>
            <a:off x="6444208" y="2276872"/>
            <a:ext cx="792088" cy="144016"/>
            <a:chOff x="2267744" y="3284984"/>
            <a:chExt cx="2016224" cy="288032"/>
          </a:xfrm>
        </p:grpSpPr>
        <p:sp>
          <p:nvSpPr>
            <p:cNvPr id="46" name="Овал 45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7" name="Прямая соединительная линия 46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Группа 47"/>
          <p:cNvGrpSpPr/>
          <p:nvPr/>
        </p:nvGrpSpPr>
        <p:grpSpPr>
          <a:xfrm rot="2899503">
            <a:off x="7157367" y="2620567"/>
            <a:ext cx="792088" cy="144016"/>
            <a:chOff x="2267744" y="3284984"/>
            <a:chExt cx="2016224" cy="288032"/>
          </a:xfrm>
        </p:grpSpPr>
        <p:sp>
          <p:nvSpPr>
            <p:cNvPr id="49" name="Овал 48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0" name="Прямая соединительная линия 49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Группа 50"/>
          <p:cNvGrpSpPr/>
          <p:nvPr/>
        </p:nvGrpSpPr>
        <p:grpSpPr>
          <a:xfrm rot="7508940">
            <a:off x="6695086" y="3362236"/>
            <a:ext cx="792088" cy="144016"/>
            <a:chOff x="2267744" y="3284984"/>
            <a:chExt cx="2016224" cy="288032"/>
          </a:xfrm>
        </p:grpSpPr>
        <p:sp>
          <p:nvSpPr>
            <p:cNvPr id="52" name="Овал 51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3" name="Прямая соединительная линия 52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Группа 53"/>
          <p:cNvGrpSpPr/>
          <p:nvPr/>
        </p:nvGrpSpPr>
        <p:grpSpPr>
          <a:xfrm rot="3569411">
            <a:off x="6167252" y="3374717"/>
            <a:ext cx="792088" cy="144016"/>
            <a:chOff x="2267744" y="3284984"/>
            <a:chExt cx="2016224" cy="288032"/>
          </a:xfrm>
        </p:grpSpPr>
        <p:sp>
          <p:nvSpPr>
            <p:cNvPr id="55" name="Овал 54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6" name="Прямая соединительная линия 55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Группа 56"/>
          <p:cNvGrpSpPr/>
          <p:nvPr/>
        </p:nvGrpSpPr>
        <p:grpSpPr>
          <a:xfrm rot="5400000">
            <a:off x="6408204" y="4113076"/>
            <a:ext cx="792088" cy="144016"/>
            <a:chOff x="2267744" y="3284984"/>
            <a:chExt cx="2016224" cy="288032"/>
          </a:xfrm>
        </p:grpSpPr>
        <p:sp>
          <p:nvSpPr>
            <p:cNvPr id="58" name="Овал 57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9" name="Прямая соединительная линия 58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Группа 59"/>
          <p:cNvGrpSpPr/>
          <p:nvPr/>
        </p:nvGrpSpPr>
        <p:grpSpPr>
          <a:xfrm rot="14104399">
            <a:off x="6261940" y="2642809"/>
            <a:ext cx="792088" cy="144016"/>
            <a:chOff x="2267744" y="3284984"/>
            <a:chExt cx="2016224" cy="288032"/>
          </a:xfrm>
        </p:grpSpPr>
        <p:sp>
          <p:nvSpPr>
            <p:cNvPr id="61" name="Овал 60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2" name="Прямая соединительная линия 61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Группа 62"/>
          <p:cNvGrpSpPr/>
          <p:nvPr/>
        </p:nvGrpSpPr>
        <p:grpSpPr>
          <a:xfrm rot="7836556">
            <a:off x="6648645" y="2624404"/>
            <a:ext cx="792088" cy="144016"/>
            <a:chOff x="2267744" y="3284984"/>
            <a:chExt cx="2016224" cy="288032"/>
          </a:xfrm>
        </p:grpSpPr>
        <p:sp>
          <p:nvSpPr>
            <p:cNvPr id="64" name="Овал 63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5" name="Прямая соединительная линия 64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6" name="Picture 2" descr="http://i.piccy.kiev.ua/i2/dd/67/0800ba54bc986c1aa6b6fa516894.jp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5870" r="69148"/>
          <a:stretch>
            <a:fillRect/>
          </a:stretch>
        </p:blipFill>
        <p:spPr bwMode="auto">
          <a:xfrm>
            <a:off x="7092280" y="3573016"/>
            <a:ext cx="1431776" cy="3039535"/>
          </a:xfrm>
          <a:prstGeom prst="rect">
            <a:avLst/>
          </a:prstGeom>
          <a:noFill/>
        </p:spPr>
      </p:pic>
      <p:pic>
        <p:nvPicPr>
          <p:cNvPr id="67" name="Picture 2" descr="http://i.piccy.kiev.ua/i2/dd/67/0800ba54bc986c1aa6b6fa516894.jp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333" b="67577"/>
          <a:stretch>
            <a:fillRect/>
          </a:stretch>
        </p:blipFill>
        <p:spPr bwMode="auto">
          <a:xfrm flipH="1">
            <a:off x="2051720" y="4581128"/>
            <a:ext cx="1296144" cy="2016224"/>
          </a:xfrm>
          <a:prstGeom prst="rect">
            <a:avLst/>
          </a:prstGeom>
          <a:noFill/>
        </p:spPr>
      </p:pic>
      <p:pic>
        <p:nvPicPr>
          <p:cNvPr id="68" name="Picture 4" descr="http://img1.liveinternet.ru/images/attach/c/8/99/788/99788235_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259632" y="1268760"/>
            <a:ext cx="1927821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http://1.bp.blogspot.com/-NeZcTwX_k1g/UHGenGf_8GI/AAAAAAAAGow/F2hfbKCqliQ/s640/WideWalls.1920x1200.www.CAPA.ru.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632848" cy="108012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Составь такую же фигуру. Переложи 3 спички так, чтобы стало четыре равных квадрата. Нарисуй их.</a:t>
            </a:r>
            <a:endParaRPr lang="ru-RU" sz="2400" b="1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2411760" y="2204864"/>
            <a:ext cx="792088" cy="144016"/>
            <a:chOff x="2267744" y="3284984"/>
            <a:chExt cx="2016224" cy="288032"/>
          </a:xfrm>
        </p:grpSpPr>
        <p:sp>
          <p:nvSpPr>
            <p:cNvPr id="6" name="Овал 5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Группа 7"/>
          <p:cNvGrpSpPr/>
          <p:nvPr/>
        </p:nvGrpSpPr>
        <p:grpSpPr>
          <a:xfrm rot="5400000">
            <a:off x="1943708" y="2600908"/>
            <a:ext cx="792088" cy="144016"/>
            <a:chOff x="2267744" y="3284984"/>
            <a:chExt cx="2016224" cy="288032"/>
          </a:xfrm>
        </p:grpSpPr>
        <p:sp>
          <p:nvSpPr>
            <p:cNvPr id="9" name="Овал 8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Группа 10"/>
          <p:cNvGrpSpPr/>
          <p:nvPr/>
        </p:nvGrpSpPr>
        <p:grpSpPr>
          <a:xfrm>
            <a:off x="2411760" y="2996952"/>
            <a:ext cx="792088" cy="144016"/>
            <a:chOff x="2267744" y="3284984"/>
            <a:chExt cx="2016224" cy="288032"/>
          </a:xfrm>
        </p:grpSpPr>
        <p:sp>
          <p:nvSpPr>
            <p:cNvPr id="12" name="Овал 11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3" name="Прямая соединительная линия 12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Группа 13"/>
          <p:cNvGrpSpPr/>
          <p:nvPr/>
        </p:nvGrpSpPr>
        <p:grpSpPr>
          <a:xfrm rot="5400000">
            <a:off x="2807804" y="2600908"/>
            <a:ext cx="792088" cy="144016"/>
            <a:chOff x="2267744" y="3284984"/>
            <a:chExt cx="2016224" cy="288032"/>
          </a:xfrm>
        </p:grpSpPr>
        <p:sp>
          <p:nvSpPr>
            <p:cNvPr id="15" name="Овал 14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6" name="Прямая соединительная линия 15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3275856" y="2996952"/>
            <a:ext cx="792088" cy="144016"/>
            <a:chOff x="2267744" y="3284984"/>
            <a:chExt cx="2016224" cy="288032"/>
          </a:xfrm>
        </p:grpSpPr>
        <p:sp>
          <p:nvSpPr>
            <p:cNvPr id="18" name="Овал 17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9" name="Прямая соединительная линия 18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Группа 19"/>
          <p:cNvGrpSpPr/>
          <p:nvPr/>
        </p:nvGrpSpPr>
        <p:grpSpPr>
          <a:xfrm>
            <a:off x="4139952" y="2996952"/>
            <a:ext cx="792088" cy="144016"/>
            <a:chOff x="2267744" y="3284984"/>
            <a:chExt cx="2016224" cy="288032"/>
          </a:xfrm>
        </p:grpSpPr>
        <p:sp>
          <p:nvSpPr>
            <p:cNvPr id="21" name="Овал 20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2" name="Прямая соединительная линия 21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Группа 22"/>
          <p:cNvGrpSpPr/>
          <p:nvPr/>
        </p:nvGrpSpPr>
        <p:grpSpPr>
          <a:xfrm rot="5400000">
            <a:off x="3671900" y="2600908"/>
            <a:ext cx="792088" cy="144016"/>
            <a:chOff x="2267744" y="3284984"/>
            <a:chExt cx="2016224" cy="288032"/>
          </a:xfrm>
        </p:grpSpPr>
        <p:sp>
          <p:nvSpPr>
            <p:cNvPr id="24" name="Овал 23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5" name="Прямая соединительная линия 24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Группа 25"/>
          <p:cNvGrpSpPr/>
          <p:nvPr/>
        </p:nvGrpSpPr>
        <p:grpSpPr>
          <a:xfrm rot="5400000">
            <a:off x="4535996" y="2600908"/>
            <a:ext cx="792088" cy="144016"/>
            <a:chOff x="2267744" y="3284984"/>
            <a:chExt cx="2016224" cy="288032"/>
          </a:xfrm>
        </p:grpSpPr>
        <p:sp>
          <p:nvSpPr>
            <p:cNvPr id="27" name="Овал 26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8" name="Прямая соединительная линия 27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Группа 28"/>
          <p:cNvGrpSpPr/>
          <p:nvPr/>
        </p:nvGrpSpPr>
        <p:grpSpPr>
          <a:xfrm rot="5400000">
            <a:off x="1943708" y="3465004"/>
            <a:ext cx="792088" cy="144016"/>
            <a:chOff x="2267744" y="3284984"/>
            <a:chExt cx="2016224" cy="288032"/>
          </a:xfrm>
        </p:grpSpPr>
        <p:sp>
          <p:nvSpPr>
            <p:cNvPr id="30" name="Овал 29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1" name="Прямая соединительная линия 30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Группа 31"/>
          <p:cNvGrpSpPr/>
          <p:nvPr/>
        </p:nvGrpSpPr>
        <p:grpSpPr>
          <a:xfrm rot="5400000">
            <a:off x="2807804" y="3392996"/>
            <a:ext cx="792088" cy="144016"/>
            <a:chOff x="2267744" y="3284984"/>
            <a:chExt cx="2016224" cy="288032"/>
          </a:xfrm>
        </p:grpSpPr>
        <p:sp>
          <p:nvSpPr>
            <p:cNvPr id="33" name="Овал 32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4" name="Прямая соединительная линия 33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Группа 34"/>
          <p:cNvGrpSpPr/>
          <p:nvPr/>
        </p:nvGrpSpPr>
        <p:grpSpPr>
          <a:xfrm rot="5400000">
            <a:off x="3671900" y="3392996"/>
            <a:ext cx="792088" cy="144016"/>
            <a:chOff x="2267744" y="3284984"/>
            <a:chExt cx="2016224" cy="288032"/>
          </a:xfrm>
        </p:grpSpPr>
        <p:sp>
          <p:nvSpPr>
            <p:cNvPr id="36" name="Овал 35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7" name="Прямая соединительная линия 36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Группа 37"/>
          <p:cNvGrpSpPr/>
          <p:nvPr/>
        </p:nvGrpSpPr>
        <p:grpSpPr>
          <a:xfrm rot="5400000">
            <a:off x="4535996" y="3465004"/>
            <a:ext cx="792088" cy="144016"/>
            <a:chOff x="2267744" y="3284984"/>
            <a:chExt cx="2016224" cy="288032"/>
          </a:xfrm>
        </p:grpSpPr>
        <p:sp>
          <p:nvSpPr>
            <p:cNvPr id="39" name="Овал 38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0" name="Прямая соединительная линия 39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Группа 40"/>
          <p:cNvGrpSpPr/>
          <p:nvPr/>
        </p:nvGrpSpPr>
        <p:grpSpPr>
          <a:xfrm>
            <a:off x="4139952" y="2204864"/>
            <a:ext cx="792088" cy="144016"/>
            <a:chOff x="2267744" y="3284984"/>
            <a:chExt cx="2016224" cy="288032"/>
          </a:xfrm>
        </p:grpSpPr>
        <p:sp>
          <p:nvSpPr>
            <p:cNvPr id="42" name="Овал 41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3" name="Прямая соединительная линия 42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Группа 43"/>
          <p:cNvGrpSpPr/>
          <p:nvPr/>
        </p:nvGrpSpPr>
        <p:grpSpPr>
          <a:xfrm>
            <a:off x="2411760" y="3789040"/>
            <a:ext cx="792088" cy="144016"/>
            <a:chOff x="2267744" y="3284984"/>
            <a:chExt cx="2016224" cy="288032"/>
          </a:xfrm>
        </p:grpSpPr>
        <p:sp>
          <p:nvSpPr>
            <p:cNvPr id="45" name="Овал 44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6" name="Прямая соединительная линия 45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Группа 46"/>
          <p:cNvGrpSpPr/>
          <p:nvPr/>
        </p:nvGrpSpPr>
        <p:grpSpPr>
          <a:xfrm>
            <a:off x="3275856" y="3789040"/>
            <a:ext cx="792088" cy="144016"/>
            <a:chOff x="2267744" y="3284984"/>
            <a:chExt cx="2016224" cy="288032"/>
          </a:xfrm>
        </p:grpSpPr>
        <p:sp>
          <p:nvSpPr>
            <p:cNvPr id="48" name="Овал 47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9" name="Прямая соединительная линия 48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Группа 49"/>
          <p:cNvGrpSpPr/>
          <p:nvPr/>
        </p:nvGrpSpPr>
        <p:grpSpPr>
          <a:xfrm>
            <a:off x="4067944" y="3789040"/>
            <a:ext cx="792088" cy="144016"/>
            <a:chOff x="2267744" y="3284984"/>
            <a:chExt cx="2016224" cy="288032"/>
          </a:xfrm>
        </p:grpSpPr>
        <p:sp>
          <p:nvSpPr>
            <p:cNvPr id="51" name="Овал 50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2" name="Прямая соединительная линия 51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Группа 52"/>
          <p:cNvGrpSpPr/>
          <p:nvPr/>
        </p:nvGrpSpPr>
        <p:grpSpPr>
          <a:xfrm rot="5400000">
            <a:off x="5256076" y="2528900"/>
            <a:ext cx="792088" cy="144016"/>
            <a:chOff x="2267744" y="3284984"/>
            <a:chExt cx="2016224" cy="288032"/>
          </a:xfrm>
        </p:grpSpPr>
        <p:sp>
          <p:nvSpPr>
            <p:cNvPr id="54" name="Овал 53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5" name="Прямая соединительная линия 54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Группа 55"/>
          <p:cNvGrpSpPr/>
          <p:nvPr/>
        </p:nvGrpSpPr>
        <p:grpSpPr>
          <a:xfrm>
            <a:off x="5652120" y="2132856"/>
            <a:ext cx="792088" cy="144016"/>
            <a:chOff x="2267744" y="3284984"/>
            <a:chExt cx="2016224" cy="288032"/>
          </a:xfrm>
        </p:grpSpPr>
        <p:sp>
          <p:nvSpPr>
            <p:cNvPr id="57" name="Овал 56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8" name="Прямая соединительная линия 57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Группа 58"/>
          <p:cNvGrpSpPr/>
          <p:nvPr/>
        </p:nvGrpSpPr>
        <p:grpSpPr>
          <a:xfrm>
            <a:off x="5724128" y="2852936"/>
            <a:ext cx="792088" cy="144016"/>
            <a:chOff x="2267744" y="3284984"/>
            <a:chExt cx="2016224" cy="288032"/>
          </a:xfrm>
        </p:grpSpPr>
        <p:sp>
          <p:nvSpPr>
            <p:cNvPr id="60" name="Овал 59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1" name="Прямая соединительная линия 60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Группа 61"/>
          <p:cNvGrpSpPr/>
          <p:nvPr/>
        </p:nvGrpSpPr>
        <p:grpSpPr>
          <a:xfrm>
            <a:off x="6588224" y="2852936"/>
            <a:ext cx="792088" cy="144016"/>
            <a:chOff x="2267744" y="3284984"/>
            <a:chExt cx="2016224" cy="288032"/>
          </a:xfrm>
        </p:grpSpPr>
        <p:sp>
          <p:nvSpPr>
            <p:cNvPr id="63" name="Овал 62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4" name="Прямая соединительная линия 63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Группа 64"/>
          <p:cNvGrpSpPr/>
          <p:nvPr/>
        </p:nvGrpSpPr>
        <p:grpSpPr>
          <a:xfrm>
            <a:off x="7380312" y="2852936"/>
            <a:ext cx="792088" cy="144016"/>
            <a:chOff x="2267744" y="3284984"/>
            <a:chExt cx="2016224" cy="288032"/>
          </a:xfrm>
        </p:grpSpPr>
        <p:sp>
          <p:nvSpPr>
            <p:cNvPr id="66" name="Овал 65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7" name="Прямая соединительная линия 66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Группа 67"/>
          <p:cNvGrpSpPr/>
          <p:nvPr/>
        </p:nvGrpSpPr>
        <p:grpSpPr>
          <a:xfrm rot="5400000">
            <a:off x="6120172" y="3320988"/>
            <a:ext cx="792088" cy="144016"/>
            <a:chOff x="2267744" y="3284984"/>
            <a:chExt cx="2016224" cy="288032"/>
          </a:xfrm>
        </p:grpSpPr>
        <p:sp>
          <p:nvSpPr>
            <p:cNvPr id="69" name="Овал 68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0" name="Прямая соединительная линия 69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Группа 70"/>
          <p:cNvGrpSpPr/>
          <p:nvPr/>
        </p:nvGrpSpPr>
        <p:grpSpPr>
          <a:xfrm rot="5400000">
            <a:off x="6912260" y="3320988"/>
            <a:ext cx="792088" cy="144016"/>
            <a:chOff x="2267744" y="3284984"/>
            <a:chExt cx="2016224" cy="288032"/>
          </a:xfrm>
        </p:grpSpPr>
        <p:sp>
          <p:nvSpPr>
            <p:cNvPr id="72" name="Овал 71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3" name="Прямая соединительная линия 72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Группа 73"/>
          <p:cNvGrpSpPr/>
          <p:nvPr/>
        </p:nvGrpSpPr>
        <p:grpSpPr>
          <a:xfrm rot="5400000">
            <a:off x="6120172" y="2456892"/>
            <a:ext cx="792088" cy="144016"/>
            <a:chOff x="2267744" y="3284984"/>
            <a:chExt cx="2016224" cy="288032"/>
          </a:xfrm>
        </p:grpSpPr>
        <p:sp>
          <p:nvSpPr>
            <p:cNvPr id="75" name="Овал 74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6" name="Прямая соединительная линия 75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Группа 76"/>
          <p:cNvGrpSpPr/>
          <p:nvPr/>
        </p:nvGrpSpPr>
        <p:grpSpPr>
          <a:xfrm rot="5400000">
            <a:off x="6912260" y="2456892"/>
            <a:ext cx="792088" cy="144016"/>
            <a:chOff x="2267744" y="3284984"/>
            <a:chExt cx="2016224" cy="288032"/>
          </a:xfrm>
        </p:grpSpPr>
        <p:sp>
          <p:nvSpPr>
            <p:cNvPr id="78" name="Овал 77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9" name="Прямая соединительная линия 78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Группа 79"/>
          <p:cNvGrpSpPr/>
          <p:nvPr/>
        </p:nvGrpSpPr>
        <p:grpSpPr>
          <a:xfrm rot="5400000">
            <a:off x="7704348" y="2456892"/>
            <a:ext cx="792088" cy="144016"/>
            <a:chOff x="2267744" y="3284984"/>
            <a:chExt cx="2016224" cy="288032"/>
          </a:xfrm>
        </p:grpSpPr>
        <p:sp>
          <p:nvSpPr>
            <p:cNvPr id="81" name="Овал 80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2" name="Прямая соединительная линия 81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Группа 82"/>
          <p:cNvGrpSpPr/>
          <p:nvPr/>
        </p:nvGrpSpPr>
        <p:grpSpPr>
          <a:xfrm rot="5400000">
            <a:off x="7704348" y="3320988"/>
            <a:ext cx="792088" cy="144016"/>
            <a:chOff x="2267744" y="3284984"/>
            <a:chExt cx="2016224" cy="288032"/>
          </a:xfrm>
        </p:grpSpPr>
        <p:sp>
          <p:nvSpPr>
            <p:cNvPr id="84" name="Овал 83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5" name="Прямая соединительная линия 84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6" name="Группа 85"/>
          <p:cNvGrpSpPr/>
          <p:nvPr/>
        </p:nvGrpSpPr>
        <p:grpSpPr>
          <a:xfrm>
            <a:off x="6444208" y="3645024"/>
            <a:ext cx="792088" cy="144016"/>
            <a:chOff x="2267744" y="3284984"/>
            <a:chExt cx="2016224" cy="288032"/>
          </a:xfrm>
        </p:grpSpPr>
        <p:sp>
          <p:nvSpPr>
            <p:cNvPr id="87" name="Овал 86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8" name="Прямая соединительная линия 87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Группа 88"/>
          <p:cNvGrpSpPr/>
          <p:nvPr/>
        </p:nvGrpSpPr>
        <p:grpSpPr>
          <a:xfrm>
            <a:off x="7308304" y="2060848"/>
            <a:ext cx="792088" cy="144016"/>
            <a:chOff x="2267744" y="3284984"/>
            <a:chExt cx="2016224" cy="288032"/>
          </a:xfrm>
        </p:grpSpPr>
        <p:sp>
          <p:nvSpPr>
            <p:cNvPr id="90" name="Овал 89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91" name="Прямая соединительная линия 90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Группа 91"/>
          <p:cNvGrpSpPr/>
          <p:nvPr/>
        </p:nvGrpSpPr>
        <p:grpSpPr>
          <a:xfrm rot="10800000">
            <a:off x="8100392" y="3717032"/>
            <a:ext cx="792088" cy="144016"/>
            <a:chOff x="2267744" y="3284984"/>
            <a:chExt cx="2016224" cy="288032"/>
          </a:xfrm>
        </p:grpSpPr>
        <p:sp>
          <p:nvSpPr>
            <p:cNvPr id="93" name="Овал 92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94" name="Прямая соединительная линия 93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5" name="Группа 94"/>
          <p:cNvGrpSpPr/>
          <p:nvPr/>
        </p:nvGrpSpPr>
        <p:grpSpPr>
          <a:xfrm rot="5400000">
            <a:off x="8424428" y="3320988"/>
            <a:ext cx="792088" cy="144016"/>
            <a:chOff x="2267744" y="3284984"/>
            <a:chExt cx="2016224" cy="288032"/>
          </a:xfrm>
        </p:grpSpPr>
        <p:sp>
          <p:nvSpPr>
            <p:cNvPr id="96" name="Овал 95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97" name="Прямая соединительная линия 96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8" name="Группа 97"/>
          <p:cNvGrpSpPr/>
          <p:nvPr/>
        </p:nvGrpSpPr>
        <p:grpSpPr>
          <a:xfrm>
            <a:off x="8100392" y="2852936"/>
            <a:ext cx="792088" cy="144016"/>
            <a:chOff x="2267744" y="3284984"/>
            <a:chExt cx="2016224" cy="288032"/>
          </a:xfrm>
        </p:grpSpPr>
        <p:sp>
          <p:nvSpPr>
            <p:cNvPr id="99" name="Овал 98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00" name="Прямая соединительная линия 99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1" name="Picture 2" descr="http://i.piccy.kiev.ua/i2/dd/67/0800ba54bc986c1aa6b6fa516894.jp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5870" r="69148"/>
          <a:stretch>
            <a:fillRect/>
          </a:stretch>
        </p:blipFill>
        <p:spPr bwMode="auto">
          <a:xfrm>
            <a:off x="7164288" y="3818465"/>
            <a:ext cx="1431776" cy="3039535"/>
          </a:xfrm>
          <a:prstGeom prst="rect">
            <a:avLst/>
          </a:prstGeom>
          <a:noFill/>
        </p:spPr>
      </p:pic>
      <p:pic>
        <p:nvPicPr>
          <p:cNvPr id="102" name="Picture 2" descr="http://i.piccy.kiev.ua/i2/dd/67/0800ba54bc986c1aa6b6fa516894.jp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333" b="67577"/>
          <a:stretch>
            <a:fillRect/>
          </a:stretch>
        </p:blipFill>
        <p:spPr bwMode="auto">
          <a:xfrm flipH="1">
            <a:off x="2051720" y="4581128"/>
            <a:ext cx="1296144" cy="2016224"/>
          </a:xfrm>
          <a:prstGeom prst="rect">
            <a:avLst/>
          </a:prstGeom>
          <a:noFill/>
        </p:spPr>
      </p:pic>
      <p:pic>
        <p:nvPicPr>
          <p:cNvPr id="103" name="Picture 4" descr="http://img1.liveinternet.ru/images/attach/c/8/99/788/99788235_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23528" y="980728"/>
            <a:ext cx="1927821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pic>
        <p:nvPicPr>
          <p:cNvPr id="13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8256633" cy="6201650"/>
          </a:xfrm>
          <a:prstGeom prst="rect">
            <a:avLst/>
          </a:prstGeom>
          <a:noFill/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752" y="1628800"/>
            <a:ext cx="4521696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dirty="0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  <a:endParaRPr lang="ru-RU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736" y="2564904"/>
            <a:ext cx="49685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7" name="Picture 2" descr="Герои сказок. - pril3.jpg...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267744" y="4077072"/>
            <a:ext cx="1795948" cy="2259733"/>
          </a:xfrm>
          <a:prstGeom prst="rect">
            <a:avLst/>
          </a:prstGeom>
          <a:noFill/>
        </p:spPr>
      </p:pic>
      <p:pic>
        <p:nvPicPr>
          <p:cNvPr id="6" name="Picture 2" descr="http://img1.liveinternet.ru/images/attach/c/3/77/864/77864325_9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4365104"/>
            <a:ext cx="1744187" cy="1910690"/>
          </a:xfrm>
          <a:prstGeom prst="rect">
            <a:avLst/>
          </a:prstGeom>
          <a:noFill/>
        </p:spPr>
      </p:pic>
      <p:pic>
        <p:nvPicPr>
          <p:cNvPr id="8" name="Picture 4" descr="http://img1.liveinternet.ru/images/attach/c/3/77/864/77864145_01ded5e01cf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228184" y="4077072"/>
            <a:ext cx="1444396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ра20 (700x545, 287Kb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370"/>
            <a:ext cx="9144000" cy="686737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95334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были друзьями: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Picture 8" descr="http://img0.liveinternet.ru/images/attach/b/4/102/897/102897638_5336812_0_9bdb5_5b110b99_L.png"/>
          <p:cNvPicPr>
            <a:picLocks noChangeAspect="1" noChangeArrowheads="1"/>
          </p:cNvPicPr>
          <p:nvPr/>
        </p:nvPicPr>
        <p:blipFill>
          <a:blip r:embed="rId3" cstate="print"/>
          <a:srcRect l="17318" r="2667"/>
          <a:stretch>
            <a:fillRect/>
          </a:stretch>
        </p:blipFill>
        <p:spPr bwMode="auto">
          <a:xfrm>
            <a:off x="251520" y="1015380"/>
            <a:ext cx="1763688" cy="5842620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>
            <a:off x="467544" y="1340768"/>
            <a:ext cx="3024336" cy="1512168"/>
          </a:xfrm>
          <a:prstGeom prst="cloudCallout">
            <a:avLst>
              <a:gd name="adj1" fmla="val -14500"/>
              <a:gd name="adj2" fmla="val 9293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Малыша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5148064" y="980728"/>
            <a:ext cx="3672408" cy="1944216"/>
          </a:xfrm>
          <a:prstGeom prst="cloudCallout">
            <a:avLst>
              <a:gd name="adj1" fmla="val 5932"/>
              <a:gd name="adj2" fmla="val 9666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chemeClr val="tx1"/>
                </a:solidFill>
              </a:rPr>
              <a:t>Карлсон</a:t>
            </a:r>
            <a:r>
              <a:rPr lang="ru-RU" sz="3200" b="1" dirty="0" smtClean="0">
                <a:solidFill>
                  <a:schemeClr val="tx1"/>
                </a:solidFill>
              </a:rPr>
              <a:t>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24580" name="Picture 4" descr="http://img1.liveinternet.ru/images/attach/c/3/77/864/77864145_01ded5e01cf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660232" y="4005064"/>
            <a:ext cx="1584176" cy="2448272"/>
          </a:xfrm>
          <a:prstGeom prst="rect">
            <a:avLst/>
          </a:prstGeom>
          <a:noFill/>
        </p:spPr>
      </p:pic>
      <p:pic>
        <p:nvPicPr>
          <p:cNvPr id="24582" name="Picture 6" descr="http://img1.liveinternet.ru/images/attach/c/3/77/864/77864293_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3717032"/>
            <a:ext cx="1623677" cy="2649356"/>
          </a:xfrm>
          <a:prstGeom prst="rect">
            <a:avLst/>
          </a:prstGeom>
          <a:noFill/>
        </p:spPr>
      </p:pic>
      <p:pic>
        <p:nvPicPr>
          <p:cNvPr id="26626" name="Picture 2" descr="http://www.coollady.ru/pic/0003/009/03_1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7984" y="2636912"/>
            <a:ext cx="2952328" cy="3636284"/>
          </a:xfrm>
          <a:prstGeom prst="rect">
            <a:avLst/>
          </a:prstGeom>
          <a:noFill/>
        </p:spPr>
      </p:pic>
      <p:pic>
        <p:nvPicPr>
          <p:cNvPr id="26628" name="Picture 4" descr="http://www.coollady.ru/pic/0003/009/06_1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411760" y="3140968"/>
            <a:ext cx="2160240" cy="35402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ра20 (700x545, 287Kb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370"/>
            <a:ext cx="9144000" cy="686737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95334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были друзьями: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Picture 8" descr="http://img0.liveinternet.ru/images/attach/b/4/102/897/102897638_5336812_0_9bdb5_5b110b99_L.png"/>
          <p:cNvPicPr>
            <a:picLocks noChangeAspect="1" noChangeArrowheads="1"/>
          </p:cNvPicPr>
          <p:nvPr/>
        </p:nvPicPr>
        <p:blipFill>
          <a:blip r:embed="rId3" cstate="print"/>
          <a:srcRect l="17318" r="2667"/>
          <a:stretch>
            <a:fillRect/>
          </a:stretch>
        </p:blipFill>
        <p:spPr bwMode="auto">
          <a:xfrm>
            <a:off x="251520" y="1015380"/>
            <a:ext cx="1763688" cy="5842620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>
            <a:off x="467544" y="1340768"/>
            <a:ext cx="3024336" cy="1512168"/>
          </a:xfrm>
          <a:prstGeom prst="cloudCallout">
            <a:avLst>
              <a:gd name="adj1" fmla="val -14500"/>
              <a:gd name="adj2" fmla="val 9293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Винни-Пуха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5148064" y="980728"/>
            <a:ext cx="3672408" cy="1944216"/>
          </a:xfrm>
          <a:prstGeom prst="cloudCallout">
            <a:avLst>
              <a:gd name="adj1" fmla="val 5932"/>
              <a:gd name="adj2" fmla="val 9666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Пятачок, </a:t>
            </a:r>
            <a:r>
              <a:rPr lang="ru-RU" sz="3200" b="1" dirty="0" err="1" smtClean="0">
                <a:solidFill>
                  <a:schemeClr val="tx1"/>
                </a:solidFill>
              </a:rPr>
              <a:t>Иа-Иа</a:t>
            </a:r>
            <a:r>
              <a:rPr lang="ru-RU" sz="3200" b="1" dirty="0" smtClean="0">
                <a:solidFill>
                  <a:schemeClr val="tx1"/>
                </a:solidFill>
              </a:rPr>
              <a:t>, Кролик.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24580" name="Picture 4" descr="http://img1.liveinternet.ru/images/attach/c/3/77/864/77864145_01ded5e01cf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660232" y="4005064"/>
            <a:ext cx="1584176" cy="2448272"/>
          </a:xfrm>
          <a:prstGeom prst="rect">
            <a:avLst/>
          </a:prstGeom>
          <a:noFill/>
        </p:spPr>
      </p:pic>
      <p:pic>
        <p:nvPicPr>
          <p:cNvPr id="24582" name="Picture 6" descr="http://img1.liveinternet.ru/images/attach/c/3/77/864/77864293_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3717032"/>
            <a:ext cx="1623677" cy="2649356"/>
          </a:xfrm>
          <a:prstGeom prst="rect">
            <a:avLst/>
          </a:prstGeom>
          <a:noFill/>
        </p:spPr>
      </p:pic>
      <p:pic>
        <p:nvPicPr>
          <p:cNvPr id="27650" name="Picture 2" descr="http://i.piccy.kiev.ua/i2/dd/67/0800ba54bc986c1aa6b6fa516894.jpe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333" b="67577"/>
          <a:stretch>
            <a:fillRect/>
          </a:stretch>
        </p:blipFill>
        <p:spPr bwMode="auto">
          <a:xfrm flipH="1">
            <a:off x="2195736" y="4653136"/>
            <a:ext cx="1296144" cy="2016224"/>
          </a:xfrm>
          <a:prstGeom prst="rect">
            <a:avLst/>
          </a:prstGeom>
          <a:noFill/>
        </p:spPr>
      </p:pic>
      <p:pic>
        <p:nvPicPr>
          <p:cNvPr id="27652" name="Picture 4" descr="http://img1.liveinternet.ru/images/attach/c/8/99/788/99788235_9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3848" y="980728"/>
            <a:ext cx="2678409" cy="3744416"/>
          </a:xfrm>
          <a:prstGeom prst="rect">
            <a:avLst/>
          </a:prstGeom>
          <a:noFill/>
        </p:spPr>
      </p:pic>
      <p:pic>
        <p:nvPicPr>
          <p:cNvPr id="14" name="Picture 2" descr="http://i.piccy.kiev.ua/i2/dd/67/0800ba54bc986c1aa6b6fa516894.jpe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5870" r="69148"/>
          <a:stretch>
            <a:fillRect/>
          </a:stretch>
        </p:blipFill>
        <p:spPr bwMode="auto">
          <a:xfrm>
            <a:off x="5076056" y="3717032"/>
            <a:ext cx="1431776" cy="3039535"/>
          </a:xfrm>
          <a:prstGeom prst="rect">
            <a:avLst/>
          </a:prstGeom>
          <a:noFill/>
        </p:spPr>
      </p:pic>
      <p:pic>
        <p:nvPicPr>
          <p:cNvPr id="15" name="Picture 2" descr="http://i.piccy.kiev.ua/i2/dd/67/0800ba54bc986c1aa6b6fa516894.jpe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2222" t="66005" r="4444"/>
          <a:stretch>
            <a:fillRect/>
          </a:stretch>
        </p:blipFill>
        <p:spPr bwMode="auto">
          <a:xfrm>
            <a:off x="3707904" y="4581128"/>
            <a:ext cx="1728192" cy="21139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ра20 (700x545, 287Kb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370"/>
            <a:ext cx="9144000" cy="686737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95334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были друзьями: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Picture 8" descr="http://img0.liveinternet.ru/images/attach/b/4/102/897/102897638_5336812_0_9bdb5_5b110b99_L.png"/>
          <p:cNvPicPr>
            <a:picLocks noChangeAspect="1" noChangeArrowheads="1"/>
          </p:cNvPicPr>
          <p:nvPr/>
        </p:nvPicPr>
        <p:blipFill>
          <a:blip r:embed="rId3" cstate="print"/>
          <a:srcRect l="17318" r="2667"/>
          <a:stretch>
            <a:fillRect/>
          </a:stretch>
        </p:blipFill>
        <p:spPr bwMode="auto">
          <a:xfrm>
            <a:off x="251520" y="1015380"/>
            <a:ext cx="1763688" cy="5842620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>
            <a:off x="467544" y="1340768"/>
            <a:ext cx="3024336" cy="1512168"/>
          </a:xfrm>
          <a:prstGeom prst="cloudCallout">
            <a:avLst>
              <a:gd name="adj1" fmla="val -14500"/>
              <a:gd name="adj2" fmla="val 9293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Крокодила Гены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5148064" y="980728"/>
            <a:ext cx="3672408" cy="1944216"/>
          </a:xfrm>
          <a:prstGeom prst="cloudCallout">
            <a:avLst>
              <a:gd name="adj1" fmla="val 5932"/>
              <a:gd name="adj2" fmla="val 9666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chemeClr val="tx1"/>
                </a:solidFill>
              </a:rPr>
              <a:t>Чебурашка</a:t>
            </a:r>
            <a:r>
              <a:rPr lang="ru-RU" sz="3200" b="1" dirty="0" smtClean="0">
                <a:solidFill>
                  <a:schemeClr val="tx1"/>
                </a:solidFill>
              </a:rPr>
              <a:t>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24580" name="Picture 4" descr="http://img1.liveinternet.ru/images/attach/c/3/77/864/77864145_01ded5e01cf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660232" y="4005064"/>
            <a:ext cx="1584176" cy="2448272"/>
          </a:xfrm>
          <a:prstGeom prst="rect">
            <a:avLst/>
          </a:prstGeom>
          <a:noFill/>
        </p:spPr>
      </p:pic>
      <p:pic>
        <p:nvPicPr>
          <p:cNvPr id="24582" name="Picture 6" descr="http://img1.liveinternet.ru/images/attach/c/3/77/864/77864293_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3717032"/>
            <a:ext cx="1623677" cy="2649356"/>
          </a:xfrm>
          <a:prstGeom prst="rect">
            <a:avLst/>
          </a:prstGeom>
          <a:noFill/>
        </p:spPr>
      </p:pic>
      <p:pic>
        <p:nvPicPr>
          <p:cNvPr id="29700" name="Picture 4" descr="http://www.playcast.ru/uploads/2014/09/22/992999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07904" y="2783878"/>
            <a:ext cx="2559794" cy="3813474"/>
          </a:xfrm>
          <a:prstGeom prst="rect">
            <a:avLst/>
          </a:prstGeom>
          <a:noFill/>
        </p:spPr>
      </p:pic>
      <p:pic>
        <p:nvPicPr>
          <p:cNvPr id="29698" name="Picture 2" descr="http://cs10199.vk.me/u134927632/137007719/x_049f7a3c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3728" y="4499017"/>
            <a:ext cx="2592288" cy="23589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ра20 (700x545, 287Kb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370"/>
            <a:ext cx="9144000" cy="686737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95334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были друзьями: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Picture 8" descr="http://img0.liveinternet.ru/images/attach/b/4/102/897/102897638_5336812_0_9bdb5_5b110b99_L.png"/>
          <p:cNvPicPr>
            <a:picLocks noChangeAspect="1" noChangeArrowheads="1"/>
          </p:cNvPicPr>
          <p:nvPr/>
        </p:nvPicPr>
        <p:blipFill>
          <a:blip r:embed="rId3" cstate="print"/>
          <a:srcRect l="17318" r="2667"/>
          <a:stretch>
            <a:fillRect/>
          </a:stretch>
        </p:blipFill>
        <p:spPr bwMode="auto">
          <a:xfrm>
            <a:off x="251520" y="1015380"/>
            <a:ext cx="1763688" cy="5842620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>
            <a:off x="467544" y="1340768"/>
            <a:ext cx="3312368" cy="1512168"/>
          </a:xfrm>
          <a:prstGeom prst="cloudCallout">
            <a:avLst>
              <a:gd name="adj1" fmla="val -14500"/>
              <a:gd name="adj2" fmla="val 9293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Маркиза де Карабаса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5148064" y="980728"/>
            <a:ext cx="3672408" cy="1944216"/>
          </a:xfrm>
          <a:prstGeom prst="cloudCallout">
            <a:avLst>
              <a:gd name="adj1" fmla="val 5932"/>
              <a:gd name="adj2" fmla="val 9666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Кот в сапогах.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24580" name="Picture 4" descr="http://img1.liveinternet.ru/images/attach/c/3/77/864/77864145_01ded5e01cf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660232" y="4005064"/>
            <a:ext cx="1584176" cy="2448272"/>
          </a:xfrm>
          <a:prstGeom prst="rect">
            <a:avLst/>
          </a:prstGeom>
          <a:noFill/>
        </p:spPr>
      </p:pic>
      <p:pic>
        <p:nvPicPr>
          <p:cNvPr id="24582" name="Picture 6" descr="http://img1.liveinternet.ru/images/attach/c/3/77/864/77864293_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3717032"/>
            <a:ext cx="1623677" cy="2649356"/>
          </a:xfrm>
          <a:prstGeom prst="rect">
            <a:avLst/>
          </a:prstGeom>
          <a:noFill/>
        </p:spPr>
      </p:pic>
      <p:pic>
        <p:nvPicPr>
          <p:cNvPr id="28676" name="Picture 4" descr="Кот в сапогах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200" t="3485" b="18869"/>
          <a:stretch>
            <a:fillRect/>
          </a:stretch>
        </p:blipFill>
        <p:spPr bwMode="auto">
          <a:xfrm>
            <a:off x="3635896" y="2492896"/>
            <a:ext cx="3096344" cy="3996231"/>
          </a:xfrm>
          <a:prstGeom prst="rect">
            <a:avLst/>
          </a:prstGeom>
          <a:noFill/>
        </p:spPr>
      </p:pic>
      <p:pic>
        <p:nvPicPr>
          <p:cNvPr id="28674" name="Picture 2" descr="http://img1.liveinternet.ru/images/attach/c/3/77/864/77864325_9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11760" y="4221088"/>
            <a:ext cx="1744187" cy="19106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ра20 (700x545, 287Kb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370"/>
            <a:ext cx="9144000" cy="686737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95334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были друзьями: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Picture 8" descr="http://img0.liveinternet.ru/images/attach/b/4/102/897/102897638_5336812_0_9bdb5_5b110b99_L.png"/>
          <p:cNvPicPr>
            <a:picLocks noChangeAspect="1" noChangeArrowheads="1"/>
          </p:cNvPicPr>
          <p:nvPr/>
        </p:nvPicPr>
        <p:blipFill>
          <a:blip r:embed="rId3" cstate="print"/>
          <a:srcRect l="17318" r="2667"/>
          <a:stretch>
            <a:fillRect/>
          </a:stretch>
        </p:blipFill>
        <p:spPr bwMode="auto">
          <a:xfrm>
            <a:off x="251520" y="1015380"/>
            <a:ext cx="1763688" cy="5842620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>
            <a:off x="467544" y="1340768"/>
            <a:ext cx="3024336" cy="1512168"/>
          </a:xfrm>
          <a:prstGeom prst="cloudCallout">
            <a:avLst>
              <a:gd name="adj1" fmla="val -14500"/>
              <a:gd name="adj2" fmla="val 9293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Незнайки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24582" name="Picture 6" descr="http://img1.liveinternet.ru/images/attach/c/3/77/864/77864293_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717032"/>
            <a:ext cx="1623677" cy="2649356"/>
          </a:xfrm>
          <a:prstGeom prst="rect">
            <a:avLst/>
          </a:prstGeom>
          <a:noFill/>
        </p:spPr>
      </p:pic>
      <p:pic>
        <p:nvPicPr>
          <p:cNvPr id="30722" name="Picture 2" descr="http://ten2x5.narod.ru/sunduk/neznaik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420" r="38949" b="73810"/>
          <a:stretch>
            <a:fillRect/>
          </a:stretch>
        </p:blipFill>
        <p:spPr bwMode="auto">
          <a:xfrm>
            <a:off x="3131840" y="5057800"/>
            <a:ext cx="1718373" cy="1800200"/>
          </a:xfrm>
          <a:prstGeom prst="rect">
            <a:avLst/>
          </a:prstGeom>
          <a:noFill/>
        </p:spPr>
      </p:pic>
      <p:pic>
        <p:nvPicPr>
          <p:cNvPr id="12" name="Picture 2" descr="http://ten2x5.narod.ru/sunduk/neznaik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5580" b="71429"/>
          <a:stretch>
            <a:fillRect/>
          </a:stretch>
        </p:blipFill>
        <p:spPr bwMode="auto">
          <a:xfrm>
            <a:off x="1979712" y="4365104"/>
            <a:ext cx="1296144" cy="2221961"/>
          </a:xfrm>
          <a:prstGeom prst="rect">
            <a:avLst/>
          </a:prstGeom>
          <a:noFill/>
        </p:spPr>
      </p:pic>
      <p:pic>
        <p:nvPicPr>
          <p:cNvPr id="13" name="Picture 2" descr="http://ten2x5.narod.ru/sunduk/neznaik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1051" r="2319" b="71429"/>
          <a:stretch>
            <a:fillRect/>
          </a:stretch>
        </p:blipFill>
        <p:spPr bwMode="auto">
          <a:xfrm>
            <a:off x="1979712" y="2708920"/>
            <a:ext cx="1656184" cy="1892782"/>
          </a:xfrm>
          <a:prstGeom prst="rect">
            <a:avLst/>
          </a:prstGeom>
          <a:noFill/>
        </p:spPr>
      </p:pic>
      <p:pic>
        <p:nvPicPr>
          <p:cNvPr id="14" name="Picture 2" descr="http://ten2x5.narod.ru/sunduk/neznaik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89" t="28571" r="68602" b="46429"/>
          <a:stretch>
            <a:fillRect/>
          </a:stretch>
        </p:blipFill>
        <p:spPr bwMode="auto">
          <a:xfrm>
            <a:off x="3275856" y="1556792"/>
            <a:ext cx="1224136" cy="1606679"/>
          </a:xfrm>
          <a:prstGeom prst="rect">
            <a:avLst/>
          </a:prstGeom>
          <a:noFill/>
        </p:spPr>
      </p:pic>
      <p:pic>
        <p:nvPicPr>
          <p:cNvPr id="16" name="Picture 2" descr="http://ten2x5.narod.ru/sunduk/neznaik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1517" t="23810" b="50000"/>
          <a:stretch>
            <a:fillRect/>
          </a:stretch>
        </p:blipFill>
        <p:spPr bwMode="auto">
          <a:xfrm>
            <a:off x="6372200" y="4653136"/>
            <a:ext cx="1155520" cy="1556792"/>
          </a:xfrm>
          <a:prstGeom prst="rect">
            <a:avLst/>
          </a:prstGeom>
          <a:noFill/>
        </p:spPr>
      </p:pic>
      <p:pic>
        <p:nvPicPr>
          <p:cNvPr id="17" name="Picture 2" descr="http://ten2x5.narod.ru/sunduk/neznaik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59" t="53572" r="74121" b="23809"/>
          <a:stretch>
            <a:fillRect/>
          </a:stretch>
        </p:blipFill>
        <p:spPr bwMode="auto">
          <a:xfrm>
            <a:off x="4716016" y="2636912"/>
            <a:ext cx="1220346" cy="1656184"/>
          </a:xfrm>
          <a:prstGeom prst="rect">
            <a:avLst/>
          </a:prstGeom>
          <a:noFill/>
        </p:spPr>
      </p:pic>
      <p:pic>
        <p:nvPicPr>
          <p:cNvPr id="18" name="Picture 2" descr="http://ten2x5.narod.ru/sunduk/neznaik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420" t="52381" r="40694" b="25000"/>
          <a:stretch>
            <a:fillRect/>
          </a:stretch>
        </p:blipFill>
        <p:spPr bwMode="auto">
          <a:xfrm>
            <a:off x="4572000" y="1268760"/>
            <a:ext cx="1591756" cy="1512168"/>
          </a:xfrm>
          <a:prstGeom prst="rect">
            <a:avLst/>
          </a:prstGeom>
          <a:noFill/>
        </p:spPr>
      </p:pic>
      <p:pic>
        <p:nvPicPr>
          <p:cNvPr id="19" name="Picture 2" descr="http://ten2x5.narod.ru/sunduk/neznaik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7562" t="51191" r="24995" b="25000"/>
          <a:stretch>
            <a:fillRect/>
          </a:stretch>
        </p:blipFill>
        <p:spPr bwMode="auto">
          <a:xfrm>
            <a:off x="5940152" y="3140968"/>
            <a:ext cx="864096" cy="1728192"/>
          </a:xfrm>
          <a:prstGeom prst="rect">
            <a:avLst/>
          </a:prstGeom>
          <a:noFill/>
        </p:spPr>
      </p:pic>
      <p:pic>
        <p:nvPicPr>
          <p:cNvPr id="20" name="Picture 2" descr="http://ten2x5.narod.ru/sunduk/neznaik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5005" t="48810" r="4063" b="27381"/>
          <a:stretch>
            <a:fillRect/>
          </a:stretch>
        </p:blipFill>
        <p:spPr bwMode="auto">
          <a:xfrm>
            <a:off x="6300192" y="1340768"/>
            <a:ext cx="1080120" cy="1800200"/>
          </a:xfrm>
          <a:prstGeom prst="rect">
            <a:avLst/>
          </a:prstGeom>
          <a:noFill/>
        </p:spPr>
      </p:pic>
      <p:pic>
        <p:nvPicPr>
          <p:cNvPr id="21" name="Picture 2" descr="http://ten2x5.narod.ru/sunduk/neznaik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6190" r="73836" b="2381"/>
          <a:stretch>
            <a:fillRect/>
          </a:stretch>
        </p:blipFill>
        <p:spPr bwMode="auto">
          <a:xfrm>
            <a:off x="4860032" y="4869160"/>
            <a:ext cx="1296144" cy="1555372"/>
          </a:xfrm>
          <a:prstGeom prst="rect">
            <a:avLst/>
          </a:prstGeom>
          <a:noFill/>
        </p:spPr>
      </p:pic>
      <p:pic>
        <p:nvPicPr>
          <p:cNvPr id="22" name="Picture 2" descr="http://ten2x5.narod.ru/sunduk/neznaik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695" t="73810" r="28769" b="2381"/>
          <a:stretch>
            <a:fillRect/>
          </a:stretch>
        </p:blipFill>
        <p:spPr bwMode="auto">
          <a:xfrm>
            <a:off x="7452320" y="4797152"/>
            <a:ext cx="1296144" cy="1921217"/>
          </a:xfrm>
          <a:prstGeom prst="rect">
            <a:avLst/>
          </a:prstGeom>
          <a:noFill/>
        </p:spPr>
      </p:pic>
      <p:pic>
        <p:nvPicPr>
          <p:cNvPr id="23" name="Picture 2" descr="http://ten2x5.narod.ru/sunduk/neznaik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164" t="75000" r="51160" b="2381"/>
          <a:stretch>
            <a:fillRect/>
          </a:stretch>
        </p:blipFill>
        <p:spPr bwMode="auto">
          <a:xfrm>
            <a:off x="7164288" y="2974796"/>
            <a:ext cx="1296144" cy="1894364"/>
          </a:xfrm>
          <a:prstGeom prst="rect">
            <a:avLst/>
          </a:prstGeom>
          <a:noFill/>
        </p:spPr>
      </p:pic>
      <p:pic>
        <p:nvPicPr>
          <p:cNvPr id="15" name="Picture 2" descr="http://ten2x5.narod.ru/sunduk/neznaik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653" t="27380" r="28484" b="47619"/>
          <a:stretch>
            <a:fillRect/>
          </a:stretch>
        </p:blipFill>
        <p:spPr bwMode="auto">
          <a:xfrm>
            <a:off x="3203848" y="3645024"/>
            <a:ext cx="1872208" cy="16381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ра20 (700x545, 287Kb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370"/>
            <a:ext cx="9144000" cy="686737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95334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были друзьями: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Picture 8" descr="http://img0.liveinternet.ru/images/attach/b/4/102/897/102897638_5336812_0_9bdb5_5b110b99_L.png"/>
          <p:cNvPicPr>
            <a:picLocks noChangeAspect="1" noChangeArrowheads="1"/>
          </p:cNvPicPr>
          <p:nvPr/>
        </p:nvPicPr>
        <p:blipFill>
          <a:blip r:embed="rId3" cstate="print"/>
          <a:srcRect l="17318" r="2667"/>
          <a:stretch>
            <a:fillRect/>
          </a:stretch>
        </p:blipFill>
        <p:spPr bwMode="auto">
          <a:xfrm>
            <a:off x="251520" y="1015380"/>
            <a:ext cx="1763688" cy="5842620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>
            <a:off x="467544" y="1340768"/>
            <a:ext cx="3024336" cy="1512168"/>
          </a:xfrm>
          <a:prstGeom prst="cloudCallout">
            <a:avLst>
              <a:gd name="adj1" fmla="val -14500"/>
              <a:gd name="adj2" fmla="val 9293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Доктора Айболита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5148064" y="980728"/>
            <a:ext cx="3672408" cy="1944216"/>
          </a:xfrm>
          <a:prstGeom prst="cloudCallout">
            <a:avLst>
              <a:gd name="adj1" fmla="val 5932"/>
              <a:gd name="adj2" fmla="val 9666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tx1"/>
                </a:solidFill>
              </a:rPr>
              <a:t>Авва</a:t>
            </a:r>
            <a:r>
              <a:rPr lang="ru-RU" sz="2400" b="1" dirty="0" smtClean="0">
                <a:solidFill>
                  <a:schemeClr val="tx1"/>
                </a:solidFill>
              </a:rPr>
              <a:t>, Кика, </a:t>
            </a:r>
            <a:r>
              <a:rPr lang="ru-RU" sz="2400" b="1" dirty="0" err="1" smtClean="0">
                <a:solidFill>
                  <a:schemeClr val="tx1"/>
                </a:solidFill>
              </a:rPr>
              <a:t>Карудо</a:t>
            </a:r>
            <a:r>
              <a:rPr lang="ru-RU" sz="2400" b="1" dirty="0" smtClean="0">
                <a:solidFill>
                  <a:schemeClr val="tx1"/>
                </a:solidFill>
              </a:rPr>
              <a:t>, </a:t>
            </a:r>
            <a:r>
              <a:rPr lang="ru-RU" sz="2400" b="1" dirty="0" err="1" smtClean="0">
                <a:solidFill>
                  <a:schemeClr val="tx1"/>
                </a:solidFill>
              </a:rPr>
              <a:t>Бумба</a:t>
            </a:r>
            <a:r>
              <a:rPr lang="ru-RU" sz="2400" b="1" dirty="0" smtClean="0">
                <a:solidFill>
                  <a:schemeClr val="tx1"/>
                </a:solidFill>
              </a:rPr>
              <a:t>, Хрю-Хрю, </a:t>
            </a:r>
            <a:r>
              <a:rPr lang="ru-RU" sz="2400" b="1" dirty="0" err="1" smtClean="0">
                <a:solidFill>
                  <a:schemeClr val="tx1"/>
                </a:solidFill>
              </a:rPr>
              <a:t>Чичи</a:t>
            </a:r>
            <a:r>
              <a:rPr lang="ru-RU" sz="2400" b="1" dirty="0" smtClean="0">
                <a:solidFill>
                  <a:schemeClr val="tx1"/>
                </a:solidFill>
              </a:rPr>
              <a:t>, </a:t>
            </a:r>
            <a:r>
              <a:rPr lang="ru-RU" sz="2400" b="1" dirty="0" err="1" smtClean="0">
                <a:solidFill>
                  <a:schemeClr val="tx1"/>
                </a:solidFill>
              </a:rPr>
              <a:t>Тянитолкай</a:t>
            </a:r>
            <a:r>
              <a:rPr lang="ru-RU" sz="2400" b="1" dirty="0" smtClean="0">
                <a:solidFill>
                  <a:schemeClr val="tx1"/>
                </a:solidFill>
              </a:rPr>
              <a:t>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24580" name="Picture 4" descr="http://img1.liveinternet.ru/images/attach/c/3/77/864/77864145_01ded5e01cf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236296" y="4077072"/>
            <a:ext cx="1584176" cy="2448272"/>
          </a:xfrm>
          <a:prstGeom prst="rect">
            <a:avLst/>
          </a:prstGeom>
          <a:noFill/>
        </p:spPr>
      </p:pic>
      <p:pic>
        <p:nvPicPr>
          <p:cNvPr id="24582" name="Picture 6" descr="http://img1.liveinternet.ru/images/attach/c/3/77/864/77864293_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789040"/>
            <a:ext cx="1623677" cy="2649356"/>
          </a:xfrm>
          <a:prstGeom prst="rect">
            <a:avLst/>
          </a:prstGeom>
          <a:noFill/>
        </p:spPr>
      </p:pic>
      <p:pic>
        <p:nvPicPr>
          <p:cNvPr id="31754" name="Picture 10" descr="http://nashe.orbita.co.il/pic/content/19/3854_67023213_im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3429000"/>
            <a:ext cx="4191000" cy="2733676"/>
          </a:xfrm>
          <a:prstGeom prst="rect">
            <a:avLst/>
          </a:prstGeom>
          <a:noFill/>
        </p:spPr>
      </p:pic>
      <p:pic>
        <p:nvPicPr>
          <p:cNvPr id="31748" name="Picture 4" descr="http://gtn.lokos.net/mdou/images/mdou1/doctor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827584" y="3717032"/>
            <a:ext cx="3312368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720</TotalTime>
  <Words>398</Words>
  <Application>Microsoft Office PowerPoint</Application>
  <PresentationFormat>Экран (4:3)</PresentationFormat>
  <Paragraphs>83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Слайд 1</vt:lpstr>
      <vt:lpstr>Разминка кто были друзьями:</vt:lpstr>
      <vt:lpstr>Разминка кто были друзьями:</vt:lpstr>
      <vt:lpstr>Разминка кто были друзьями:</vt:lpstr>
      <vt:lpstr>Разминка кто были друзьями:</vt:lpstr>
      <vt:lpstr>Разминка кто были друзьями:</vt:lpstr>
      <vt:lpstr>Разминка кто были друзьями:</vt:lpstr>
      <vt:lpstr>Разминка кто были друзьями:</vt:lpstr>
      <vt:lpstr>Разминка кто были друзьями:</vt:lpstr>
      <vt:lpstr>Разминка кто были друзьями:</vt:lpstr>
      <vt:lpstr>Разминка кто были друзьями:</vt:lpstr>
      <vt:lpstr>Запомни увиденное изображение и зарисуй  как можно точнее.</vt:lpstr>
      <vt:lpstr>Запомни увиденное изображение и зарисуй  как можно точнее.</vt:lpstr>
      <vt:lpstr>Проверь.</vt:lpstr>
      <vt:lpstr>У каждой головы человечка своё настроение. Догадайся какое.</vt:lpstr>
      <vt:lpstr>У каждой головы человечка своё настроение. Догадайся какое.</vt:lpstr>
      <vt:lpstr>У каждой головы человечка своё настроение. Догадайся какое.</vt:lpstr>
      <vt:lpstr>У каждой головы человечка своё настроение. Догадайся какое.</vt:lpstr>
      <vt:lpstr>Подумай, на что похоже.</vt:lpstr>
      <vt:lpstr>Не отрывая карандаша от бумаги и не проводя одну и ту же линию дважды, нарисуй эти фигуры.</vt:lpstr>
      <vt:lpstr>Не отрывая карандаша от бумаги и не проводя одну и ту же линию дважды, нарисуй эти фигуры.</vt:lpstr>
      <vt:lpstr>Отгадай, какие слова спрятались на картинках.</vt:lpstr>
      <vt:lpstr>Отгадай, какие слова спрятались на картинках.</vt:lpstr>
      <vt:lpstr>О чём говорят тебе эти рисунки?</vt:lpstr>
      <vt:lpstr>О чём говорят тебе эти рисунки?</vt:lpstr>
      <vt:lpstr>О чём говорят тебе эти рисунки?</vt:lpstr>
      <vt:lpstr>О чём говорят тебе эти рисунки?</vt:lpstr>
      <vt:lpstr>О чём говорят тебе эти рисунки?</vt:lpstr>
      <vt:lpstr>О чём говорят тебе эти рисунки?</vt:lpstr>
      <vt:lpstr>Какие слова зашифрованы в ребусах? Выдели предлог или союз, которые помогали отгадать ребус.</vt:lpstr>
      <vt:lpstr>Какие слова зашифрованы в ребусах? Выдели предлог или союз, которые помогали отгадать ребус.</vt:lpstr>
      <vt:lpstr>Какие слова зашифрованы в ребусах? Выдели предлог или союз, которые помогали отгадать ребус.</vt:lpstr>
      <vt:lpstr>Какие слова зашифрованы в ребусах? Выдели предлог или союз, которые помогали отгадать ребус.</vt:lpstr>
      <vt:lpstr>Из спичек составь такую же фигуру. Переложи 4 спички так, чтобы получился четырёхугольник, состоящий из четырёх равных треугольников. Нарисуй его.</vt:lpstr>
      <vt:lpstr>Составь из спичек такую же фигуру. Переложи 2 спички так, чтобы стало четыре равных треугольника.</vt:lpstr>
      <vt:lpstr>Составь такую же фигуру. Переложи 3 спички так, чтобы стало четыре равных квадрата. Нарисуй их.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Лариса Викторовна Романова</cp:lastModifiedBy>
  <cp:revision>61</cp:revision>
  <dcterms:modified xsi:type="dcterms:W3CDTF">2015-03-12T16:03:49Z</dcterms:modified>
</cp:coreProperties>
</file>