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4" r:id="rId36"/>
    <p:sldId id="25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46.jpe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49.pn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g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11</a:t>
            </a:r>
            <a:r>
              <a:rPr kumimoji="0" lang="ru-RU" sz="4400" b="0" i="0" u="none" strike="noStrike" kern="1200" cap="none" spc="0" normalizeH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645024"/>
            <a:ext cx="941042" cy="1914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К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 э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r>
              <a:rPr lang="ru-RU" sz="3100" b="1" dirty="0" smtClean="0">
                <a:solidFill>
                  <a:srgbClr val="FFFF00"/>
                </a:solidFill>
              </a:rPr>
              <a:t> Ч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 </a:t>
            </a:r>
            <a:r>
              <a:rPr lang="ru-RU" sz="3100" b="1" dirty="0" smtClean="0">
                <a:solidFill>
                  <a:srgbClr val="FF0000"/>
                </a:solidFill>
              </a:rPr>
              <a:t>э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960440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Чтобы печку растопить, их нам надо нарубить.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80112" y="1340768"/>
            <a:ext cx="2736304" cy="1224136"/>
          </a:xfrm>
          <a:prstGeom prst="cloudCallout">
            <a:avLst>
              <a:gd name="adj1" fmla="val -12358"/>
              <a:gd name="adj2" fmla="val 14460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Дрова.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18" descr="http://img-fotki.yandex.ru/get/6604/167146322.74/0_9ca14_2e6ebe6a_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5085184"/>
            <a:ext cx="2016224" cy="1518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К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 э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r>
              <a:rPr lang="ru-RU" sz="3100" b="1" dirty="0" smtClean="0">
                <a:solidFill>
                  <a:srgbClr val="FFFF00"/>
                </a:solidFill>
              </a:rPr>
              <a:t> Ч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 </a:t>
            </a:r>
            <a:r>
              <a:rPr lang="ru-RU" sz="3100" b="1" dirty="0" smtClean="0">
                <a:solidFill>
                  <a:srgbClr val="FF0000"/>
                </a:solidFill>
              </a:rPr>
              <a:t>э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960440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Дом для рыбок на столе.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80112" y="1340768"/>
            <a:ext cx="2736304" cy="1224136"/>
          </a:xfrm>
          <a:prstGeom prst="cloudCallout">
            <a:avLst>
              <a:gd name="adj1" fmla="val -12358"/>
              <a:gd name="adj2" fmla="val 14460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Аквариум.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6628" name="Picture 4" descr="http://constructorus.ru/wp-content/uploads/2010/12/30-231x30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4149080"/>
            <a:ext cx="1944216" cy="2524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img0.liveinternet.ru/images/attach/c/2/64/105/64105733_image_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Послушай внимательно пары слов. Постарайся запомнить. Запиши второе слово каждой пары.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6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823" r="77964" b="7803"/>
          <a:stretch>
            <a:fillRect/>
          </a:stretch>
        </p:blipFill>
        <p:spPr bwMode="auto">
          <a:xfrm>
            <a:off x="5076056" y="3717032"/>
            <a:ext cx="1440160" cy="2970330"/>
          </a:xfrm>
          <a:prstGeom prst="rect">
            <a:avLst/>
          </a:prstGeom>
          <a:noFill/>
        </p:spPr>
      </p:pic>
      <p:pic>
        <p:nvPicPr>
          <p:cNvPr id="5" name="Picture 6" descr="http://dlm6.meta.ua/pic/0/46/186/JPLIylhq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165" t="56897" r="52451" b="10344"/>
          <a:stretch>
            <a:fillRect/>
          </a:stretch>
        </p:blipFill>
        <p:spPr bwMode="auto">
          <a:xfrm flipH="1">
            <a:off x="1475656" y="4869160"/>
            <a:ext cx="1800201" cy="164178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59632" y="1052736"/>
            <a:ext cx="2952328" cy="27363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ШУМ – ВОДА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МОСТ – РЕКА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ЛЕС – МЕДВЕДЬ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РОЙ – ПЧЕЛА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ГВОЗДЬ - ДОСКА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052736"/>
            <a:ext cx="2952328" cy="27363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СТОЛ – ОБЕД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РУБЛЬ – КОПЕЙКА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ДИЧЬ – ВЫСТРЕЛ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ЧАС – ВРЕМЯ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РЕКА - МОРЕ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img0.liveinternet.ru/images/attach/c/2/64/105/64105733_image_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Проверь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1052736"/>
            <a:ext cx="4104456" cy="27363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ШУМ –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МОСТ –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ЛЕС –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РОЙ –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ГВОЗДЬ -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112474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ВОДА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1700808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РЕКА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213285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МЕДВЕДЬ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55776" y="263691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ПЧЕЛА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314096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ДОСКА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4" name="Picture 6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658" t="27823" r="58684" b="7803"/>
          <a:stretch>
            <a:fillRect/>
          </a:stretch>
        </p:blipFill>
        <p:spPr bwMode="auto">
          <a:xfrm>
            <a:off x="5076056" y="3645024"/>
            <a:ext cx="1296144" cy="2851517"/>
          </a:xfrm>
          <a:prstGeom prst="rect">
            <a:avLst/>
          </a:prstGeom>
          <a:noFill/>
        </p:spPr>
      </p:pic>
      <p:pic>
        <p:nvPicPr>
          <p:cNvPr id="15" name="Picture 6" descr="http://dlm6.meta.ua/pic/0/46/186/JPLIylhq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897" r="75616" b="6896"/>
          <a:stretch>
            <a:fillRect/>
          </a:stretch>
        </p:blipFill>
        <p:spPr bwMode="auto">
          <a:xfrm>
            <a:off x="1547664" y="4581128"/>
            <a:ext cx="1872208" cy="196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img0.liveinternet.ru/images/attach/c/2/64/105/64105733_image_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Проверь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1124744"/>
            <a:ext cx="3528392" cy="27363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СТОЛ –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РУБЛЬ –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ДИЧЬ –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ЧАС –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РЕКА -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119675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ОБЕД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1700808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КОПЕЙКА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71800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ВЫСТРЕЛ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83768" y="278092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ВРЕМЯ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МОРЕ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" name="Picture 6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17" t="27823" r="39402" b="7803"/>
          <a:stretch>
            <a:fillRect/>
          </a:stretch>
        </p:blipFill>
        <p:spPr bwMode="auto">
          <a:xfrm>
            <a:off x="5148064" y="3861048"/>
            <a:ext cx="1271434" cy="2996952"/>
          </a:xfrm>
          <a:prstGeom prst="rect">
            <a:avLst/>
          </a:prstGeom>
          <a:noFill/>
        </p:spPr>
      </p:pic>
      <p:pic>
        <p:nvPicPr>
          <p:cNvPr id="16" name="Picture 6" descr="http://dlm6.meta.ua/pic/0/46/186/JPLIylhq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49" t="56897" r="23190" b="6896"/>
          <a:stretch>
            <a:fillRect/>
          </a:stretch>
        </p:blipFill>
        <p:spPr bwMode="auto">
          <a:xfrm flipH="1">
            <a:off x="1547664" y="4941168"/>
            <a:ext cx="1584176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деревенский пейзаж 13 (700x525, 356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Зашифрованное слово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6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860" t="29774" r="21565" b="11704"/>
          <a:stretch>
            <a:fillRect/>
          </a:stretch>
        </p:blipFill>
        <p:spPr bwMode="auto">
          <a:xfrm>
            <a:off x="611560" y="4077072"/>
            <a:ext cx="1084684" cy="2412722"/>
          </a:xfrm>
          <a:prstGeom prst="rect">
            <a:avLst/>
          </a:prstGeom>
          <a:noFill/>
        </p:spPr>
      </p:pic>
      <p:pic>
        <p:nvPicPr>
          <p:cNvPr id="4" name="Picture 6" descr="http://dlm6.meta.ua/pic/0/46/186/JPLIylhq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810" t="56897" b="6896"/>
          <a:stretch>
            <a:fillRect/>
          </a:stretch>
        </p:blipFill>
        <p:spPr bwMode="auto">
          <a:xfrm>
            <a:off x="1475656" y="4725144"/>
            <a:ext cx="1656184" cy="18285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548680"/>
            <a:ext cx="87849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Сейчас вам прочитаю слова, ваша задача – выделить в каждом слове лишь первую букву и запомнить её.  После этого вы должны записать эти буквы в том же порядке, в котором они прозвучали. У вас должно получиться слово.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700808"/>
            <a:ext cx="7488832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Каша, лимон, юла, ветер.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780928"/>
            <a:ext cx="7488832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Заря, ива, метель, аквариум.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7" grpId="1" animBg="1"/>
      <p:bldP spid="8" grpId="0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деревенский пейзаж 13 (700x525, 356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Зашифрованное слово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6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860" t="29774" r="21565" b="11704"/>
          <a:stretch>
            <a:fillRect/>
          </a:stretch>
        </p:blipFill>
        <p:spPr bwMode="auto">
          <a:xfrm>
            <a:off x="611560" y="4077072"/>
            <a:ext cx="1084684" cy="2412722"/>
          </a:xfrm>
          <a:prstGeom prst="rect">
            <a:avLst/>
          </a:prstGeom>
          <a:noFill/>
        </p:spPr>
      </p:pic>
      <p:pic>
        <p:nvPicPr>
          <p:cNvPr id="4" name="Picture 6" descr="http://dlm6.meta.ua/pic/0/46/186/JPLIylhq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810" t="56897" b="6896"/>
          <a:stretch>
            <a:fillRect/>
          </a:stretch>
        </p:blipFill>
        <p:spPr bwMode="auto">
          <a:xfrm>
            <a:off x="1475656" y="4725144"/>
            <a:ext cx="1656184" cy="18285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548680"/>
            <a:ext cx="878497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Сейчас вам прочитаю слова, ваша задача – выделить в каждом слове лишь первую букву и запомнить её.  После этого вы должны записать эти буквы в том же порядке, в котором они прозвучали. У вас должно получиться слово.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700808"/>
            <a:ext cx="7488832" cy="11521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Тайна, еда, лоб, ель, гора, айсберг.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3068960"/>
            <a:ext cx="7488832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Тишина, езда, рот, мотор, овал, стол.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7" grpId="1" animBg="1"/>
      <p:bldP spid="8" grpId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деревенский пейзаж 13 (700x525, 356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Зашифрованное слово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" name="Picture 6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860" t="29774" r="21565" b="11704"/>
          <a:stretch>
            <a:fillRect/>
          </a:stretch>
        </p:blipFill>
        <p:spPr bwMode="auto">
          <a:xfrm>
            <a:off x="611560" y="4077072"/>
            <a:ext cx="1084684" cy="2412722"/>
          </a:xfrm>
          <a:prstGeom prst="rect">
            <a:avLst/>
          </a:prstGeom>
          <a:noFill/>
        </p:spPr>
      </p:pic>
      <p:pic>
        <p:nvPicPr>
          <p:cNvPr id="4" name="Picture 6" descr="http://dlm6.meta.ua/pic/0/46/186/JPLIylhq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810" t="56897" b="6896"/>
          <a:stretch>
            <a:fillRect/>
          </a:stretch>
        </p:blipFill>
        <p:spPr bwMode="auto">
          <a:xfrm>
            <a:off x="1475656" y="4725144"/>
            <a:ext cx="1656184" cy="18285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548680"/>
            <a:ext cx="878497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Проверь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052736"/>
            <a:ext cx="2088232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Клюв.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1988840"/>
            <a:ext cx="2088232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Зима.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39952" y="3068960"/>
            <a:ext cx="2088232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Телега.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4149080"/>
            <a:ext cx="2232248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</a:rPr>
              <a:t>Термос.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8/102/404/102404653_large_derevenskiy_peyzazh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Внимательно слушай задания и выполняй их. Переспрашивать нельзя.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4" descr="http://go3.imgsmail.ru/imgpreview?key=4a77641177a50714&amp;mb=imgdb_preview_140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924944"/>
            <a:ext cx="2088232" cy="3809615"/>
          </a:xfrm>
          <a:prstGeom prst="rect">
            <a:avLst/>
          </a:prstGeom>
          <a:noFill/>
        </p:spPr>
      </p:pic>
      <p:pic>
        <p:nvPicPr>
          <p:cNvPr id="5" name="Picture 8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t="34653" r="83159"/>
          <a:stretch>
            <a:fillRect/>
          </a:stretch>
        </p:blipFill>
        <p:spPr bwMode="auto">
          <a:xfrm>
            <a:off x="0" y="2996952"/>
            <a:ext cx="1584177" cy="33192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91680" y="1844824"/>
            <a:ext cx="4104456" cy="40324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23728" y="2420888"/>
            <a:ext cx="2376264" cy="230425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131840" y="2420888"/>
            <a:ext cx="2500864" cy="2304256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4788024" y="692696"/>
            <a:ext cx="3960440" cy="2043608"/>
          </a:xfrm>
          <a:prstGeom prst="cloudCallout">
            <a:avLst>
              <a:gd name="adj1" fmla="val 13018"/>
              <a:gd name="adj2" fmla="val 9487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Поставь синим карандашом точку, которая расположена внутри круга и внутри треугольника.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8/102/404/102404653_large_derevenskiy_peyzazh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Внимательно слушай задания и выполняй их. Переспрашивать нельзя.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4" descr="http://go3.imgsmail.ru/imgpreview?key=4a77641177a50714&amp;mb=imgdb_preview_140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924944"/>
            <a:ext cx="2088232" cy="3809615"/>
          </a:xfrm>
          <a:prstGeom prst="rect">
            <a:avLst/>
          </a:prstGeom>
          <a:noFill/>
        </p:spPr>
      </p:pic>
      <p:pic>
        <p:nvPicPr>
          <p:cNvPr id="5" name="Picture 8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t="34653" r="83159"/>
          <a:stretch>
            <a:fillRect/>
          </a:stretch>
        </p:blipFill>
        <p:spPr bwMode="auto">
          <a:xfrm>
            <a:off x="0" y="2996952"/>
            <a:ext cx="1584177" cy="33192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91680" y="1844824"/>
            <a:ext cx="4104456" cy="40324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23728" y="2420888"/>
            <a:ext cx="2376264" cy="230425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131840" y="2420888"/>
            <a:ext cx="2500864" cy="2304256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4788024" y="692696"/>
            <a:ext cx="3960440" cy="2043608"/>
          </a:xfrm>
          <a:prstGeom prst="cloudCallout">
            <a:avLst>
              <a:gd name="adj1" fmla="val 13018"/>
              <a:gd name="adj2" fmla="val 9487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Поставь зелёным карандашом точку, которая расположена внутри круга, но вне треугольника.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755576" y="1124744"/>
            <a:ext cx="3456384" cy="2043608"/>
          </a:xfrm>
          <a:prstGeom prst="cloudCallout">
            <a:avLst>
              <a:gd name="adj1" fmla="val 6794"/>
              <a:gd name="adj2" fmla="val 143343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Какой по счёту среди осенних месяцев ноябрь?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1340768"/>
            <a:ext cx="2304256" cy="1224136"/>
          </a:xfrm>
          <a:prstGeom prst="cloudCallout">
            <a:avLst>
              <a:gd name="adj1" fmla="val -89763"/>
              <a:gd name="adj2" fmla="val 14816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Третий.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8/102/404/102404653_large_derevenskiy_peyzazh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Внимательно слушай задания и выполняй их. Переспрашивать нельзя.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4" descr="http://go3.imgsmail.ru/imgpreview?key=4a77641177a50714&amp;mb=imgdb_preview_140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924944"/>
            <a:ext cx="2088232" cy="3809615"/>
          </a:xfrm>
          <a:prstGeom prst="rect">
            <a:avLst/>
          </a:prstGeom>
          <a:noFill/>
        </p:spPr>
      </p:pic>
      <p:pic>
        <p:nvPicPr>
          <p:cNvPr id="5" name="Picture 8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t="34653" r="83159"/>
          <a:stretch>
            <a:fillRect/>
          </a:stretch>
        </p:blipFill>
        <p:spPr bwMode="auto">
          <a:xfrm>
            <a:off x="0" y="2996952"/>
            <a:ext cx="1584177" cy="33192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91680" y="1844824"/>
            <a:ext cx="4104456" cy="40324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23728" y="2420888"/>
            <a:ext cx="2376264" cy="230425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131840" y="2420888"/>
            <a:ext cx="2500864" cy="2304256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4788024" y="692696"/>
            <a:ext cx="3960440" cy="2043608"/>
          </a:xfrm>
          <a:prstGeom prst="cloudCallout">
            <a:avLst>
              <a:gd name="adj1" fmla="val 13018"/>
              <a:gd name="adj2" fmla="val 9487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Поставь жёлтым карандашом точку, которая расположена вне круга и вне треугольника.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8/102/404/102404653_large_derevenskiy_peyzazh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Внимательно слушай задания и выполняй их. Переспрашивать нельзя.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4" descr="http://go3.imgsmail.ru/imgpreview?key=4a77641177a50714&amp;mb=imgdb_preview_140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924944"/>
            <a:ext cx="2088232" cy="3809615"/>
          </a:xfrm>
          <a:prstGeom prst="rect">
            <a:avLst/>
          </a:prstGeom>
          <a:noFill/>
        </p:spPr>
      </p:pic>
      <p:pic>
        <p:nvPicPr>
          <p:cNvPr id="5" name="Picture 8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t="34653" r="83159"/>
          <a:stretch>
            <a:fillRect/>
          </a:stretch>
        </p:blipFill>
        <p:spPr bwMode="auto">
          <a:xfrm>
            <a:off x="0" y="2996952"/>
            <a:ext cx="1584177" cy="33192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91680" y="1844824"/>
            <a:ext cx="4104456" cy="40324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23728" y="2420888"/>
            <a:ext cx="2376264" cy="230425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131840" y="2420888"/>
            <a:ext cx="2500864" cy="2304256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4788024" y="692696"/>
            <a:ext cx="3960440" cy="2043608"/>
          </a:xfrm>
          <a:prstGeom prst="cloudCallout">
            <a:avLst>
              <a:gd name="adj1" fmla="val 13018"/>
              <a:gd name="adj2" fmla="val 9487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Поставь красным карандашом точку, которая расположена вне круга, но внутри треугольника.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1.liveinternet.ru/images/attach/c/8/102/404/102404653_large_derevenskiy_peyzazh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Внимательно слушай задания и выполняй их. Переспрашивать нельзя.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4" descr="http://go3.imgsmail.ru/imgpreview?key=4a77641177a50714&amp;mb=imgdb_preview_140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924944"/>
            <a:ext cx="2088232" cy="3809615"/>
          </a:xfrm>
          <a:prstGeom prst="rect">
            <a:avLst/>
          </a:prstGeom>
          <a:noFill/>
        </p:spPr>
      </p:pic>
      <p:pic>
        <p:nvPicPr>
          <p:cNvPr id="5" name="Picture 8" descr="Три богатыря и Шамаханская царица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</a:blip>
          <a:srcRect t="34653" r="83159"/>
          <a:stretch>
            <a:fillRect/>
          </a:stretch>
        </p:blipFill>
        <p:spPr bwMode="auto">
          <a:xfrm>
            <a:off x="0" y="2996952"/>
            <a:ext cx="1584177" cy="331927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91680" y="1844824"/>
            <a:ext cx="4104456" cy="40324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123728" y="2420888"/>
            <a:ext cx="2376264" cy="2304256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131840" y="2420888"/>
            <a:ext cx="2500864" cy="2304256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6012160" y="764704"/>
            <a:ext cx="2448272" cy="1323528"/>
          </a:xfrm>
          <a:prstGeom prst="cloudCallout">
            <a:avLst>
              <a:gd name="adj1" fmla="val 13018"/>
              <a:gd name="adj2" fmla="val 9487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Проверь.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923928" y="3645024"/>
            <a:ext cx="216024" cy="194320"/>
          </a:xfrm>
          <a:prstGeom prst="ellipse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915816" y="3068960"/>
            <a:ext cx="216024" cy="19432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339752" y="4941168"/>
            <a:ext cx="216024" cy="19432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60032" y="4221088"/>
            <a:ext cx="216024" cy="19432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3_large_derevenskiy_peyzazh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ЛОГИЧЕСКИ – ПОИСКОВЫЕ ЗАДАНИЯ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8" descr="http://dreamworlds.ru/uploads/posts/2010-12/1292873867_00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771" r="76568" b="2557"/>
          <a:stretch>
            <a:fillRect/>
          </a:stretch>
        </p:blipFill>
        <p:spPr bwMode="auto">
          <a:xfrm>
            <a:off x="755576" y="3717032"/>
            <a:ext cx="1368152" cy="2913351"/>
          </a:xfrm>
          <a:prstGeom prst="rect">
            <a:avLst/>
          </a:prstGeom>
          <a:noFill/>
        </p:spPr>
      </p:pic>
      <p:pic>
        <p:nvPicPr>
          <p:cNvPr id="5" name="Picture 12" descr="http://dreamworlds.ru/uploads/posts/2010-12/1292874308_01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869" r="41454" b="48780"/>
          <a:stretch>
            <a:fillRect/>
          </a:stretch>
        </p:blipFill>
        <p:spPr bwMode="auto">
          <a:xfrm>
            <a:off x="7020272" y="3675136"/>
            <a:ext cx="1800200" cy="274939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692696"/>
            <a:ext cx="61206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Раздели слова по слогам. Возьми последние слоги из слов каждой строчки и составь из них новые слова. Запиши их.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1700808"/>
            <a:ext cx="61206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а) облака, кора, отмель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131840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63888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716016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868144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771800" y="3429000"/>
            <a:ext cx="29523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КАРАМЕЛЬ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3_large_derevenskiy_peyzazh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ЛОГИЧЕСКИ – ПОИСКОВЫЕ ЗАДАНИЯ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12" descr="http://dreamworlds.ru/uploads/posts/2010-12/1292874308_0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869" r="41454" b="48780"/>
          <a:stretch>
            <a:fillRect/>
          </a:stretch>
        </p:blipFill>
        <p:spPr bwMode="auto">
          <a:xfrm>
            <a:off x="7020272" y="3675136"/>
            <a:ext cx="1800200" cy="274939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692696"/>
            <a:ext cx="61206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Раздели слова по слогам. Возьми последние слоги из слов каждой строчки и составь из них новые слова. Запиши их.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1700808"/>
            <a:ext cx="61206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б) сало, ступа, вата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563888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860032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940152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771800" y="3429000"/>
            <a:ext cx="29523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ЛОПАТА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5" name="Picture 8" descr="http://dreamworlds.ru/uploads/posts/2010-12/1292873867_00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32" t="26771" r="58070" b="2557"/>
          <a:stretch>
            <a:fillRect/>
          </a:stretch>
        </p:blipFill>
        <p:spPr bwMode="auto">
          <a:xfrm>
            <a:off x="755576" y="3501008"/>
            <a:ext cx="1296144" cy="2913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3_large_derevenskiy_peyzazh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ЛОГИЧЕСКИ – ПОИСКОВЫЕ ЗАДАНИЯ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12" descr="http://dreamworlds.ru/uploads/posts/2010-12/1292874308_0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869" r="41454" b="48780"/>
          <a:stretch>
            <a:fillRect/>
          </a:stretch>
        </p:blipFill>
        <p:spPr bwMode="auto">
          <a:xfrm>
            <a:off x="7020272" y="3675136"/>
            <a:ext cx="1800200" cy="274939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03648" y="692696"/>
            <a:ext cx="61206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Раздели слова по слогам. Возьми последние слоги из слов каждой строчки и составь из них новые слова. Запиши их.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1700808"/>
            <a:ext cx="61206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в) купи, перо, снежок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275856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99992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868144" y="1772816"/>
            <a:ext cx="0" cy="720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771800" y="3501008"/>
            <a:ext cx="295232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ПИРОЖОК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5" name="Picture 8" descr="http://dreamworlds.ru/uploads/posts/2010-12/1292873867_00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930" t="26771" r="40804" b="2557"/>
          <a:stretch>
            <a:fillRect/>
          </a:stretch>
        </p:blipFill>
        <p:spPr bwMode="auto">
          <a:xfrm>
            <a:off x="1115616" y="3501008"/>
            <a:ext cx="1008112" cy="2913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img0.liveinternet.ru/images/attach/c/8/102/404/102404690_large_derevenskiy_peyzazh_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ЛОГИЧЕСКИ – ПОИСКОВЫЕ ЗАДАНИЯ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476672"/>
            <a:ext cx="511256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Вася, Света и Майя катался на велосипеде. Петя насчитал всего 8 колёс. Сколько было трёхколёсных и двухколёсных велосипедов?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8" name="Picture 3" descr="D:\клипарты\Дети\3n.png"/>
          <p:cNvPicPr>
            <a:picLocks noChangeAspect="1" noChangeArrowheads="1"/>
          </p:cNvPicPr>
          <p:nvPr/>
        </p:nvPicPr>
        <p:blipFill>
          <a:blip r:embed="rId3" cstate="print"/>
          <a:srcRect l="58064"/>
          <a:stretch>
            <a:fillRect/>
          </a:stretch>
        </p:blipFill>
        <p:spPr bwMode="auto">
          <a:xfrm flipH="1">
            <a:off x="4860032" y="2780928"/>
            <a:ext cx="1008112" cy="212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клипарты\люди\0_4e517_cc728b1d_XXXL.png"/>
          <p:cNvPicPr>
            <a:picLocks noChangeAspect="1" noChangeArrowheads="1"/>
          </p:cNvPicPr>
          <p:nvPr/>
        </p:nvPicPr>
        <p:blipFill>
          <a:blip r:embed="rId4" cstate="print"/>
          <a:srcRect l="30685" t="12982" r="25648" b="5586"/>
          <a:stretch>
            <a:fillRect/>
          </a:stretch>
        </p:blipFill>
        <p:spPr bwMode="auto">
          <a:xfrm flipH="1">
            <a:off x="2699792" y="2348880"/>
            <a:ext cx="1008112" cy="1810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D:\клипарты\Дети\3n.png"/>
          <p:cNvPicPr>
            <a:picLocks noChangeAspect="1" noChangeArrowheads="1"/>
          </p:cNvPicPr>
          <p:nvPr/>
        </p:nvPicPr>
        <p:blipFill>
          <a:blip r:embed="rId5" cstate="print"/>
          <a:srcRect r="51613"/>
          <a:stretch>
            <a:fillRect/>
          </a:stretch>
        </p:blipFill>
        <p:spPr bwMode="auto">
          <a:xfrm>
            <a:off x="7236296" y="3212976"/>
            <a:ext cx="1080120" cy="2128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Презентации\Математика\Умники и умницы 2 класс\Тетрадь 2 класс\Часть 1. 1- 18 урок\Image003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9FA"/>
              </a:clrFrom>
              <a:clrTo>
                <a:srgbClr val="FBF9FA">
                  <a:alpha val="0"/>
                </a:srgbClr>
              </a:clrTo>
            </a:clrChange>
          </a:blip>
          <a:srcRect l="23689" t="82717" r="64699" b="11888"/>
          <a:stretch>
            <a:fillRect/>
          </a:stretch>
        </p:blipFill>
        <p:spPr bwMode="auto">
          <a:xfrm>
            <a:off x="4283968" y="3861048"/>
            <a:ext cx="1862816" cy="1224136"/>
          </a:xfrm>
          <a:prstGeom prst="rect">
            <a:avLst/>
          </a:prstGeom>
          <a:noFill/>
        </p:spPr>
      </p:pic>
      <p:pic>
        <p:nvPicPr>
          <p:cNvPr id="7" name="Picture 3" descr="D:\Презентации\Математика\Умники и умницы 2 класс\Тетрадь 2 класс\Часть 1. 1- 18 урок\Image003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535" t="82447" r="25912" b="11880"/>
          <a:stretch>
            <a:fillRect/>
          </a:stretch>
        </p:blipFill>
        <p:spPr bwMode="auto">
          <a:xfrm>
            <a:off x="2411760" y="3356992"/>
            <a:ext cx="1762756" cy="122413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691680" y="2348880"/>
            <a:ext cx="1224136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Света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2564904"/>
            <a:ext cx="1224136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Вася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08304" y="2780928"/>
            <a:ext cx="1224136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Майя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4" name="Picture 3" descr="D:\Презентации\Математика\Умники и умницы 2 класс\Тетрадь 2 класс\Часть 1. 1- 18 урок\Image003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535" t="82447" r="25912" b="11880"/>
          <a:stretch>
            <a:fillRect/>
          </a:stretch>
        </p:blipFill>
        <p:spPr bwMode="auto">
          <a:xfrm>
            <a:off x="6804248" y="4365104"/>
            <a:ext cx="1866448" cy="129614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699792" y="5229200"/>
            <a:ext cx="43924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2- трёхколёсных и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1 - двухколёсный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img0.liveinternet.ru/images/attach/c/8/102/404/102404668_large_derevenskiy_peyzazh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49006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Напиши названия городов, жителей которых называют: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979712" y="476672"/>
            <a:ext cx="529208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Пример: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москвичи - Москва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http://kak-ya.ru/images/photos/1693_kievskijj_knjaz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C9F"/>
              </a:clrFrom>
              <a:clrTo>
                <a:srgbClr val="FFFC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212976"/>
            <a:ext cx="2160240" cy="3341174"/>
          </a:xfrm>
          <a:prstGeom prst="rect">
            <a:avLst/>
          </a:prstGeom>
          <a:noFill/>
        </p:spPr>
      </p:pic>
      <p:pic>
        <p:nvPicPr>
          <p:cNvPr id="7" name="Picture 28" descr="http://lisyonok.ucoz.ru/_ld/0/106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429000"/>
            <a:ext cx="1198213" cy="20308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23728" y="1196752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Владимирцы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1196752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Владимир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59832" y="1772816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Туляки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1772816"/>
            <a:ext cx="115212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Тула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43808" y="234888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Орловцы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2348880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Орёл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2924944"/>
            <a:ext cx="27363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Новгородцы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36096" y="2924944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Новгород 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img0.liveinternet.ru/images/attach/c/8/102/404/102404668_large_derevenskiy_peyzazh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49006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Напиши названия городов, жителей которых называют: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4" descr="http://kak-ya.ru/images/photos/1693_kievskijj_knjaz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C9F"/>
              </a:clrFrom>
              <a:clrTo>
                <a:srgbClr val="FFFC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212976"/>
            <a:ext cx="2160240" cy="3341174"/>
          </a:xfrm>
          <a:prstGeom prst="rect">
            <a:avLst/>
          </a:prstGeom>
          <a:noFill/>
        </p:spPr>
      </p:pic>
      <p:pic>
        <p:nvPicPr>
          <p:cNvPr id="7" name="Picture 28" descr="http://lisyonok.ucoz.ru/_ld/0/106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429000"/>
            <a:ext cx="1198213" cy="20308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915816" y="692696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Куряне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692696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Курск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43808" y="1196752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Рязанцы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1196752"/>
            <a:ext cx="187220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Рязань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1772816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Калужане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1772816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Калуга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15816" y="2420888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err="1" smtClean="0">
                <a:solidFill>
                  <a:schemeClr val="tx1"/>
                </a:solidFill>
              </a:rPr>
              <a:t>Омичи</a:t>
            </a:r>
            <a:r>
              <a:rPr lang="ru-RU" sz="3200" b="1" dirty="0" smtClean="0">
                <a:solidFill>
                  <a:schemeClr val="tx1"/>
                </a:solidFill>
              </a:rPr>
              <a:t>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4008" y="2420888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Омск 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img0.liveinternet.ru/images/attach/c/8/102/404/102404668_large_derevenskiy_peyzazh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49006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Напиши названия городов, жителей которых называют: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4" descr="http://kak-ya.ru/images/photos/1693_kievskijj_knjaz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C9F"/>
              </a:clrFrom>
              <a:clrTo>
                <a:srgbClr val="FFFC9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212976"/>
            <a:ext cx="2160240" cy="3341174"/>
          </a:xfrm>
          <a:prstGeom prst="rect">
            <a:avLst/>
          </a:prstGeom>
          <a:noFill/>
        </p:spPr>
      </p:pic>
      <p:pic>
        <p:nvPicPr>
          <p:cNvPr id="7" name="Picture 28" descr="http://lisyonok.ucoz.ru/_ld/0/106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3429000"/>
            <a:ext cx="1198213" cy="203087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835696" y="692696"/>
            <a:ext cx="288032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Костромичи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692696"/>
            <a:ext cx="280831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Кострома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1412776"/>
            <a:ext cx="33123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Петербуржцы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412776"/>
            <a:ext cx="35283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Санкт-Петербург 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456384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Кого по осени считают?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839744" y="1340768"/>
            <a:ext cx="2304256" cy="1224136"/>
          </a:xfrm>
          <a:prstGeom prst="cloudCallout">
            <a:avLst>
              <a:gd name="adj1" fmla="val -64725"/>
              <a:gd name="adj2" fmla="val 14816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Цыплят.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img0.liveinternet.ru/images/attach/c/6/93/376/93376312_large_17348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5085184"/>
            <a:ext cx="2592288" cy="1109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mg-fotki.yandex.ru/get/3507/mistina.23/0_28493_f482ef1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На одной чашке весов лежат 5 одинаковых яблока и 3 одинаковые груши, а на другой чашке – 4 таких же яблока и 4 таких же груши. Весы находятся в равновесии. Что легче – яблоко или груша?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2" descr="http://forum.materinstvo.ru/uploads/1207077958/post-45304-1207144900_thum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425023"/>
            <a:ext cx="1691680" cy="2432977"/>
          </a:xfrm>
          <a:prstGeom prst="rect">
            <a:avLst/>
          </a:prstGeom>
          <a:noFill/>
        </p:spPr>
      </p:pic>
      <p:pic>
        <p:nvPicPr>
          <p:cNvPr id="8" name="Picture 6" descr="http://dlm6.meta.ua/pic/0/46/186/JPLIylhqm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020" t="16174" b="42550"/>
          <a:stretch>
            <a:fillRect/>
          </a:stretch>
        </p:blipFill>
        <p:spPr bwMode="auto">
          <a:xfrm flipH="1">
            <a:off x="-324544" y="4869160"/>
            <a:ext cx="1779851" cy="2391266"/>
          </a:xfrm>
          <a:prstGeom prst="rect">
            <a:avLst/>
          </a:prstGeom>
          <a:noFill/>
        </p:spPr>
      </p:pic>
      <p:grpSp>
        <p:nvGrpSpPr>
          <p:cNvPr id="178" name="Группа 177"/>
          <p:cNvGrpSpPr/>
          <p:nvPr/>
        </p:nvGrpSpPr>
        <p:grpSpPr>
          <a:xfrm>
            <a:off x="1043608" y="4149080"/>
            <a:ext cx="6491064" cy="1796753"/>
            <a:chOff x="457200" y="4343400"/>
            <a:chExt cx="8077200" cy="2322513"/>
          </a:xfrm>
        </p:grpSpPr>
        <p:sp>
          <p:nvSpPr>
            <p:cNvPr id="179" name="AutoShape 3"/>
            <p:cNvSpPr>
              <a:spLocks noChangeArrowheads="1"/>
            </p:cNvSpPr>
            <p:nvPr/>
          </p:nvSpPr>
          <p:spPr bwMode="auto">
            <a:xfrm>
              <a:off x="3736975" y="5029200"/>
              <a:ext cx="1368425" cy="1636713"/>
            </a:xfrm>
            <a:prstGeom prst="triangle">
              <a:avLst>
                <a:gd name="adj" fmla="val 48144"/>
              </a:avLst>
            </a:prstGeom>
            <a:gradFill rotWithShape="1">
              <a:gsLst>
                <a:gs pos="0">
                  <a:srgbClr val="66FFFF"/>
                </a:gs>
                <a:gs pos="50000">
                  <a:srgbClr val="00CCFF"/>
                </a:gs>
                <a:gs pos="100000">
                  <a:srgbClr val="66FFFF"/>
                </a:gs>
              </a:gsLst>
              <a:lin ang="189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180" name="Group 4"/>
            <p:cNvGrpSpPr>
              <a:grpSpLocks/>
            </p:cNvGrpSpPr>
            <p:nvPr/>
          </p:nvGrpSpPr>
          <p:grpSpPr bwMode="auto">
            <a:xfrm>
              <a:off x="457200" y="4343400"/>
              <a:ext cx="8077200" cy="1219200"/>
              <a:chOff x="288" y="2736"/>
              <a:chExt cx="5088" cy="768"/>
            </a:xfrm>
          </p:grpSpPr>
          <p:grpSp>
            <p:nvGrpSpPr>
              <p:cNvPr id="181" name="Group 5"/>
              <p:cNvGrpSpPr>
                <a:grpSpLocks/>
              </p:cNvGrpSpPr>
              <p:nvPr/>
            </p:nvGrpSpPr>
            <p:grpSpPr bwMode="auto">
              <a:xfrm>
                <a:off x="288" y="2736"/>
                <a:ext cx="2256" cy="768"/>
                <a:chOff x="240" y="2736"/>
                <a:chExt cx="2256" cy="768"/>
              </a:xfrm>
            </p:grpSpPr>
            <p:sp>
              <p:nvSpPr>
                <p:cNvPr id="186" name="AutoShape 6"/>
                <p:cNvSpPr>
                  <a:spLocks noChangeArrowheads="1"/>
                </p:cNvSpPr>
                <p:nvPr/>
              </p:nvSpPr>
              <p:spPr bwMode="auto">
                <a:xfrm rot="5400000">
                  <a:off x="1080" y="2088"/>
                  <a:ext cx="576" cy="2256"/>
                </a:xfrm>
                <a:prstGeom prst="flowChartDelay">
                  <a:avLst/>
                </a:prstGeom>
                <a:solidFill>
                  <a:schemeClr val="accent2"/>
                </a:solidFill>
                <a:ln w="9525" algn="ctr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7" name="Oval 7"/>
                <p:cNvSpPr>
                  <a:spLocks noChangeArrowheads="1"/>
                </p:cNvSpPr>
                <p:nvPr/>
              </p:nvSpPr>
              <p:spPr bwMode="auto">
                <a:xfrm>
                  <a:off x="240" y="2736"/>
                  <a:ext cx="2256" cy="43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rgbClr val="0099FF"/>
                    </a:gs>
                  </a:gsLst>
                  <a:path path="shape">
                    <a:fillToRect l="50000" t="50000" r="50000" b="50000"/>
                  </a:path>
                </a:gradFill>
                <a:ln w="12700">
                  <a:solidFill>
                    <a:schemeClr val="tx2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82" name="Group 8"/>
              <p:cNvGrpSpPr>
                <a:grpSpLocks/>
              </p:cNvGrpSpPr>
              <p:nvPr/>
            </p:nvGrpSpPr>
            <p:grpSpPr bwMode="auto">
              <a:xfrm>
                <a:off x="3120" y="2736"/>
                <a:ext cx="2256" cy="768"/>
                <a:chOff x="240" y="2736"/>
                <a:chExt cx="2256" cy="768"/>
              </a:xfrm>
            </p:grpSpPr>
            <p:sp>
              <p:nvSpPr>
                <p:cNvPr id="184" name="AutoShape 9"/>
                <p:cNvSpPr>
                  <a:spLocks noChangeArrowheads="1"/>
                </p:cNvSpPr>
                <p:nvPr/>
              </p:nvSpPr>
              <p:spPr bwMode="auto">
                <a:xfrm rot="5400000">
                  <a:off x="1080" y="2088"/>
                  <a:ext cx="576" cy="2256"/>
                </a:xfrm>
                <a:prstGeom prst="flowChartDelay">
                  <a:avLst/>
                </a:prstGeom>
                <a:solidFill>
                  <a:schemeClr val="accent2"/>
                </a:solidFill>
                <a:ln w="9525" algn="ctr">
                  <a:solidFill>
                    <a:schemeClr val="tx1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5" name="Oval 10"/>
                <p:cNvSpPr>
                  <a:spLocks noChangeArrowheads="1"/>
                </p:cNvSpPr>
                <p:nvPr/>
              </p:nvSpPr>
              <p:spPr bwMode="auto">
                <a:xfrm>
                  <a:off x="240" y="2736"/>
                  <a:ext cx="2256" cy="43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rgbClr val="0099FF"/>
                    </a:gs>
                  </a:gsLst>
                  <a:path path="shape">
                    <a:fillToRect l="50000" t="50000" r="50000" b="50000"/>
                  </a:path>
                </a:gradFill>
                <a:ln w="12700">
                  <a:solidFill>
                    <a:schemeClr val="tx2"/>
                  </a:solidFill>
                  <a:round/>
                  <a:headEnd type="none" w="lg" len="lg"/>
                  <a:tailEnd type="none" w="lg" len="lg"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83" name="AutoShape 11"/>
              <p:cNvSpPr>
                <a:spLocks noChangeArrowheads="1"/>
              </p:cNvSpPr>
              <p:nvPr/>
            </p:nvSpPr>
            <p:spPr bwMode="auto">
              <a:xfrm>
                <a:off x="2448" y="2976"/>
                <a:ext cx="672" cy="192"/>
              </a:xfrm>
              <a:prstGeom prst="triangle">
                <a:avLst>
                  <a:gd name="adj" fmla="val 50000"/>
                </a:avLst>
              </a:prstGeom>
              <a:noFill/>
              <a:ln w="57150">
                <a:solidFill>
                  <a:schemeClr val="accent2"/>
                </a:solidFill>
                <a:miter lim="800000"/>
                <a:headEnd type="none" w="lg" len="lg"/>
                <a:tailEnd type="none" w="lg" len="lg"/>
              </a:ln>
              <a:scene3d>
                <a:camera prst="legacyObliqueTopRight">
                  <a:rot lat="0" lon="20999996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188" name="Group 573"/>
          <p:cNvGrpSpPr>
            <a:grpSpLocks/>
          </p:cNvGrpSpPr>
          <p:nvPr/>
        </p:nvGrpSpPr>
        <p:grpSpPr bwMode="auto">
          <a:xfrm>
            <a:off x="827584" y="3068960"/>
            <a:ext cx="3434862" cy="1554480"/>
            <a:chOff x="3120" y="2848"/>
            <a:chExt cx="2344" cy="1088"/>
          </a:xfrm>
        </p:grpSpPr>
        <p:sp>
          <p:nvSpPr>
            <p:cNvPr id="189" name="Freeform 574"/>
            <p:cNvSpPr>
              <a:spLocks/>
            </p:cNvSpPr>
            <p:nvPr/>
          </p:nvSpPr>
          <p:spPr bwMode="auto">
            <a:xfrm>
              <a:off x="3120" y="3189"/>
              <a:ext cx="2344" cy="747"/>
            </a:xfrm>
            <a:custGeom>
              <a:avLst/>
              <a:gdLst>
                <a:gd name="T0" fmla="*/ 0 w 2344"/>
                <a:gd name="T1" fmla="*/ 62 h 680"/>
                <a:gd name="T2" fmla="*/ 272 w 2344"/>
                <a:gd name="T3" fmla="*/ 431 h 680"/>
                <a:gd name="T4" fmla="*/ 792 w 2344"/>
                <a:gd name="T5" fmla="*/ 703 h 680"/>
                <a:gd name="T6" fmla="*/ 1640 w 2344"/>
                <a:gd name="T7" fmla="*/ 694 h 680"/>
                <a:gd name="T8" fmla="*/ 2080 w 2344"/>
                <a:gd name="T9" fmla="*/ 431 h 680"/>
                <a:gd name="T10" fmla="*/ 2344 w 2344"/>
                <a:gd name="T11" fmla="*/ 0 h 6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44"/>
                <a:gd name="T19" fmla="*/ 0 h 680"/>
                <a:gd name="T20" fmla="*/ 2344 w 2344"/>
                <a:gd name="T21" fmla="*/ 680 h 6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44" h="680">
                  <a:moveTo>
                    <a:pt x="0" y="56"/>
                  </a:moveTo>
                  <a:cubicBezTo>
                    <a:pt x="65" y="185"/>
                    <a:pt x="140" y="295"/>
                    <a:pt x="272" y="392"/>
                  </a:cubicBezTo>
                  <a:cubicBezTo>
                    <a:pt x="404" y="489"/>
                    <a:pt x="564" y="600"/>
                    <a:pt x="792" y="640"/>
                  </a:cubicBezTo>
                  <a:cubicBezTo>
                    <a:pt x="1020" y="680"/>
                    <a:pt x="1425" y="673"/>
                    <a:pt x="1640" y="632"/>
                  </a:cubicBezTo>
                  <a:cubicBezTo>
                    <a:pt x="1855" y="591"/>
                    <a:pt x="1963" y="497"/>
                    <a:pt x="2080" y="392"/>
                  </a:cubicBezTo>
                  <a:cubicBezTo>
                    <a:pt x="2197" y="287"/>
                    <a:pt x="2274" y="153"/>
                    <a:pt x="2344" y="0"/>
                  </a:cubicBezTo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33CCCC"/>
                </a:gs>
                <a:gs pos="100000">
                  <a:srgbClr val="FFFFFF"/>
                </a:gs>
              </a:gsLst>
              <a:lin ang="189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0" name="Oval 575"/>
            <p:cNvSpPr>
              <a:spLocks noChangeArrowheads="1"/>
            </p:cNvSpPr>
            <p:nvPr/>
          </p:nvSpPr>
          <p:spPr bwMode="auto">
            <a:xfrm>
              <a:off x="3120" y="2848"/>
              <a:ext cx="2344" cy="70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BBE0E3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pic>
          <p:nvPicPr>
            <p:cNvPr id="191" name="Picture 576" descr="uz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68" y="3626"/>
              <a:ext cx="149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2" name="Group 573"/>
          <p:cNvGrpSpPr>
            <a:grpSpLocks/>
          </p:cNvGrpSpPr>
          <p:nvPr/>
        </p:nvGrpSpPr>
        <p:grpSpPr bwMode="auto">
          <a:xfrm>
            <a:off x="4427984" y="3140968"/>
            <a:ext cx="3434862" cy="1554480"/>
            <a:chOff x="3120" y="2848"/>
            <a:chExt cx="2344" cy="1088"/>
          </a:xfrm>
        </p:grpSpPr>
        <p:sp>
          <p:nvSpPr>
            <p:cNvPr id="193" name="Freeform 574"/>
            <p:cNvSpPr>
              <a:spLocks/>
            </p:cNvSpPr>
            <p:nvPr/>
          </p:nvSpPr>
          <p:spPr bwMode="auto">
            <a:xfrm>
              <a:off x="3120" y="3189"/>
              <a:ext cx="2344" cy="747"/>
            </a:xfrm>
            <a:custGeom>
              <a:avLst/>
              <a:gdLst>
                <a:gd name="T0" fmla="*/ 0 w 2344"/>
                <a:gd name="T1" fmla="*/ 62 h 680"/>
                <a:gd name="T2" fmla="*/ 272 w 2344"/>
                <a:gd name="T3" fmla="*/ 431 h 680"/>
                <a:gd name="T4" fmla="*/ 792 w 2344"/>
                <a:gd name="T5" fmla="*/ 703 h 680"/>
                <a:gd name="T6" fmla="*/ 1640 w 2344"/>
                <a:gd name="T7" fmla="*/ 694 h 680"/>
                <a:gd name="T8" fmla="*/ 2080 w 2344"/>
                <a:gd name="T9" fmla="*/ 431 h 680"/>
                <a:gd name="T10" fmla="*/ 2344 w 2344"/>
                <a:gd name="T11" fmla="*/ 0 h 6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44"/>
                <a:gd name="T19" fmla="*/ 0 h 680"/>
                <a:gd name="T20" fmla="*/ 2344 w 2344"/>
                <a:gd name="T21" fmla="*/ 680 h 6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44" h="680">
                  <a:moveTo>
                    <a:pt x="0" y="56"/>
                  </a:moveTo>
                  <a:cubicBezTo>
                    <a:pt x="65" y="185"/>
                    <a:pt x="140" y="295"/>
                    <a:pt x="272" y="392"/>
                  </a:cubicBezTo>
                  <a:cubicBezTo>
                    <a:pt x="404" y="489"/>
                    <a:pt x="564" y="600"/>
                    <a:pt x="792" y="640"/>
                  </a:cubicBezTo>
                  <a:cubicBezTo>
                    <a:pt x="1020" y="680"/>
                    <a:pt x="1425" y="673"/>
                    <a:pt x="1640" y="632"/>
                  </a:cubicBezTo>
                  <a:cubicBezTo>
                    <a:pt x="1855" y="591"/>
                    <a:pt x="1963" y="497"/>
                    <a:pt x="2080" y="392"/>
                  </a:cubicBezTo>
                  <a:cubicBezTo>
                    <a:pt x="2197" y="287"/>
                    <a:pt x="2274" y="153"/>
                    <a:pt x="2344" y="0"/>
                  </a:cubicBezTo>
                </a:path>
              </a:pathLst>
            </a:custGeom>
            <a:gradFill rotWithShape="1">
              <a:gsLst>
                <a:gs pos="0">
                  <a:srgbClr val="FFFFFF"/>
                </a:gs>
                <a:gs pos="50000">
                  <a:srgbClr val="33CCCC"/>
                </a:gs>
                <a:gs pos="100000">
                  <a:srgbClr val="FFFFFF"/>
                </a:gs>
              </a:gsLst>
              <a:lin ang="189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" name="Oval 575"/>
            <p:cNvSpPr>
              <a:spLocks noChangeArrowheads="1"/>
            </p:cNvSpPr>
            <p:nvPr/>
          </p:nvSpPr>
          <p:spPr bwMode="auto">
            <a:xfrm>
              <a:off x="3120" y="2848"/>
              <a:ext cx="2344" cy="70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BBE0E3"/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pic>
          <p:nvPicPr>
            <p:cNvPr id="195" name="Picture 576" descr="uz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68" y="3626"/>
              <a:ext cx="1496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996952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 descr="D:\клипарты\еда раст\grusha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2420888"/>
            <a:ext cx="792088" cy="116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3068960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" name="Picture 1" descr="D:\клипарты\еда раст\grusha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6" y="2420888"/>
            <a:ext cx="792088" cy="116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" name="Picture 1" descr="D:\клипарты\еда раст\grusha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2420888"/>
            <a:ext cx="792088" cy="116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3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140968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140968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2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3140968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1" name="Picture 1" descr="D:\клипарты\еда раст\grusha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2492896"/>
            <a:ext cx="792088" cy="116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" name="Picture 1" descr="D:\клипарты\еда раст\grusha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2492896"/>
            <a:ext cx="792088" cy="116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3" name="Picture 1" descr="D:\клипарты\еда раст\grusha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2492896"/>
            <a:ext cx="792088" cy="116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" name="Picture 1" descr="D:\клипарты\еда раст\grusha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2492896"/>
            <a:ext cx="792088" cy="1164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068960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3212976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3212976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" name="Picture 5" descr="D:\клипарты\еда раст\jablok4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3068960"/>
            <a:ext cx="842952" cy="95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" name="Прямоугольник 214"/>
          <p:cNvSpPr/>
          <p:nvPr/>
        </p:nvSpPr>
        <p:spPr>
          <a:xfrm>
            <a:off x="3275856" y="5805264"/>
            <a:ext cx="381642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ОДИНАКОВО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99_large_derevenskiy_peyzazh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Какие новые слова получатся, если поменять слоги местами?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rambler.ru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452926"/>
            <a:ext cx="1944216" cy="2981545"/>
          </a:xfrm>
          <a:prstGeom prst="rect">
            <a:avLst/>
          </a:prstGeom>
          <a:noFill/>
        </p:spPr>
      </p:pic>
      <p:pic>
        <p:nvPicPr>
          <p:cNvPr id="7" name="Picture 2" descr="http://st-im.kinopoisk.ru/im/kadr/1/1/6/kinopoisk.ru-Tri-bogatyrya-i-Shamahanskaya-tsaritsa-116945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658" t="32000" r="55410"/>
          <a:stretch>
            <a:fillRect/>
          </a:stretch>
        </p:blipFill>
        <p:spPr bwMode="auto">
          <a:xfrm>
            <a:off x="4932040" y="2633030"/>
            <a:ext cx="2016224" cy="422497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7544" y="836712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СОСНА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23728" y="836712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НАСОС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484784"/>
            <a:ext cx="21602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КАМЫШ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1484784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МЫШКА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2132856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ЖАЛО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23728" y="2132856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ЛОЖА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16016" y="836712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НАВЕС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836712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ВЕСНА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1484784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АКТЁР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28184" y="1484784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ТЁРКА 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99_large_derevenskiy_peyzazh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Какие новые слова получатся, если поменять слоги местами?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rambler.ru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452926"/>
            <a:ext cx="1944216" cy="2981545"/>
          </a:xfrm>
          <a:prstGeom prst="rect">
            <a:avLst/>
          </a:prstGeom>
          <a:noFill/>
        </p:spPr>
      </p:pic>
      <p:pic>
        <p:nvPicPr>
          <p:cNvPr id="7" name="Picture 2" descr="http://st-im.kinopoisk.ru/im/kadr/1/1/6/kinopoisk.ru-Tri-bogatyrya-i-Shamahanskaya-tsaritsa-116945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658" t="32000" r="55410"/>
          <a:stretch>
            <a:fillRect/>
          </a:stretch>
        </p:blipFill>
        <p:spPr bwMode="auto">
          <a:xfrm>
            <a:off x="4932040" y="2633030"/>
            <a:ext cx="2016224" cy="422497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67544" y="836712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НАШИ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23728" y="836712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ШИНА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484784"/>
            <a:ext cx="216024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КАБАН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1484784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БАНКА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2132856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КАЧАЙ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23728" y="2132856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ЧАЙКА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16016" y="836712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НОРА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4" y="836712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РАНО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16016" y="1484784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КАКОЙ -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28184" y="1484784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КОЙКА 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99_large_derevenskiy_peyzazh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Придумай слова, которые не меняют своего значения при перестановке слогов?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rambler.ru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452926"/>
            <a:ext cx="1944216" cy="2981545"/>
          </a:xfrm>
          <a:prstGeom prst="rect">
            <a:avLst/>
          </a:prstGeom>
          <a:noFill/>
        </p:spPr>
      </p:pic>
      <p:pic>
        <p:nvPicPr>
          <p:cNvPr id="7" name="Picture 2" descr="http://st-im.kinopoisk.ru/im/kadr/1/1/6/kinopoisk.ru-Tri-bogatyrya-i-Shamahanskaya-tsaritsa-116945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658" t="32000" r="55410"/>
          <a:stretch>
            <a:fillRect/>
          </a:stretch>
        </p:blipFill>
        <p:spPr bwMode="auto">
          <a:xfrm>
            <a:off x="4932040" y="2633030"/>
            <a:ext cx="2016224" cy="422497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59632" y="908720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МАМА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1556792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ПАПА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2132856"/>
            <a:ext cx="14401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ДЯДЯ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4008" y="908720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Ляля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36096" y="1484784"/>
            <a:ext cx="151216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НЯНЯ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img0.liveinternet.ru/images/attach/c/8/102/404/102404668_large_derevenskiy_peyzazh_7.jpg"/>
          <p:cNvPicPr>
            <a:picLocks noChangeAspect="1" noChangeArrowheads="1"/>
          </p:cNvPicPr>
          <p:nvPr/>
        </p:nvPicPr>
        <p:blipFill>
          <a:blip r:embed="rId2" cstate="print"/>
          <a:srcRect r="18959" b="17214"/>
          <a:stretch>
            <a:fillRect/>
          </a:stretch>
        </p:blipFill>
        <p:spPr bwMode="auto">
          <a:xfrm>
            <a:off x="0" y="-10097"/>
            <a:ext cx="9144000" cy="68680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617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Катя, Маша, Лена и Зина занимались лёгкой атлетикой: три из них прыгали в длину, а одна – в высоту. Напиши, кто прыгал в высоту, если Маша и Лена, Лена и Зина прыгали по разному.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2" descr="D:\клипарты\люди\3b3edcfef4b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501008"/>
            <a:ext cx="1440160" cy="231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ucheba.com/images/clip_image002_00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068960"/>
            <a:ext cx="1440160" cy="255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D:\клипарты\клипарт Даша-следопыт\0_7a454_fed48ea6_XL.png"/>
          <p:cNvPicPr>
            <a:picLocks noChangeAspect="1" noChangeArrowheads="1"/>
          </p:cNvPicPr>
          <p:nvPr/>
        </p:nvPicPr>
        <p:blipFill>
          <a:blip r:embed="rId5" cstate="print"/>
          <a:srcRect l="13036" t="7426" r="19923" b="6435"/>
          <a:stretch>
            <a:fillRect/>
          </a:stretch>
        </p:blipFill>
        <p:spPr bwMode="auto">
          <a:xfrm>
            <a:off x="1187624" y="3573016"/>
            <a:ext cx="1512168" cy="24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D:\клипарты\люди\86bb8ed5f4f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830158"/>
            <a:ext cx="1296144" cy="206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403648" y="2852936"/>
            <a:ext cx="1224136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Катя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3068960"/>
            <a:ext cx="1224136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Маша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36096" y="2996952"/>
            <a:ext cx="1224136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Лена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08304" y="2564904"/>
            <a:ext cx="1224136" cy="554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Зина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B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uild="allAtOnce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img0.liveinternet.ru/images/attach/c/8/102/404/102404668_large_derevenskiy_peyzazh_7.jpg"/>
          <p:cNvPicPr>
            <a:picLocks noChangeAspect="1" noChangeArrowheads="1"/>
          </p:cNvPicPr>
          <p:nvPr/>
        </p:nvPicPr>
        <p:blipFill>
          <a:blip r:embed="rId2" cstate="print"/>
          <a:srcRect r="18959" b="17214"/>
          <a:stretch>
            <a:fillRect/>
          </a:stretch>
        </p:blipFill>
        <p:spPr bwMode="auto">
          <a:xfrm>
            <a:off x="0" y="-10097"/>
            <a:ext cx="9144000" cy="68680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Вставь нужную фигуру из 6 пронумерованных.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Picture 8" descr="Деревянные указатели, вывески, стрелки и светофоры в вектор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13" r="18019" b="14352"/>
          <a:stretch>
            <a:fillRect/>
          </a:stretch>
        </p:blipFill>
        <p:spPr bwMode="auto">
          <a:xfrm>
            <a:off x="0" y="404664"/>
            <a:ext cx="5436096" cy="5112568"/>
          </a:xfrm>
          <a:prstGeom prst="rect">
            <a:avLst/>
          </a:prstGeom>
          <a:noFill/>
        </p:spPr>
      </p:pic>
      <p:pic>
        <p:nvPicPr>
          <p:cNvPr id="7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5085184"/>
            <a:ext cx="1440160" cy="1143898"/>
          </a:xfrm>
          <a:prstGeom prst="rect">
            <a:avLst/>
          </a:prstGeom>
          <a:noFill/>
        </p:spPr>
      </p:pic>
      <p:pic>
        <p:nvPicPr>
          <p:cNvPr id="4" name="Picture 3" descr="D:\Презентации\Математика\Умники и умницы 2 класс\Тетрадь 2 класс\Часть 1. 1- 18 урок\Image0034.JPG"/>
          <p:cNvPicPr>
            <a:picLocks noChangeAspect="1" noChangeArrowheads="1"/>
          </p:cNvPicPr>
          <p:nvPr/>
        </p:nvPicPr>
        <p:blipFill>
          <a:blip r:embed="rId5" cstate="print"/>
          <a:srcRect l="24357" t="6778" r="51679" b="73451"/>
          <a:stretch>
            <a:fillRect/>
          </a:stretch>
        </p:blipFill>
        <p:spPr bwMode="auto">
          <a:xfrm rot="20751339">
            <a:off x="1105525" y="966824"/>
            <a:ext cx="3312368" cy="3864430"/>
          </a:xfrm>
          <a:prstGeom prst="rect">
            <a:avLst/>
          </a:prstGeom>
          <a:noFill/>
        </p:spPr>
      </p:pic>
      <p:pic>
        <p:nvPicPr>
          <p:cNvPr id="10" name="Picture 8" descr="Деревянные указатели, вывески, стрелки и светофоры в вектор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13" r="18019" b="14352"/>
          <a:stretch>
            <a:fillRect/>
          </a:stretch>
        </p:blipFill>
        <p:spPr bwMode="auto">
          <a:xfrm flipH="1">
            <a:off x="4860032" y="476672"/>
            <a:ext cx="4283968" cy="5112568"/>
          </a:xfrm>
          <a:prstGeom prst="rect">
            <a:avLst/>
          </a:prstGeom>
          <a:noFill/>
        </p:spPr>
      </p:pic>
      <p:pic>
        <p:nvPicPr>
          <p:cNvPr id="5" name="Picture 3" descr="D:\Презентации\Математика\Умники и умницы 2 класс\Тетрадь 2 класс\Часть 1. 1- 18 урок\Image0034.JPG"/>
          <p:cNvPicPr>
            <a:picLocks noChangeAspect="1" noChangeArrowheads="1"/>
          </p:cNvPicPr>
          <p:nvPr/>
        </p:nvPicPr>
        <p:blipFill>
          <a:blip r:embed="rId5" cstate="print"/>
          <a:srcRect l="62342" t="7499" r="17773" b="76275"/>
          <a:stretch>
            <a:fillRect/>
          </a:stretch>
        </p:blipFill>
        <p:spPr bwMode="auto">
          <a:xfrm rot="1177595">
            <a:off x="5394661" y="1286231"/>
            <a:ext cx="2808312" cy="3240360"/>
          </a:xfrm>
          <a:prstGeom prst="rect">
            <a:avLst/>
          </a:prstGeom>
          <a:noFill/>
        </p:spPr>
      </p:pic>
      <p:pic>
        <p:nvPicPr>
          <p:cNvPr id="8" name="Picture 28" descr="http://lisyonok.ucoz.ru/_ld/0/1063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783193"/>
            <a:ext cx="1224136" cy="2074807"/>
          </a:xfrm>
          <a:prstGeom prst="rect">
            <a:avLst/>
          </a:prstGeom>
          <a:noFill/>
        </p:spPr>
      </p:pic>
      <p:pic>
        <p:nvPicPr>
          <p:cNvPr id="6" name="Picture 32" descr="http://lisyonok.ucoz.ru/_ld/0/1378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4969033"/>
            <a:ext cx="1368152" cy="1888967"/>
          </a:xfrm>
          <a:prstGeom prst="rect">
            <a:avLst/>
          </a:prstGeom>
          <a:noFill/>
        </p:spPr>
      </p:pic>
      <p:pic>
        <p:nvPicPr>
          <p:cNvPr id="11" name="Picture 3" descr="D:\Презентации\Математика\Умники и умницы 2 класс\Тетрадь 2 класс\Часть 1. 1- 18 урок\Image0034.JPG"/>
          <p:cNvPicPr>
            <a:picLocks noChangeAspect="1" noChangeArrowheads="1"/>
          </p:cNvPicPr>
          <p:nvPr/>
        </p:nvPicPr>
        <p:blipFill>
          <a:blip r:embed="rId5" cstate="print"/>
          <a:srcRect l="73150" t="18260" r="17773" b="76275"/>
          <a:stretch>
            <a:fillRect/>
          </a:stretch>
        </p:blipFill>
        <p:spPr bwMode="auto">
          <a:xfrm rot="20582811">
            <a:off x="3407120" y="3304142"/>
            <a:ext cx="1281862" cy="10913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28" descr="http://lisyonok.ucoz.ru/_ld/0/106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4365104"/>
            <a:ext cx="1088446" cy="1844824"/>
          </a:xfrm>
          <a:prstGeom prst="rect">
            <a:avLst/>
          </a:prstGeom>
          <a:noFill/>
        </p:spPr>
      </p:pic>
      <p:pic>
        <p:nvPicPr>
          <p:cNvPr id="9" name="Picture 26" descr="http://lisyonok.ucoz.ru/_ld/0/866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789040"/>
            <a:ext cx="1440160" cy="2513994"/>
          </a:xfrm>
          <a:prstGeom prst="rect">
            <a:avLst/>
          </a:prstGeom>
          <a:noFill/>
        </p:spPr>
      </p:pic>
      <p:pic>
        <p:nvPicPr>
          <p:cNvPr id="8" name="Picture 24" descr="http://lisyonok.ucoz.ru/_ld/0/4918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4221088"/>
            <a:ext cx="1026217" cy="2088232"/>
          </a:xfrm>
          <a:prstGeom prst="rect">
            <a:avLst/>
          </a:prstGeom>
          <a:noFill/>
        </p:spPr>
      </p:pic>
      <p:pic>
        <p:nvPicPr>
          <p:cNvPr id="10" name="Picture 32" descr="http://lisyonok.ucoz.ru/_ld/0/1378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4365104"/>
            <a:ext cx="1368152" cy="1888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456384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Если мыло в глаз попало, что из глаз катится стало?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839744" y="1340768"/>
            <a:ext cx="2304256" cy="1224136"/>
          </a:xfrm>
          <a:prstGeom prst="cloudCallout">
            <a:avLst>
              <a:gd name="adj1" fmla="val -64725"/>
              <a:gd name="adj2" fmla="val 14816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Слёзы.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" name="Picture 12" descr="http://img-fotki.yandex.ru/get/6609/167146322.74/0_9ca09_c55bf105_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5373216"/>
            <a:ext cx="1428750" cy="1152526"/>
          </a:xfrm>
          <a:prstGeom prst="rect">
            <a:avLst/>
          </a:prstGeom>
          <a:noFill/>
        </p:spPr>
      </p:pic>
      <p:pic>
        <p:nvPicPr>
          <p:cNvPr id="10" name="Picture 28" descr="http://img-fotki.yandex.ru/get/6605/167146322.73/0_9c9e9_c8f21451_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42040">
            <a:off x="5148064" y="4293096"/>
            <a:ext cx="116205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456384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какой машине нельзя ездить?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292080" y="1340768"/>
            <a:ext cx="3851920" cy="1224136"/>
          </a:xfrm>
          <a:prstGeom prst="cloudCallout">
            <a:avLst>
              <a:gd name="adj1" fmla="val -17530"/>
              <a:gd name="adj2" fmla="val 14549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стиральной, посудомоечной.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2772" name="Picture 4" descr="http://www.on25.info/ses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789040"/>
            <a:ext cx="2520280" cy="2612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К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 э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r>
              <a:rPr lang="ru-RU" sz="3100" b="1" dirty="0" smtClean="0">
                <a:solidFill>
                  <a:srgbClr val="FFFF00"/>
                </a:solidFill>
              </a:rPr>
              <a:t> Ч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 </a:t>
            </a:r>
            <a:r>
              <a:rPr lang="ru-RU" sz="3100" b="1" dirty="0" smtClean="0">
                <a:solidFill>
                  <a:srgbClr val="FF0000"/>
                </a:solidFill>
              </a:rPr>
              <a:t>э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456384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Отпечаток на тропинке сразу виден от ботинка.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80112" y="1340768"/>
            <a:ext cx="2736304" cy="1224136"/>
          </a:xfrm>
          <a:prstGeom prst="cloudCallout">
            <a:avLst>
              <a:gd name="adj1" fmla="val -12358"/>
              <a:gd name="adj2" fmla="val 14460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След.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4" descr="BABYFEET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451313">
            <a:off x="4221732" y="5492009"/>
            <a:ext cx="1140195" cy="114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К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 э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r>
              <a:rPr lang="ru-RU" sz="3100" b="1" dirty="0" smtClean="0">
                <a:solidFill>
                  <a:srgbClr val="FFFF00"/>
                </a:solidFill>
              </a:rPr>
              <a:t> Ч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 </a:t>
            </a:r>
            <a:r>
              <a:rPr lang="ru-RU" sz="3100" b="1" dirty="0" smtClean="0">
                <a:solidFill>
                  <a:srgbClr val="FF0000"/>
                </a:solidFill>
              </a:rPr>
              <a:t>э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456384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Раньше из неё повсюду люди делали посуду.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80112" y="1340768"/>
            <a:ext cx="2736304" cy="1224136"/>
          </a:xfrm>
          <a:prstGeom prst="cloudCallout">
            <a:avLst>
              <a:gd name="adj1" fmla="val -12358"/>
              <a:gd name="adj2" fmla="val 14460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Глина.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0722" name="Picture 2" descr="http://design-warez.ru/uploads/posts/2009-05/1243340519_pic_id157329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087" r="3233" b="73569"/>
          <a:stretch>
            <a:fillRect/>
          </a:stretch>
        </p:blipFill>
        <p:spPr bwMode="auto">
          <a:xfrm>
            <a:off x="3851920" y="4869160"/>
            <a:ext cx="1656184" cy="1370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К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 э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r>
              <a:rPr lang="ru-RU" sz="3100" b="1" dirty="0" smtClean="0">
                <a:solidFill>
                  <a:srgbClr val="FFFF00"/>
                </a:solidFill>
              </a:rPr>
              <a:t> Ч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 </a:t>
            </a:r>
            <a:r>
              <a:rPr lang="ru-RU" sz="3100" b="1" dirty="0" smtClean="0">
                <a:solidFill>
                  <a:srgbClr val="FF0000"/>
                </a:solidFill>
              </a:rPr>
              <a:t>э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456384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пище очень нам нужна, вкус еде придаст она.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80112" y="1340768"/>
            <a:ext cx="2736304" cy="1224136"/>
          </a:xfrm>
          <a:prstGeom prst="cloudCallout">
            <a:avLst>
              <a:gd name="adj1" fmla="val -12358"/>
              <a:gd name="adj2" fmla="val 14460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Соль.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9698" name="Picture 2" descr="http://go2.imgsmail.ru/imgpreview?key=4fe481c8e87e5da&amp;mb=imgdb_preview_57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17" r="48780"/>
          <a:stretch>
            <a:fillRect/>
          </a:stretch>
        </p:blipFill>
        <p:spPr bwMode="auto">
          <a:xfrm>
            <a:off x="4499992" y="4725144"/>
            <a:ext cx="651176" cy="1570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://img1.liveinternet.ru/images/attach/c/8/102/404/102404677_derevenskiy_peyzaz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FF00"/>
                </a:solidFill>
              </a:rPr>
              <a:t>а</a:t>
            </a:r>
            <a:r>
              <a:rPr lang="ru-RU" b="1" dirty="0" smtClean="0">
                <a:solidFill>
                  <a:schemeClr val="accent6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chemeClr val="accent6"/>
                </a:solidFill>
              </a:rPr>
              <a:t>н</a:t>
            </a:r>
            <a:r>
              <a:rPr lang="ru-RU" b="1" dirty="0" smtClean="0">
                <a:solidFill>
                  <a:srgbClr val="FFFF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0000"/>
                </a:solidFill>
              </a:rPr>
              <a:t>К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 э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r>
              <a:rPr lang="ru-RU" sz="3100" b="1" dirty="0" smtClean="0">
                <a:solidFill>
                  <a:srgbClr val="FFFF00"/>
                </a:solidFill>
              </a:rPr>
              <a:t> Ч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о </a:t>
            </a:r>
            <a:r>
              <a:rPr lang="ru-RU" sz="3100" b="1" dirty="0" smtClean="0">
                <a:solidFill>
                  <a:srgbClr val="FF0000"/>
                </a:solidFill>
              </a:rPr>
              <a:t>э</a:t>
            </a:r>
            <a:r>
              <a:rPr lang="ru-RU" sz="3100" b="1" dirty="0" smtClean="0">
                <a:solidFill>
                  <a:srgbClr val="FFFF00"/>
                </a:solidFill>
              </a:rPr>
              <a:t>т</a:t>
            </a:r>
            <a:r>
              <a:rPr lang="ru-RU" sz="3100" b="1" dirty="0" smtClean="0">
                <a:solidFill>
                  <a:srgbClr val="FF0000"/>
                </a:solidFill>
              </a:rPr>
              <a:t>о</a:t>
            </a:r>
            <a:r>
              <a:rPr lang="ru-RU" sz="3100" b="1" dirty="0" smtClean="0">
                <a:solidFill>
                  <a:srgbClr val="FFFF00"/>
                </a:solidFill>
              </a:rPr>
              <a:t>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4" descr="http://lisyonok.ucoz.ru/_ld/0/4918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1224136" cy="2490974"/>
          </a:xfrm>
          <a:prstGeom prst="rect">
            <a:avLst/>
          </a:prstGeom>
          <a:noFill/>
        </p:spPr>
      </p:pic>
      <p:pic>
        <p:nvPicPr>
          <p:cNvPr id="5" name="Picture 30" descr="http://lisyonok.ucoz.ru/_ld/0/0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725144"/>
            <a:ext cx="2090822" cy="1660710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83568" y="1124744"/>
            <a:ext cx="3960440" cy="2043608"/>
          </a:xfrm>
          <a:prstGeom prst="cloudCallout">
            <a:avLst>
              <a:gd name="adj1" fmla="val -450"/>
              <a:gd name="adj2" fmla="val 14440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Хищной рыбы нет зубастей, всех прожорливей, опасней.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580112" y="1340768"/>
            <a:ext cx="2736304" cy="1224136"/>
          </a:xfrm>
          <a:prstGeom prst="cloudCallout">
            <a:avLst>
              <a:gd name="adj1" fmla="val -12358"/>
              <a:gd name="adj2" fmla="val 14460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Акула.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8674" name="Picture 2" descr="http://ru.convdocs.org/pars_docs/refs/11/10126/10126_html_442ac53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4437112"/>
            <a:ext cx="2664296" cy="2207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803</Words>
  <Application>Microsoft Office PowerPoint</Application>
  <PresentationFormat>Экран (4:3)</PresentationFormat>
  <Paragraphs>173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 Кто это? Что это?</vt:lpstr>
      <vt:lpstr>Разминка Кто это? Что это?</vt:lpstr>
      <vt:lpstr>Разминка Кто это? Что это?</vt:lpstr>
      <vt:lpstr>Разминка Кто это? Что это?</vt:lpstr>
      <vt:lpstr>Разминка Кто это? Что это?</vt:lpstr>
      <vt:lpstr>Разминка Кто это? Что это?</vt:lpstr>
      <vt:lpstr>Послушай внимательно пары слов. Постарайся запомнить. Запиши второе слово каждой пары.</vt:lpstr>
      <vt:lpstr>Проверь</vt:lpstr>
      <vt:lpstr>Проверь</vt:lpstr>
      <vt:lpstr>Зашифрованное слово</vt:lpstr>
      <vt:lpstr>Зашифрованное слово</vt:lpstr>
      <vt:lpstr>Зашифрованное слово</vt:lpstr>
      <vt:lpstr>Внимательно слушай задания и выполняй их. Переспрашивать нельзя.</vt:lpstr>
      <vt:lpstr>Внимательно слушай задания и выполняй их. Переспрашивать нельзя.</vt:lpstr>
      <vt:lpstr>Внимательно слушай задания и выполняй их. Переспрашивать нельзя.</vt:lpstr>
      <vt:lpstr>Внимательно слушай задания и выполняй их. Переспрашивать нельзя.</vt:lpstr>
      <vt:lpstr>Внимательно слушай задания и выполняй их. Переспрашивать нельзя.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Напиши названия городов, жителей которых называют:</vt:lpstr>
      <vt:lpstr>Напиши названия городов, жителей которых называют:</vt:lpstr>
      <vt:lpstr>Напиши названия городов, жителей которых называют:</vt:lpstr>
      <vt:lpstr>На одной чашке весов лежат 5 одинаковых яблока и 3 одинаковые груши, а на другой чашке – 4 таких же яблока и 4 таких же груши. Весы находятся в равновесии. Что легче – яблоко или груша?</vt:lpstr>
      <vt:lpstr>Какие новые слова получатся, если поменять слоги местами?</vt:lpstr>
      <vt:lpstr>Какие новые слова получатся, если поменять слоги местами?</vt:lpstr>
      <vt:lpstr>Придумай слова, которые не меняют своего значения при перестановке слогов?</vt:lpstr>
      <vt:lpstr>Катя, Маша, Лена и Зина занимались лёгкой атлетикой: три из них прыгали в длину, а одна – в высоту. Напиши, кто прыгал в высоту, если Маша и Лена, Лена и Зина прыгали по разному.</vt:lpstr>
      <vt:lpstr>Вставь нужную фигуру из 6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59</cp:revision>
  <dcterms:modified xsi:type="dcterms:W3CDTF">2014-11-08T11:37:22Z</dcterms:modified>
</cp:coreProperties>
</file>