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82" r:id="rId5"/>
    <p:sldId id="283" r:id="rId6"/>
    <p:sldId id="284" r:id="rId7"/>
    <p:sldId id="286" r:id="rId8"/>
    <p:sldId id="287" r:id="rId9"/>
    <p:sldId id="288" r:id="rId10"/>
    <p:sldId id="289" r:id="rId11"/>
    <p:sldId id="290" r:id="rId12"/>
    <p:sldId id="278" r:id="rId13"/>
    <p:sldId id="291" r:id="rId14"/>
    <p:sldId id="292" r:id="rId15"/>
    <p:sldId id="298" r:id="rId16"/>
    <p:sldId id="300" r:id="rId17"/>
    <p:sldId id="302" r:id="rId18"/>
    <p:sldId id="301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294" r:id="rId33"/>
    <p:sldId id="296" r:id="rId34"/>
    <p:sldId id="295" r:id="rId35"/>
    <p:sldId id="316" r:id="rId36"/>
    <p:sldId id="317" r:id="rId37"/>
    <p:sldId id="318" r:id="rId38"/>
    <p:sldId id="319" r:id="rId39"/>
    <p:sldId id="293" r:id="rId40"/>
    <p:sldId id="320" r:id="rId41"/>
    <p:sldId id="321" r:id="rId42"/>
    <p:sldId id="323" r:id="rId43"/>
    <p:sldId id="324" r:id="rId44"/>
    <p:sldId id="325" r:id="rId45"/>
    <p:sldId id="326" r:id="rId46"/>
    <p:sldId id="327" r:id="rId47"/>
    <p:sldId id="257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0.jpe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20.jpeg"/><Relationship Id="rId5" Type="http://schemas.openxmlformats.org/officeDocument/2006/relationships/image" Target="../media/image7.png"/><Relationship Id="rId10" Type="http://schemas.openxmlformats.org/officeDocument/2006/relationships/image" Target="../media/image10.jpe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gif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1.jpeg"/><Relationship Id="rId5" Type="http://schemas.openxmlformats.org/officeDocument/2006/relationships/image" Target="../media/image7.png"/><Relationship Id="rId10" Type="http://schemas.openxmlformats.org/officeDocument/2006/relationships/image" Target="../media/image10.jpe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0" Type="http://schemas.openxmlformats.org/officeDocument/2006/relationships/image" Target="../media/image10.jpe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image" Target="../media/image40.jpeg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6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6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6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0.jpe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eg"/><Relationship Id="rId4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eg"/><Relationship Id="rId4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png"/><Relationship Id="rId4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52.jpeg"/><Relationship Id="rId4" Type="http://schemas.openxmlformats.org/officeDocument/2006/relationships/image" Target="../media/image7.png"/><Relationship Id="rId9" Type="http://schemas.openxmlformats.org/officeDocument/2006/relationships/image" Target="../media/image51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4.gif"/><Relationship Id="rId5" Type="http://schemas.openxmlformats.org/officeDocument/2006/relationships/image" Target="../media/image7.png"/><Relationship Id="rId10" Type="http://schemas.openxmlformats.org/officeDocument/2006/relationships/image" Target="../media/image10.jpe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12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0" Type="http://schemas.openxmlformats.org/officeDocument/2006/relationships/image" Target="../media/image10.jpe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7.png"/><Relationship Id="rId5" Type="http://schemas.openxmlformats.org/officeDocument/2006/relationships/image" Target="../media/image7.png"/><Relationship Id="rId10" Type="http://schemas.openxmlformats.org/officeDocument/2006/relationships/image" Target="../media/image10.jpe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8.jpeg"/><Relationship Id="rId5" Type="http://schemas.openxmlformats.org/officeDocument/2006/relationships/image" Target="../media/image7.png"/><Relationship Id="rId10" Type="http://schemas.openxmlformats.org/officeDocument/2006/relationships/image" Target="../media/image10.jpe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9.png"/><Relationship Id="rId5" Type="http://schemas.openxmlformats.org/officeDocument/2006/relationships/image" Target="../media/image7.png"/><Relationship Id="rId10" Type="http://schemas.openxmlformats.org/officeDocument/2006/relationships/image" Target="../media/image10.jpe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24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8" descr="Девочка 2 (700x700, 183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780928"/>
            <a:ext cx="2923084" cy="2923084"/>
          </a:xfrm>
          <a:prstGeom prst="rect">
            <a:avLst/>
          </a:prstGeom>
          <a:noFill/>
        </p:spPr>
      </p:pic>
      <p:pic>
        <p:nvPicPr>
          <p:cNvPr id="9" name="Picture 6" descr="http://img0.liveinternet.ru/images/attach/c/4/80/199/80199172_large_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573016"/>
            <a:ext cx="1440160" cy="20713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661248"/>
            <a:ext cx="2603105" cy="792088"/>
          </a:xfrm>
          <a:prstGeom prst="rect">
            <a:avLst/>
          </a:prstGeom>
          <a:noFill/>
        </p:spPr>
      </p:pic>
      <p:pic>
        <p:nvPicPr>
          <p:cNvPr id="27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661248"/>
            <a:ext cx="2603105" cy="792088"/>
          </a:xfrm>
          <a:prstGeom prst="rect">
            <a:avLst/>
          </a:prstGeom>
          <a:noFill/>
        </p:spPr>
      </p:pic>
      <p:grpSp>
        <p:nvGrpSpPr>
          <p:cNvPr id="3" name="Группа 14"/>
          <p:cNvGrpSpPr/>
          <p:nvPr/>
        </p:nvGrpSpPr>
        <p:grpSpPr>
          <a:xfrm flipH="1">
            <a:off x="7884368" y="1916832"/>
            <a:ext cx="1377378" cy="4211960"/>
            <a:chOff x="-108520" y="1772816"/>
            <a:chExt cx="1358926" cy="4211960"/>
          </a:xfrm>
        </p:grpSpPr>
        <p:pic>
          <p:nvPicPr>
            <p:cNvPr id="16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1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6" name="Группа 13"/>
          <p:cNvGrpSpPr/>
          <p:nvPr/>
        </p:nvGrpSpPr>
        <p:grpSpPr>
          <a:xfrm>
            <a:off x="-108520" y="1772816"/>
            <a:ext cx="1358926" cy="4211960"/>
            <a:chOff x="-108520" y="1772816"/>
            <a:chExt cx="1358926" cy="4211960"/>
          </a:xfrm>
        </p:grpSpPr>
        <p:pic>
          <p:nvPicPr>
            <p:cNvPr id="53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52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5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4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4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5061248" cy="5760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grpSp>
        <p:nvGrpSpPr>
          <p:cNvPr id="7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pic>
        <p:nvPicPr>
          <p:cNvPr id="21" name="Picture 8" descr="Девочка 2 (700x700, 183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8" y="3284984"/>
            <a:ext cx="2923084" cy="2923084"/>
          </a:xfrm>
          <a:prstGeom prst="rect">
            <a:avLst/>
          </a:prstGeom>
          <a:noFill/>
        </p:spPr>
      </p:pic>
      <p:pic>
        <p:nvPicPr>
          <p:cNvPr id="22" name="Picture 6" descr="http://img0.liveinternet.ru/images/attach/c/4/80/199/80199172_large_1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92080" y="4005064"/>
            <a:ext cx="1440160" cy="2071342"/>
          </a:xfrm>
          <a:prstGeom prst="rect">
            <a:avLst/>
          </a:prstGeom>
          <a:noFill/>
        </p:spPr>
      </p:pic>
      <p:sp>
        <p:nvSpPr>
          <p:cNvPr id="23" name="Выноска-облако 22"/>
          <p:cNvSpPr/>
          <p:nvPr/>
        </p:nvSpPr>
        <p:spPr>
          <a:xfrm>
            <a:off x="899592" y="1052736"/>
            <a:ext cx="4104456" cy="1944216"/>
          </a:xfrm>
          <a:prstGeom prst="cloudCallout">
            <a:avLst>
              <a:gd name="adj1" fmla="val -8389"/>
              <a:gd name="adj2" fmla="val 801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Какое число месяца будет в следующую субботу?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5292080" y="1340768"/>
            <a:ext cx="2808312" cy="1728192"/>
          </a:xfrm>
          <a:prstGeom prst="cloudCallout">
            <a:avLst>
              <a:gd name="adj1" fmla="val -15898"/>
              <a:gd name="adj2" fmla="val 10584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…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6" name="Picture 2" descr="D:\клипарты\животные\76205059_large_0_507bb_42e3cf4e_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592" y="295507"/>
            <a:ext cx="1503276" cy="12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47775">
            <a:off x="6770808" y="550388"/>
            <a:ext cx="1248860" cy="12488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661248"/>
            <a:ext cx="2603105" cy="792088"/>
          </a:xfrm>
          <a:prstGeom prst="rect">
            <a:avLst/>
          </a:prstGeom>
          <a:noFill/>
        </p:spPr>
      </p:pic>
      <p:pic>
        <p:nvPicPr>
          <p:cNvPr id="27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661248"/>
            <a:ext cx="2603105" cy="792088"/>
          </a:xfrm>
          <a:prstGeom prst="rect">
            <a:avLst/>
          </a:prstGeom>
          <a:noFill/>
        </p:spPr>
      </p:pic>
      <p:grpSp>
        <p:nvGrpSpPr>
          <p:cNvPr id="3" name="Группа 14"/>
          <p:cNvGrpSpPr/>
          <p:nvPr/>
        </p:nvGrpSpPr>
        <p:grpSpPr>
          <a:xfrm flipH="1">
            <a:off x="7884368" y="1916832"/>
            <a:ext cx="1377378" cy="4211960"/>
            <a:chOff x="-108520" y="1772816"/>
            <a:chExt cx="1358926" cy="4211960"/>
          </a:xfrm>
        </p:grpSpPr>
        <p:pic>
          <p:nvPicPr>
            <p:cNvPr id="16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1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6" name="Группа 13"/>
          <p:cNvGrpSpPr/>
          <p:nvPr/>
        </p:nvGrpSpPr>
        <p:grpSpPr>
          <a:xfrm>
            <a:off x="-108520" y="1772816"/>
            <a:ext cx="1358926" cy="4211960"/>
            <a:chOff x="-108520" y="1772816"/>
            <a:chExt cx="1358926" cy="4211960"/>
          </a:xfrm>
        </p:grpSpPr>
        <p:pic>
          <p:nvPicPr>
            <p:cNvPr id="53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52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5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4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4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5061248" cy="5760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grpSp>
        <p:nvGrpSpPr>
          <p:cNvPr id="7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pic>
        <p:nvPicPr>
          <p:cNvPr id="21" name="Picture 8" descr="Девочка 2 (700x700, 183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8" y="3284984"/>
            <a:ext cx="2923084" cy="2923084"/>
          </a:xfrm>
          <a:prstGeom prst="rect">
            <a:avLst/>
          </a:prstGeom>
          <a:noFill/>
        </p:spPr>
      </p:pic>
      <p:pic>
        <p:nvPicPr>
          <p:cNvPr id="22" name="Picture 6" descr="http://img0.liveinternet.ru/images/attach/c/4/80/199/80199172_large_1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92080" y="4005064"/>
            <a:ext cx="1440160" cy="2071342"/>
          </a:xfrm>
          <a:prstGeom prst="rect">
            <a:avLst/>
          </a:prstGeom>
          <a:noFill/>
        </p:spPr>
      </p:pic>
      <p:sp>
        <p:nvSpPr>
          <p:cNvPr id="23" name="Выноска-облако 22"/>
          <p:cNvSpPr/>
          <p:nvPr/>
        </p:nvSpPr>
        <p:spPr>
          <a:xfrm>
            <a:off x="899592" y="980728"/>
            <a:ext cx="4320480" cy="2232248"/>
          </a:xfrm>
          <a:prstGeom prst="cloudCallout">
            <a:avLst>
              <a:gd name="adj1" fmla="val -981"/>
              <a:gd name="adj2" fmla="val 756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Какое число какого месяца является последним днём года?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5292080" y="1340768"/>
            <a:ext cx="2808312" cy="1728192"/>
          </a:xfrm>
          <a:prstGeom prst="cloudCallout">
            <a:avLst>
              <a:gd name="adj1" fmla="val -15898"/>
              <a:gd name="adj2" fmla="val 10584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31 декабря.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6" name="Picture 2" descr="D:\клипарты\животные\76205059_large_0_507bb_42e3cf4e_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592" y="295507"/>
            <a:ext cx="1503276" cy="12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47775">
            <a:off x="6770808" y="550388"/>
            <a:ext cx="1248860" cy="1248860"/>
          </a:xfrm>
          <a:prstGeom prst="rect">
            <a:avLst/>
          </a:prstGeom>
          <a:noFill/>
        </p:spPr>
      </p:pic>
      <p:pic>
        <p:nvPicPr>
          <p:cNvPr id="30722" name="Picture 2" descr="http://cs11431.userapi.com/u96813330/137576670/x_5c417742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3284984"/>
            <a:ext cx="1481019" cy="25127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21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3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696744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Запомни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увиденное изображение и зарисуй как можно точнее. 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grpSp>
        <p:nvGrpSpPr>
          <p:cNvPr id="24" name="Группа 23"/>
          <p:cNvGrpSpPr/>
          <p:nvPr/>
        </p:nvGrpSpPr>
        <p:grpSpPr>
          <a:xfrm flipH="1">
            <a:off x="7855173" y="-1"/>
            <a:ext cx="1288827" cy="6858001"/>
            <a:chOff x="0" y="0"/>
            <a:chExt cx="1159445" cy="6858001"/>
          </a:xfrm>
        </p:grpSpPr>
        <p:pic>
          <p:nvPicPr>
            <p:cNvPr id="2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3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3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3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33" name="Picture 3" descr="D:\клипарты\Дети\11.png"/>
          <p:cNvPicPr>
            <a:picLocks noChangeAspect="1" noChangeArrowheads="1"/>
          </p:cNvPicPr>
          <p:nvPr/>
        </p:nvPicPr>
        <p:blipFill>
          <a:blip r:embed="rId5" cstate="print"/>
          <a:srcRect t="11829" b="10751"/>
          <a:stretch>
            <a:fillRect/>
          </a:stretch>
        </p:blipFill>
        <p:spPr bwMode="auto">
          <a:xfrm>
            <a:off x="3347864" y="5143873"/>
            <a:ext cx="2951645" cy="1714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6" cstate="print"/>
          <a:srcRect l="5492" t="59499" b="10272"/>
          <a:stretch>
            <a:fillRect/>
          </a:stretch>
        </p:blipFill>
        <p:spPr bwMode="auto">
          <a:xfrm>
            <a:off x="1187624" y="1628800"/>
            <a:ext cx="6895527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3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21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3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696744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Запомни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увиденное изображение и зарисуй как можно точнее. 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6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grpSp>
        <p:nvGrpSpPr>
          <p:cNvPr id="7" name="Группа 23"/>
          <p:cNvGrpSpPr/>
          <p:nvPr/>
        </p:nvGrpSpPr>
        <p:grpSpPr>
          <a:xfrm flipH="1">
            <a:off x="7855173" y="-1"/>
            <a:ext cx="1288827" cy="6858001"/>
            <a:chOff x="0" y="0"/>
            <a:chExt cx="1159445" cy="6858001"/>
          </a:xfrm>
        </p:grpSpPr>
        <p:pic>
          <p:nvPicPr>
            <p:cNvPr id="2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3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3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3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33" name="Picture 3" descr="D:\клипарты\Дети\11.png"/>
          <p:cNvPicPr>
            <a:picLocks noChangeAspect="1" noChangeArrowheads="1"/>
          </p:cNvPicPr>
          <p:nvPr/>
        </p:nvPicPr>
        <p:blipFill>
          <a:blip r:embed="rId5" cstate="print"/>
          <a:srcRect t="11829" b="10751"/>
          <a:stretch>
            <a:fillRect/>
          </a:stretch>
        </p:blipFill>
        <p:spPr bwMode="auto">
          <a:xfrm>
            <a:off x="3347864" y="5143873"/>
            <a:ext cx="2951645" cy="1714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01" t="54726" b="3908"/>
          <a:stretch>
            <a:fillRect/>
          </a:stretch>
        </p:blipFill>
        <p:spPr bwMode="auto">
          <a:xfrm>
            <a:off x="1835696" y="1412776"/>
            <a:ext cx="567320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3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21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3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696744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Проверь.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pSp>
        <p:nvGrpSpPr>
          <p:cNvPr id="6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grpSp>
        <p:nvGrpSpPr>
          <p:cNvPr id="7" name="Группа 23"/>
          <p:cNvGrpSpPr/>
          <p:nvPr/>
        </p:nvGrpSpPr>
        <p:grpSpPr>
          <a:xfrm flipH="1">
            <a:off x="7855173" y="-1"/>
            <a:ext cx="1288827" cy="6858001"/>
            <a:chOff x="0" y="0"/>
            <a:chExt cx="1159445" cy="6858001"/>
          </a:xfrm>
        </p:grpSpPr>
        <p:pic>
          <p:nvPicPr>
            <p:cNvPr id="2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3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3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3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33" name="Picture 3" descr="D:\клипарты\Дети\11.png"/>
          <p:cNvPicPr>
            <a:picLocks noChangeAspect="1" noChangeArrowheads="1"/>
          </p:cNvPicPr>
          <p:nvPr/>
        </p:nvPicPr>
        <p:blipFill>
          <a:blip r:embed="rId5" cstate="print"/>
          <a:srcRect t="11829" b="10751"/>
          <a:stretch>
            <a:fillRect/>
          </a:stretch>
        </p:blipFill>
        <p:spPr bwMode="auto">
          <a:xfrm>
            <a:off x="3347864" y="5143873"/>
            <a:ext cx="2951645" cy="1714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6" cstate="print"/>
          <a:srcRect l="5492" t="59499" b="10272"/>
          <a:stretch>
            <a:fillRect/>
          </a:stretch>
        </p:blipFill>
        <p:spPr bwMode="auto">
          <a:xfrm>
            <a:off x="1259632" y="1124744"/>
            <a:ext cx="4752528" cy="203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01" t="54726" b="3908"/>
          <a:stretch>
            <a:fillRect/>
          </a:stretch>
        </p:blipFill>
        <p:spPr bwMode="auto">
          <a:xfrm>
            <a:off x="3779912" y="2708920"/>
            <a:ext cx="4248472" cy="2534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2267744" y="1268760"/>
            <a:ext cx="46085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Серебристых рыбок стайка промелькнула, а за ними мчится хищная …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9940" name="Picture 4" descr="http://us.123rf.com/450wm/dagadu/dagadu1202/dagadu120200235/12152585-%D0%97%D0%BB%D0%BE%D0%B9-%D0%B0%D0%BA%D1%83%D0%BB%D1%8B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2276872"/>
            <a:ext cx="2206716" cy="23420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1187624" y="1340768"/>
            <a:ext cx="46085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Пчелиная стая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называется…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0178" name="Picture 2" descr="http://detsad-kitty.ru/uploads/posts/2011-09/1315296640_prevyu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1340768"/>
            <a:ext cx="2945904" cy="2945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2267744" y="1268760"/>
            <a:ext cx="46085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 водитель спозаранку крутит круглую…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9154" name="Picture 2" descr="http://kadry.lviv.ua/wp-content/uploads/2011/10/driver4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2708920"/>
            <a:ext cx="2113333" cy="2000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2267744" y="1268760"/>
            <a:ext cx="46085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Кто шагает с сумкой книг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r>
              <a:rPr lang="ru-RU" sz="2800" b="1" dirty="0" smtClean="0">
                <a:solidFill>
                  <a:schemeClr val="tx1"/>
                </a:solidFill>
              </a:rPr>
              <a:t>тром в школ?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9156" name="Picture 4" descr="http://img-fotki.yandex.ru/get/4708/89635038.55b/0_6d25f_3e4d6d82_X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2852936"/>
            <a:ext cx="1557181" cy="23357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2267744" y="1268760"/>
            <a:ext cx="46085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Что видно на небе только ночью?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1202" name="Picture 2" descr="http://www.lenagold.ru/fon/clipart/z/zve/zvezd11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40" t="5933" b="52536"/>
          <a:stretch>
            <a:fillRect/>
          </a:stretch>
        </p:blipFill>
        <p:spPr bwMode="auto">
          <a:xfrm rot="19575106">
            <a:off x="5356992" y="1965000"/>
            <a:ext cx="2553072" cy="1008112"/>
          </a:xfrm>
          <a:prstGeom prst="rect">
            <a:avLst/>
          </a:prstGeom>
          <a:noFill/>
        </p:spPr>
      </p:pic>
      <p:pic>
        <p:nvPicPr>
          <p:cNvPr id="28" name="Picture 2" descr="http://www.lenagold.ru/fon/clipart/z/zve/zvezd11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3396" r="3886"/>
          <a:stretch>
            <a:fillRect/>
          </a:stretch>
        </p:blipFill>
        <p:spPr bwMode="auto">
          <a:xfrm rot="1656513">
            <a:off x="726096" y="2021050"/>
            <a:ext cx="2592288" cy="1131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661248"/>
            <a:ext cx="2603105" cy="792088"/>
          </a:xfrm>
          <a:prstGeom prst="rect">
            <a:avLst/>
          </a:prstGeom>
          <a:noFill/>
        </p:spPr>
      </p:pic>
      <p:pic>
        <p:nvPicPr>
          <p:cNvPr id="27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661248"/>
            <a:ext cx="2603105" cy="792088"/>
          </a:xfrm>
          <a:prstGeom prst="rect">
            <a:avLst/>
          </a:prstGeom>
          <a:noFill/>
        </p:spPr>
      </p:pic>
      <p:grpSp>
        <p:nvGrpSpPr>
          <p:cNvPr id="3" name="Группа 14"/>
          <p:cNvGrpSpPr/>
          <p:nvPr/>
        </p:nvGrpSpPr>
        <p:grpSpPr>
          <a:xfrm flipH="1">
            <a:off x="7884368" y="1916832"/>
            <a:ext cx="1377378" cy="4211960"/>
            <a:chOff x="-108520" y="1772816"/>
            <a:chExt cx="1358926" cy="4211960"/>
          </a:xfrm>
        </p:grpSpPr>
        <p:pic>
          <p:nvPicPr>
            <p:cNvPr id="16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1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6" name="Группа 13"/>
          <p:cNvGrpSpPr/>
          <p:nvPr/>
        </p:nvGrpSpPr>
        <p:grpSpPr>
          <a:xfrm>
            <a:off x="-108520" y="1772816"/>
            <a:ext cx="1358926" cy="4211960"/>
            <a:chOff x="-108520" y="1772816"/>
            <a:chExt cx="1358926" cy="4211960"/>
          </a:xfrm>
        </p:grpSpPr>
        <p:pic>
          <p:nvPicPr>
            <p:cNvPr id="53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52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5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4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4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5061248" cy="5760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grpSp>
        <p:nvGrpSpPr>
          <p:cNvPr id="7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pic>
        <p:nvPicPr>
          <p:cNvPr id="21" name="Picture 8" descr="Девочка 2 (700x700, 183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8" y="3284984"/>
            <a:ext cx="2923084" cy="2923084"/>
          </a:xfrm>
          <a:prstGeom prst="rect">
            <a:avLst/>
          </a:prstGeom>
          <a:noFill/>
        </p:spPr>
      </p:pic>
      <p:pic>
        <p:nvPicPr>
          <p:cNvPr id="22" name="Picture 6" descr="http://img0.liveinternet.ru/images/attach/c/4/80/199/80199172_large_1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92080" y="4005064"/>
            <a:ext cx="1440160" cy="2071342"/>
          </a:xfrm>
          <a:prstGeom prst="rect">
            <a:avLst/>
          </a:prstGeom>
          <a:noFill/>
        </p:spPr>
      </p:pic>
      <p:sp>
        <p:nvSpPr>
          <p:cNvPr id="23" name="Выноска-облако 22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Где живёт лягушка?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5652120" y="1340768"/>
            <a:ext cx="2448272" cy="1440160"/>
          </a:xfrm>
          <a:prstGeom prst="cloudCallout">
            <a:avLst>
              <a:gd name="adj1" fmla="val -25412"/>
              <a:gd name="adj2" fmla="val 13335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 пруду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6" name="Picture 2" descr="D:\клипарты\животные\76205059_large_0_507bb_42e3cf4e_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592" y="295507"/>
            <a:ext cx="1503276" cy="12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47775">
            <a:off x="6770808" y="550388"/>
            <a:ext cx="1248860" cy="1248860"/>
          </a:xfrm>
          <a:prstGeom prst="rect">
            <a:avLst/>
          </a:prstGeom>
          <a:noFill/>
        </p:spPr>
      </p:pic>
      <p:pic>
        <p:nvPicPr>
          <p:cNvPr id="1028" name="Picture 4" descr="http://go4.imgsmail.ru/imgpreview?key=74d75a5856f34113&amp;mb=imgdb_preview_868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817" r="8346" b="3881"/>
          <a:stretch>
            <a:fillRect/>
          </a:stretch>
        </p:blipFill>
        <p:spPr bwMode="auto">
          <a:xfrm>
            <a:off x="3635896" y="4509120"/>
            <a:ext cx="1546839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2267744" y="1268760"/>
            <a:ext cx="46085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Какой это мастер на стёкла нанёс и листья, и травы, и заросли роз?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9" name="Picture 2" descr="http://cs11431.userapi.com/u96813330/137576670/x_5c41774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3068960"/>
            <a:ext cx="1481019" cy="25127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2267744" y="1268760"/>
            <a:ext cx="46085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Эта буква начинает алфавит.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4274" name="Picture 2" descr="http://galerey-room.ru/images/060624_138569438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138196">
            <a:off x="5953814" y="2706834"/>
            <a:ext cx="2128816" cy="2211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2267744" y="1268760"/>
            <a:ext cx="46085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Серый волк в густом лесу встретил рыжую ...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3250" name="Picture 2" descr="http://files.web2edu.ru/7a13f4ac-8c04-44ed-b6e9-09e53ded21a7/3699bed8-f5c0-4c17-ba1c-b10c6e55235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2492896"/>
            <a:ext cx="2385814" cy="23858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2267744" y="1268760"/>
            <a:ext cx="46085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Что такое салочки?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2267744" y="1124744"/>
            <a:ext cx="46085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Пять ступенек – лесенка,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</a:t>
            </a:r>
            <a:r>
              <a:rPr lang="ru-RU" sz="2800" b="1" dirty="0" smtClean="0">
                <a:solidFill>
                  <a:schemeClr val="tx1"/>
                </a:solidFill>
              </a:rPr>
              <a:t>а ступеньках – песенка.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8370" name="Picture 2" descr="http://s41.radikal.ru/i093/1003/ac/d0b00b8b308e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354" b="4566"/>
          <a:stretch>
            <a:fillRect/>
          </a:stretch>
        </p:blipFill>
        <p:spPr bwMode="auto">
          <a:xfrm>
            <a:off x="1547664" y="2492896"/>
            <a:ext cx="4943013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2267744" y="1268760"/>
            <a:ext cx="46085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Где рыбам зиму жить тепло, там стены – толстое стекло?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7346" name="Picture 2" descr="http://go3.imgsmail.ru/imgpreview?key=70a6ca72022ae604&amp;mb=imgdb_preview_31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3645024"/>
            <a:ext cx="1885950" cy="1924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2267744" y="1268760"/>
            <a:ext cx="46085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Не сеют, не сажают, а сами вырастают?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9394" name="Picture 2" descr="http://newagon.ru/uploads/2012-3/blondy_3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164" t="5108" b="4991"/>
          <a:stretch>
            <a:fillRect/>
          </a:stretch>
        </p:blipFill>
        <p:spPr bwMode="auto">
          <a:xfrm>
            <a:off x="1331640" y="2204864"/>
            <a:ext cx="1589505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2267744" y="1268760"/>
            <a:ext cx="46085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Всех на свете обшивает,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что сошьёт – не надевает?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0418" name="Picture 2" descr="http://center.volzhsky.ru/application/sectionfiles/img/c85d4ccaa69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2924944"/>
            <a:ext cx="2664296" cy="2066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1187624" y="1556792"/>
            <a:ext cx="46085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руках у детворы от радости танцуют воздушные…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1442" name="Picture 2" descr="http://s010.radikal.ru/i311/1010/8d/5368d036636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502">
            <a:off x="4843460" y="2008989"/>
            <a:ext cx="2310780" cy="3970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2267744" y="1268760"/>
            <a:ext cx="46085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Всю жизнь ходят в </a:t>
            </a:r>
            <a:r>
              <a:rPr lang="ru-RU" sz="2800" b="1" dirty="0" err="1" smtClean="0">
                <a:solidFill>
                  <a:schemeClr val="tx1"/>
                </a:solidFill>
              </a:rPr>
              <a:t>обгонку</a:t>
            </a:r>
            <a:r>
              <a:rPr lang="ru-RU" sz="2800" b="1" dirty="0" smtClean="0">
                <a:solidFill>
                  <a:schemeClr val="tx1"/>
                </a:solidFill>
              </a:rPr>
              <a:t>, а обогнать друг друга не могут?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2466" name="Picture 2" descr="http://www.venen-berlin.de/img-krampfadern-entfernen-laser-berlin/beine-ohne-krampfadern-lasertherapie-berlin-lichterfeld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3356992"/>
            <a:ext cx="1409700" cy="1924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661248"/>
            <a:ext cx="2603105" cy="792088"/>
          </a:xfrm>
          <a:prstGeom prst="rect">
            <a:avLst/>
          </a:prstGeom>
          <a:noFill/>
        </p:spPr>
      </p:pic>
      <p:pic>
        <p:nvPicPr>
          <p:cNvPr id="27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661248"/>
            <a:ext cx="2603105" cy="792088"/>
          </a:xfrm>
          <a:prstGeom prst="rect">
            <a:avLst/>
          </a:prstGeom>
          <a:noFill/>
        </p:spPr>
      </p:pic>
      <p:grpSp>
        <p:nvGrpSpPr>
          <p:cNvPr id="3" name="Группа 14"/>
          <p:cNvGrpSpPr/>
          <p:nvPr/>
        </p:nvGrpSpPr>
        <p:grpSpPr>
          <a:xfrm flipH="1">
            <a:off x="7884368" y="1916832"/>
            <a:ext cx="1377378" cy="4211960"/>
            <a:chOff x="-108520" y="1772816"/>
            <a:chExt cx="1358926" cy="4211960"/>
          </a:xfrm>
        </p:grpSpPr>
        <p:pic>
          <p:nvPicPr>
            <p:cNvPr id="16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1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6" name="Группа 13"/>
          <p:cNvGrpSpPr/>
          <p:nvPr/>
        </p:nvGrpSpPr>
        <p:grpSpPr>
          <a:xfrm>
            <a:off x="-108520" y="1772816"/>
            <a:ext cx="1358926" cy="4211960"/>
            <a:chOff x="-108520" y="1772816"/>
            <a:chExt cx="1358926" cy="4211960"/>
          </a:xfrm>
        </p:grpSpPr>
        <p:pic>
          <p:nvPicPr>
            <p:cNvPr id="53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52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5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4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4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5061248" cy="5760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grpSp>
        <p:nvGrpSpPr>
          <p:cNvPr id="7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pic>
        <p:nvPicPr>
          <p:cNvPr id="21" name="Picture 8" descr="Девочка 2 (700x700, 183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8" y="3284984"/>
            <a:ext cx="2923084" cy="2923084"/>
          </a:xfrm>
          <a:prstGeom prst="rect">
            <a:avLst/>
          </a:prstGeom>
          <a:noFill/>
        </p:spPr>
      </p:pic>
      <p:pic>
        <p:nvPicPr>
          <p:cNvPr id="22" name="Picture 6" descr="http://img0.liveinternet.ru/images/attach/c/4/80/199/80199172_large_1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92080" y="4005064"/>
            <a:ext cx="1440160" cy="2071342"/>
          </a:xfrm>
          <a:prstGeom prst="rect">
            <a:avLst/>
          </a:prstGeom>
          <a:noFill/>
        </p:spPr>
      </p:pic>
      <p:sp>
        <p:nvSpPr>
          <p:cNvPr id="23" name="Выноска-облако 22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Кто живёт в улье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5652120" y="1340768"/>
            <a:ext cx="2448272" cy="1440160"/>
          </a:xfrm>
          <a:prstGeom prst="cloudCallout">
            <a:avLst>
              <a:gd name="adj1" fmla="val -25412"/>
              <a:gd name="adj2" fmla="val 13335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Пчёлы.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6" name="Picture 2" descr="D:\клипарты\животные\76205059_large_0_507bb_42e3cf4e_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592" y="295507"/>
            <a:ext cx="1503276" cy="12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47775">
            <a:off x="6770808" y="550388"/>
            <a:ext cx="1248860" cy="1248860"/>
          </a:xfrm>
          <a:prstGeom prst="rect">
            <a:avLst/>
          </a:prstGeom>
          <a:noFill/>
        </p:spPr>
      </p:pic>
      <p:pic>
        <p:nvPicPr>
          <p:cNvPr id="38914" name="Picture 2" descr="http://img-fotki.yandex.ru/get/5302/valenta-mog.13e/0_6e1bd_4b054b8a_L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91880" y="2420888"/>
            <a:ext cx="1872208" cy="20218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99412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2267744" y="1268760"/>
            <a:ext cx="460851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Всегда во рту, а не проглотишь?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3490" name="Picture 2" descr="http://s50.radikal.ru/i129/1006/0e/0f58bf69c416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1657" r="50105" b="5887"/>
          <a:stretch>
            <a:fillRect/>
          </a:stretch>
        </p:blipFill>
        <p:spPr bwMode="auto">
          <a:xfrm>
            <a:off x="683568" y="2204864"/>
            <a:ext cx="2376264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2.pic4you.ru/allimage/y2013/08-18/12216/371896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272808" cy="64807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Какие слова у тебя получились?</a:t>
            </a:r>
            <a:endParaRPr lang="ru-RU" sz="2000" b="1" dirty="0">
              <a:solidFill>
                <a:srgbClr val="FF000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4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5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7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1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 flipH="1">
            <a:off x="7711157" y="-1"/>
            <a:ext cx="1432843" cy="6858001"/>
            <a:chOff x="0" y="0"/>
            <a:chExt cx="1159445" cy="6858001"/>
          </a:xfrm>
        </p:grpSpPr>
        <p:pic>
          <p:nvPicPr>
            <p:cNvPr id="13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4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23" name="Picture 2" descr="2 (700x531, 376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645024"/>
            <a:ext cx="3600400" cy="2731161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1547664" y="908720"/>
            <a:ext cx="230425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Арбуз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932040" y="908720"/>
            <a:ext cx="273630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Малина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203848" y="1556792"/>
            <a:ext cx="230425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Вишня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971600" y="2420888"/>
            <a:ext cx="748883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Как эти слова можно назвать одним словом?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436096" y="3212976"/>
            <a:ext cx="273630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Ягоды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3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21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3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696744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Пройди лабиринт, собирая буквы. Запиши слова, которые ты составил. 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6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grpSp>
        <p:nvGrpSpPr>
          <p:cNvPr id="7" name="Группа 23"/>
          <p:cNvGrpSpPr/>
          <p:nvPr/>
        </p:nvGrpSpPr>
        <p:grpSpPr>
          <a:xfrm flipH="1">
            <a:off x="7855173" y="-1"/>
            <a:ext cx="1288827" cy="6858001"/>
            <a:chOff x="0" y="0"/>
            <a:chExt cx="1159445" cy="6858001"/>
          </a:xfrm>
        </p:grpSpPr>
        <p:pic>
          <p:nvPicPr>
            <p:cNvPr id="2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3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3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3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34" name="Picture 2" descr="D:\Презентации\Математика\Умники и умницы 2 класс\Тетрадь 2 класс 2 часть\Image007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9F9FB"/>
              </a:clrFrom>
              <a:clrTo>
                <a:srgbClr val="F9F9FB">
                  <a:alpha val="0"/>
                </a:srgbClr>
              </a:clrTo>
            </a:clrChange>
          </a:blip>
          <a:srcRect l="22603" t="43727" r="45391" b="35949"/>
          <a:stretch>
            <a:fillRect/>
          </a:stretch>
        </p:blipFill>
        <p:spPr bwMode="auto">
          <a:xfrm>
            <a:off x="2123728" y="836712"/>
            <a:ext cx="5328592" cy="4784858"/>
          </a:xfrm>
          <a:prstGeom prst="rect">
            <a:avLst/>
          </a:prstGeom>
          <a:noFill/>
        </p:spPr>
      </p:pic>
      <p:pic>
        <p:nvPicPr>
          <p:cNvPr id="35" name="Picture 14" descr="http://img0.liveinternet.ru/images/attach/c/4/79/777/79777758_large_Malchik3.png"/>
          <p:cNvPicPr>
            <a:picLocks noChangeAspect="1" noChangeArrowheads="1"/>
          </p:cNvPicPr>
          <p:nvPr/>
        </p:nvPicPr>
        <p:blipFill>
          <a:blip r:embed="rId6" cstate="print"/>
          <a:srcRect l="30769" t="15385" r="23077" b="12820"/>
          <a:stretch>
            <a:fillRect/>
          </a:stretch>
        </p:blipFill>
        <p:spPr bwMode="auto">
          <a:xfrm>
            <a:off x="827584" y="3861048"/>
            <a:ext cx="1512168" cy="2352261"/>
          </a:xfrm>
          <a:prstGeom prst="rect">
            <a:avLst/>
          </a:prstGeom>
          <a:noFill/>
        </p:spPr>
      </p:pic>
      <p:sp>
        <p:nvSpPr>
          <p:cNvPr id="36" name="Прямоугольник 35"/>
          <p:cNvSpPr/>
          <p:nvPr/>
        </p:nvSpPr>
        <p:spPr>
          <a:xfrm>
            <a:off x="2771800" y="5517232"/>
            <a:ext cx="39604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УЧЕНИК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3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21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3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696744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Пройди лабиринт, собирая буквы. Запиши слова, которые ты составил. 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6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grpSp>
        <p:nvGrpSpPr>
          <p:cNvPr id="7" name="Группа 23"/>
          <p:cNvGrpSpPr/>
          <p:nvPr/>
        </p:nvGrpSpPr>
        <p:grpSpPr>
          <a:xfrm flipH="1">
            <a:off x="7855173" y="-1"/>
            <a:ext cx="1288827" cy="6858001"/>
            <a:chOff x="0" y="0"/>
            <a:chExt cx="1159445" cy="6858001"/>
          </a:xfrm>
        </p:grpSpPr>
        <p:pic>
          <p:nvPicPr>
            <p:cNvPr id="2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3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3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3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34" name="Picture 2" descr="D:\Презентации\Математика\Умники и умницы 2 класс\Тетрадь 2 класс 2 часть\Image007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</a:blip>
          <a:srcRect l="57221" t="43727" r="11426" b="35949"/>
          <a:stretch>
            <a:fillRect/>
          </a:stretch>
        </p:blipFill>
        <p:spPr bwMode="auto">
          <a:xfrm>
            <a:off x="2267744" y="908720"/>
            <a:ext cx="5040560" cy="4620513"/>
          </a:xfrm>
          <a:prstGeom prst="rect">
            <a:avLst/>
          </a:prstGeom>
          <a:noFill/>
        </p:spPr>
      </p:pic>
      <p:pic>
        <p:nvPicPr>
          <p:cNvPr id="33" name="Picture 14" descr="http://img0.liveinternet.ru/images/attach/c/4/79/777/79777758_large_Malchik3.png"/>
          <p:cNvPicPr>
            <a:picLocks noChangeAspect="1" noChangeArrowheads="1"/>
          </p:cNvPicPr>
          <p:nvPr/>
        </p:nvPicPr>
        <p:blipFill>
          <a:blip r:embed="rId6" cstate="print"/>
          <a:srcRect l="30769" t="15385" r="23077" b="12820"/>
          <a:stretch>
            <a:fillRect/>
          </a:stretch>
        </p:blipFill>
        <p:spPr bwMode="auto">
          <a:xfrm>
            <a:off x="827584" y="3861048"/>
            <a:ext cx="1512168" cy="2352261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>
            <a:off x="2771800" y="5445224"/>
            <a:ext cx="39604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МОЛОКО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3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21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3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200800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Отражение нарисовано неточно. Художник допустил здесь 7 ошибок. Найди их. 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6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grpSp>
        <p:nvGrpSpPr>
          <p:cNvPr id="7" name="Группа 23"/>
          <p:cNvGrpSpPr/>
          <p:nvPr/>
        </p:nvGrpSpPr>
        <p:grpSpPr>
          <a:xfrm flipH="1">
            <a:off x="7855173" y="-1"/>
            <a:ext cx="1288827" cy="6858001"/>
            <a:chOff x="0" y="0"/>
            <a:chExt cx="1159445" cy="6858001"/>
          </a:xfrm>
        </p:grpSpPr>
        <p:pic>
          <p:nvPicPr>
            <p:cNvPr id="2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3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3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3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pic>
        <p:nvPicPr>
          <p:cNvPr id="34" name="Picture 2" descr="D:\Презентации\Математика\Умники и умницы 2 класс\Тетрадь 2 класс 2 часть\Image007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1F0F5"/>
              </a:clrFrom>
              <a:clrTo>
                <a:srgbClr val="F1F0F5">
                  <a:alpha val="0"/>
                </a:srgbClr>
              </a:clrTo>
            </a:clrChange>
          </a:blip>
          <a:srcRect l="33261" t="72627" r="24782" b="9958"/>
          <a:stretch>
            <a:fillRect/>
          </a:stretch>
        </p:blipFill>
        <p:spPr bwMode="auto">
          <a:xfrm>
            <a:off x="1344976" y="980728"/>
            <a:ext cx="6747416" cy="3960440"/>
          </a:xfrm>
          <a:prstGeom prst="rect">
            <a:avLst/>
          </a:prstGeom>
          <a:noFill/>
        </p:spPr>
      </p:pic>
      <p:pic>
        <p:nvPicPr>
          <p:cNvPr id="35" name="Picture 16" descr="Репетитор начальных классов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4857749"/>
            <a:ext cx="1905000" cy="2000251"/>
          </a:xfrm>
          <a:prstGeom prst="rect">
            <a:avLst/>
          </a:prstGeom>
          <a:noFill/>
        </p:spPr>
      </p:pic>
      <p:sp>
        <p:nvSpPr>
          <p:cNvPr id="36" name="Овал 35"/>
          <p:cNvSpPr/>
          <p:nvPr/>
        </p:nvSpPr>
        <p:spPr>
          <a:xfrm>
            <a:off x="1907704" y="2564904"/>
            <a:ext cx="576064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2195736" y="2060848"/>
            <a:ext cx="504056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2339752" y="2060848"/>
            <a:ext cx="288032" cy="4103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3131840" y="2492896"/>
            <a:ext cx="288032" cy="3383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6084168" y="2132856"/>
            <a:ext cx="288032" cy="3383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6876256" y="2780928"/>
            <a:ext cx="288032" cy="3383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 rot="3197136">
            <a:off x="7424810" y="2364021"/>
            <a:ext cx="772487" cy="3383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Подбери к началу пословицы её окончание.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108520" y="0"/>
            <a:ext cx="1043608" cy="6858000"/>
            <a:chOff x="-108520" y="0"/>
            <a:chExt cx="1043608" cy="6858000"/>
          </a:xfrm>
        </p:grpSpPr>
        <p:grpSp>
          <p:nvGrpSpPr>
            <p:cNvPr id="4" name="Группа 13"/>
            <p:cNvGrpSpPr/>
            <p:nvPr/>
          </p:nvGrpSpPr>
          <p:grpSpPr>
            <a:xfrm>
              <a:off x="-108520" y="3068960"/>
              <a:ext cx="1043608" cy="3789040"/>
              <a:chOff x="-108520" y="260648"/>
              <a:chExt cx="1358928" cy="5436096"/>
            </a:xfrm>
          </p:grpSpPr>
          <p:pic>
            <p:nvPicPr>
              <p:cNvPr id="12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13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14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15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16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Группа 14"/>
            <p:cNvGrpSpPr/>
            <p:nvPr/>
          </p:nvGrpSpPr>
          <p:grpSpPr>
            <a:xfrm>
              <a:off x="-108520" y="0"/>
              <a:ext cx="1043608" cy="3789040"/>
              <a:chOff x="-108520" y="260648"/>
              <a:chExt cx="1358928" cy="5436096"/>
            </a:xfrm>
          </p:grpSpPr>
          <p:pic>
            <p:nvPicPr>
              <p:cNvPr id="6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7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8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9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10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11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8" name="Группа 17"/>
          <p:cNvGrpSpPr/>
          <p:nvPr/>
        </p:nvGrpSpPr>
        <p:grpSpPr>
          <a:xfrm flipH="1">
            <a:off x="8172400" y="0"/>
            <a:ext cx="1115616" cy="6858000"/>
            <a:chOff x="-108520" y="0"/>
            <a:chExt cx="1043608" cy="6858000"/>
          </a:xfrm>
        </p:grpSpPr>
        <p:grpSp>
          <p:nvGrpSpPr>
            <p:cNvPr id="19" name="Группа 13"/>
            <p:cNvGrpSpPr/>
            <p:nvPr/>
          </p:nvGrpSpPr>
          <p:grpSpPr>
            <a:xfrm>
              <a:off x="-108520" y="3068960"/>
              <a:ext cx="1043608" cy="3789040"/>
              <a:chOff x="-108520" y="260648"/>
              <a:chExt cx="1358928" cy="5436096"/>
            </a:xfrm>
          </p:grpSpPr>
          <p:pic>
            <p:nvPicPr>
              <p:cNvPr id="27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28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29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30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31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32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  <p:grpSp>
          <p:nvGrpSpPr>
            <p:cNvPr id="20" name="Группа 14"/>
            <p:cNvGrpSpPr/>
            <p:nvPr/>
          </p:nvGrpSpPr>
          <p:grpSpPr>
            <a:xfrm>
              <a:off x="-108520" y="0"/>
              <a:ext cx="1043608" cy="3789040"/>
              <a:chOff x="-108520" y="260648"/>
              <a:chExt cx="1358928" cy="5436096"/>
            </a:xfrm>
          </p:grpSpPr>
          <p:pic>
            <p:nvPicPr>
              <p:cNvPr id="21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22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23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24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25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26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36" name="Группа 35"/>
          <p:cNvGrpSpPr/>
          <p:nvPr/>
        </p:nvGrpSpPr>
        <p:grpSpPr>
          <a:xfrm>
            <a:off x="0" y="5517232"/>
            <a:ext cx="9144000" cy="1340768"/>
            <a:chOff x="0" y="5517232"/>
            <a:chExt cx="9144000" cy="1340768"/>
          </a:xfrm>
        </p:grpSpPr>
        <p:pic>
          <p:nvPicPr>
            <p:cNvPr id="37" name="Picture 8" descr="лужайка"/>
            <p:cNvPicPr>
              <a:picLocks noChangeAspect="1" noChangeArrowheads="1"/>
            </p:cNvPicPr>
            <p:nvPr/>
          </p:nvPicPr>
          <p:blipFill>
            <a:blip r:embed="rId4" cstate="print"/>
            <a:srcRect r="56973"/>
            <a:stretch>
              <a:fillRect/>
            </a:stretch>
          </p:blipFill>
          <p:spPr bwMode="auto">
            <a:xfrm>
              <a:off x="0" y="5517232"/>
              <a:ext cx="3779912" cy="1340768"/>
            </a:xfrm>
            <a:prstGeom prst="rect">
              <a:avLst/>
            </a:prstGeom>
            <a:noFill/>
          </p:spPr>
        </p:pic>
        <p:pic>
          <p:nvPicPr>
            <p:cNvPr id="38" name="Picture 8" descr="лужайка"/>
            <p:cNvPicPr>
              <a:picLocks noChangeAspect="1" noChangeArrowheads="1"/>
            </p:cNvPicPr>
            <p:nvPr/>
          </p:nvPicPr>
          <p:blipFill>
            <a:blip r:embed="rId4" cstate="print"/>
            <a:srcRect r="56973"/>
            <a:stretch>
              <a:fillRect/>
            </a:stretch>
          </p:blipFill>
          <p:spPr bwMode="auto">
            <a:xfrm flipH="1">
              <a:off x="6228184" y="5517232"/>
              <a:ext cx="2915816" cy="1340768"/>
            </a:xfrm>
            <a:prstGeom prst="rect">
              <a:avLst/>
            </a:prstGeom>
            <a:noFill/>
          </p:spPr>
        </p:pic>
        <p:pic>
          <p:nvPicPr>
            <p:cNvPr id="39" name="Picture 8" descr="лужайка"/>
            <p:cNvPicPr>
              <a:picLocks noChangeAspect="1" noChangeArrowheads="1"/>
            </p:cNvPicPr>
            <p:nvPr/>
          </p:nvPicPr>
          <p:blipFill>
            <a:blip r:embed="rId4" cstate="print"/>
            <a:srcRect l="60240" r="6153"/>
            <a:stretch>
              <a:fillRect/>
            </a:stretch>
          </p:blipFill>
          <p:spPr bwMode="auto">
            <a:xfrm>
              <a:off x="3347864" y="5517232"/>
              <a:ext cx="2952328" cy="1340768"/>
            </a:xfrm>
            <a:prstGeom prst="rect">
              <a:avLst/>
            </a:prstGeom>
            <a:noFill/>
          </p:spPr>
        </p:pic>
      </p:grpSp>
      <p:sp>
        <p:nvSpPr>
          <p:cNvPr id="40" name="Прямоугольник 39"/>
          <p:cNvSpPr/>
          <p:nvPr/>
        </p:nvSpPr>
        <p:spPr>
          <a:xfrm>
            <a:off x="539552" y="980728"/>
            <a:ext cx="3312368" cy="4752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Не спеши языком –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Сам пропадай,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С кем поведёшься – 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Труд человека кормит,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Глаза страшатся,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Хочешь много знать – 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По одёжке встречают,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Грамоте учиться – 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Не сиди сложа руки –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Птица красна пением,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Семь раз отмерь –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Любишь кататься – 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5364088" y="980728"/>
            <a:ext cx="3312368" cy="4752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т того и наберёшься.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н</a:t>
            </a:r>
            <a:r>
              <a:rPr lang="ru-RU" sz="2400" b="1" dirty="0" smtClean="0">
                <a:solidFill>
                  <a:schemeClr val="tx1"/>
                </a:solidFill>
              </a:rPr>
              <a:t>адо мало спать.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т</a:t>
            </a:r>
            <a:r>
              <a:rPr lang="ru-RU" sz="2400" b="1" dirty="0" smtClean="0">
                <a:solidFill>
                  <a:schemeClr val="tx1"/>
                </a:solidFill>
              </a:rPr>
              <a:t>оропись делом.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т</a:t>
            </a:r>
            <a:r>
              <a:rPr lang="ru-RU" sz="2400" b="1" dirty="0" smtClean="0">
                <a:solidFill>
                  <a:schemeClr val="tx1"/>
                </a:solidFill>
              </a:rPr>
              <a:t>ак и не будет скуки.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а</a:t>
            </a:r>
            <a:r>
              <a:rPr lang="ru-RU" sz="2400" b="1" dirty="0" smtClean="0">
                <a:solidFill>
                  <a:schemeClr val="tx1"/>
                </a:solidFill>
              </a:rPr>
              <a:t> лень портит.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а</a:t>
            </a:r>
            <a:r>
              <a:rPr lang="ru-RU" sz="2400" b="1" dirty="0" smtClean="0">
                <a:solidFill>
                  <a:schemeClr val="tx1"/>
                </a:solidFill>
              </a:rPr>
              <a:t> товарища выручай.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а</a:t>
            </a:r>
            <a:r>
              <a:rPr lang="ru-RU" sz="2400" b="1" dirty="0" smtClean="0">
                <a:solidFill>
                  <a:schemeClr val="tx1"/>
                </a:solidFill>
              </a:rPr>
              <a:t> руки делают.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а</a:t>
            </a:r>
            <a:r>
              <a:rPr lang="ru-RU" sz="2400" b="1" dirty="0" smtClean="0">
                <a:solidFill>
                  <a:schemeClr val="tx1"/>
                </a:solidFill>
              </a:rPr>
              <a:t> человек умением.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а</a:t>
            </a:r>
            <a:r>
              <a:rPr lang="ru-RU" sz="2400" b="1" dirty="0" smtClean="0">
                <a:solidFill>
                  <a:schemeClr val="tx1"/>
                </a:solidFill>
              </a:rPr>
              <a:t> по уму провожают.</a:t>
            </a:r>
          </a:p>
          <a:p>
            <a:r>
              <a:rPr lang="ru-RU" sz="2200" b="1" dirty="0" smtClean="0">
                <a:solidFill>
                  <a:schemeClr val="tx1"/>
                </a:solidFill>
              </a:rPr>
              <a:t>л</a:t>
            </a:r>
            <a:r>
              <a:rPr lang="ru-RU" sz="2200" b="1" dirty="0" smtClean="0">
                <a:solidFill>
                  <a:schemeClr val="tx1"/>
                </a:solidFill>
              </a:rPr>
              <a:t>юби и саночки возить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в</a:t>
            </a:r>
            <a:r>
              <a:rPr lang="ru-RU" sz="2400" b="1" dirty="0" smtClean="0">
                <a:solidFill>
                  <a:schemeClr val="tx1"/>
                </a:solidFill>
              </a:rPr>
              <a:t>сегда пригодится.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дин раз отрежь.</a:t>
            </a: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3779912" y="1412776"/>
            <a:ext cx="1656184" cy="7200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3707904" y="1772816"/>
            <a:ext cx="1728192" cy="14401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V="1">
            <a:off x="3779912" y="1412776"/>
            <a:ext cx="1656184" cy="648072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3779912" y="2420888"/>
            <a:ext cx="1656184" cy="43204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3707904" y="2852936"/>
            <a:ext cx="1656184" cy="7200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V="1">
            <a:off x="3707904" y="1772816"/>
            <a:ext cx="1728192" cy="144016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3707904" y="3573016"/>
            <a:ext cx="1656184" cy="7200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3707904" y="3933056"/>
            <a:ext cx="1728192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V="1">
            <a:off x="3707904" y="2492896"/>
            <a:ext cx="1728192" cy="18002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V="1">
            <a:off x="3707904" y="3933056"/>
            <a:ext cx="1728192" cy="72008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3707904" y="5013176"/>
            <a:ext cx="1728192" cy="4320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V="1">
            <a:off x="3707904" y="4653136"/>
            <a:ext cx="1728192" cy="72008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 descr="Клипарт &quot;Сад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860032" y="2924944"/>
            <a:ext cx="4176464" cy="2777505"/>
          </a:xfrm>
          <a:prstGeom prst="rect">
            <a:avLst/>
          </a:prstGeom>
          <a:noFill/>
        </p:spPr>
      </p:pic>
      <p:pic>
        <p:nvPicPr>
          <p:cNvPr id="40" name="Picture 2" descr="Садовая дорожка, трава, камни, валуны, тропинки - клипарт 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5CBCC"/>
              </a:clrFrom>
              <a:clrTo>
                <a:srgbClr val="E5CBCC">
                  <a:alpha val="0"/>
                </a:srgbClr>
              </a:clrTo>
            </a:clrChange>
          </a:blip>
          <a:srcRect t="74427"/>
          <a:stretch>
            <a:fillRect/>
          </a:stretch>
        </p:blipFill>
        <p:spPr bwMode="auto">
          <a:xfrm>
            <a:off x="971600" y="5013176"/>
            <a:ext cx="8172400" cy="18448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Игра «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Слоговица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».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108520" y="0"/>
            <a:ext cx="1043608" cy="6858000"/>
            <a:chOff x="-108520" y="0"/>
            <a:chExt cx="1043608" cy="6858000"/>
          </a:xfrm>
        </p:grpSpPr>
        <p:grpSp>
          <p:nvGrpSpPr>
            <p:cNvPr id="4" name="Группа 13"/>
            <p:cNvGrpSpPr/>
            <p:nvPr/>
          </p:nvGrpSpPr>
          <p:grpSpPr>
            <a:xfrm>
              <a:off x="-108520" y="3068960"/>
              <a:ext cx="1043608" cy="3789040"/>
              <a:chOff x="-108520" y="260648"/>
              <a:chExt cx="1358928" cy="5436096"/>
            </a:xfrm>
          </p:grpSpPr>
          <p:pic>
            <p:nvPicPr>
              <p:cNvPr id="12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13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14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15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16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Группа 14"/>
            <p:cNvGrpSpPr/>
            <p:nvPr/>
          </p:nvGrpSpPr>
          <p:grpSpPr>
            <a:xfrm>
              <a:off x="-108520" y="0"/>
              <a:ext cx="1043608" cy="3789040"/>
              <a:chOff x="-108520" y="260648"/>
              <a:chExt cx="1358928" cy="5436096"/>
            </a:xfrm>
          </p:grpSpPr>
          <p:pic>
            <p:nvPicPr>
              <p:cNvPr id="6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7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8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9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10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11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8" name="Группа 17"/>
          <p:cNvGrpSpPr/>
          <p:nvPr/>
        </p:nvGrpSpPr>
        <p:grpSpPr>
          <a:xfrm flipH="1">
            <a:off x="8172400" y="0"/>
            <a:ext cx="1115616" cy="6858000"/>
            <a:chOff x="-108520" y="0"/>
            <a:chExt cx="1043608" cy="6858000"/>
          </a:xfrm>
        </p:grpSpPr>
        <p:grpSp>
          <p:nvGrpSpPr>
            <p:cNvPr id="19" name="Группа 13"/>
            <p:cNvGrpSpPr/>
            <p:nvPr/>
          </p:nvGrpSpPr>
          <p:grpSpPr>
            <a:xfrm>
              <a:off x="-108520" y="3068960"/>
              <a:ext cx="1043608" cy="3789040"/>
              <a:chOff x="-108520" y="260648"/>
              <a:chExt cx="1358928" cy="5436096"/>
            </a:xfrm>
          </p:grpSpPr>
          <p:pic>
            <p:nvPicPr>
              <p:cNvPr id="27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28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29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30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31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32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  <p:grpSp>
          <p:nvGrpSpPr>
            <p:cNvPr id="20" name="Группа 14"/>
            <p:cNvGrpSpPr/>
            <p:nvPr/>
          </p:nvGrpSpPr>
          <p:grpSpPr>
            <a:xfrm>
              <a:off x="-108520" y="0"/>
              <a:ext cx="1043608" cy="3789040"/>
              <a:chOff x="-108520" y="260648"/>
              <a:chExt cx="1358928" cy="5436096"/>
            </a:xfrm>
          </p:grpSpPr>
          <p:pic>
            <p:nvPicPr>
              <p:cNvPr id="21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22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23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24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25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26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36" name="Группа 35"/>
          <p:cNvGrpSpPr/>
          <p:nvPr/>
        </p:nvGrpSpPr>
        <p:grpSpPr>
          <a:xfrm>
            <a:off x="-108520" y="5517232"/>
            <a:ext cx="9144000" cy="1340768"/>
            <a:chOff x="0" y="5517232"/>
            <a:chExt cx="9144000" cy="1340768"/>
          </a:xfrm>
        </p:grpSpPr>
        <p:pic>
          <p:nvPicPr>
            <p:cNvPr id="37" name="Picture 8" descr="лужайка"/>
            <p:cNvPicPr>
              <a:picLocks noChangeAspect="1" noChangeArrowheads="1"/>
            </p:cNvPicPr>
            <p:nvPr/>
          </p:nvPicPr>
          <p:blipFill>
            <a:blip r:embed="rId6" cstate="print"/>
            <a:srcRect r="56973"/>
            <a:stretch>
              <a:fillRect/>
            </a:stretch>
          </p:blipFill>
          <p:spPr bwMode="auto">
            <a:xfrm>
              <a:off x="0" y="5517232"/>
              <a:ext cx="3779912" cy="1340768"/>
            </a:xfrm>
            <a:prstGeom prst="rect">
              <a:avLst/>
            </a:prstGeom>
            <a:noFill/>
          </p:spPr>
        </p:pic>
        <p:pic>
          <p:nvPicPr>
            <p:cNvPr id="38" name="Picture 8" descr="лужайка"/>
            <p:cNvPicPr>
              <a:picLocks noChangeAspect="1" noChangeArrowheads="1"/>
            </p:cNvPicPr>
            <p:nvPr/>
          </p:nvPicPr>
          <p:blipFill>
            <a:blip r:embed="rId6" cstate="print"/>
            <a:srcRect r="56973"/>
            <a:stretch>
              <a:fillRect/>
            </a:stretch>
          </p:blipFill>
          <p:spPr bwMode="auto">
            <a:xfrm flipH="1">
              <a:off x="6228184" y="5517232"/>
              <a:ext cx="2915816" cy="1340768"/>
            </a:xfrm>
            <a:prstGeom prst="rect">
              <a:avLst/>
            </a:prstGeom>
            <a:noFill/>
          </p:spPr>
        </p:pic>
        <p:pic>
          <p:nvPicPr>
            <p:cNvPr id="39" name="Picture 8" descr="лужайка"/>
            <p:cNvPicPr>
              <a:picLocks noChangeAspect="1" noChangeArrowheads="1"/>
            </p:cNvPicPr>
            <p:nvPr/>
          </p:nvPicPr>
          <p:blipFill>
            <a:blip r:embed="rId6" cstate="print"/>
            <a:srcRect l="60240" r="6153"/>
            <a:stretch>
              <a:fillRect/>
            </a:stretch>
          </p:blipFill>
          <p:spPr bwMode="auto">
            <a:xfrm>
              <a:off x="3347864" y="5517232"/>
              <a:ext cx="2952328" cy="1340768"/>
            </a:xfrm>
            <a:prstGeom prst="rect">
              <a:avLst/>
            </a:prstGeom>
            <a:noFill/>
          </p:spPr>
        </p:pic>
      </p:grpSp>
      <p:sp>
        <p:nvSpPr>
          <p:cNvPr id="43" name="Прямоугольник 42"/>
          <p:cNvSpPr/>
          <p:nvPr/>
        </p:nvSpPr>
        <p:spPr>
          <a:xfrm>
            <a:off x="755576" y="692696"/>
            <a:ext cx="7704856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Перед вами </a:t>
            </a:r>
            <a:r>
              <a:rPr lang="ru-RU" b="1" dirty="0" err="1" smtClean="0">
                <a:solidFill>
                  <a:schemeClr val="tx1"/>
                </a:solidFill>
              </a:rPr>
              <a:t>слоговица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Потрудитесь ухитриться</a:t>
            </a:r>
          </a:p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Слоговицу</a:t>
            </a:r>
            <a:r>
              <a:rPr lang="ru-RU" b="1" dirty="0" smtClean="0">
                <a:solidFill>
                  <a:schemeClr val="tx1"/>
                </a:solidFill>
              </a:rPr>
              <a:t> разгадать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 слова все – </a:t>
            </a:r>
            <a:r>
              <a:rPr lang="ru-RU" b="1" dirty="0" err="1" smtClean="0">
                <a:solidFill>
                  <a:schemeClr val="tx1"/>
                </a:solidFill>
              </a:rPr>
              <a:t>все</a:t>
            </a:r>
            <a:r>
              <a:rPr lang="ru-RU" b="1" dirty="0" smtClean="0">
                <a:solidFill>
                  <a:schemeClr val="tx1"/>
                </a:solidFill>
              </a:rPr>
              <a:t> назвать.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(Цифры – это слоги. Одинаковые слоги обозначены одинаковыми цифрами.)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971600" y="2204864"/>
            <a:ext cx="230425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– 2 – 3 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563888" y="2276872"/>
            <a:ext cx="345638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з</a:t>
            </a:r>
            <a:r>
              <a:rPr lang="ru-RU" sz="3600" b="1" dirty="0" smtClean="0">
                <a:solidFill>
                  <a:schemeClr val="tx1"/>
                </a:solidFill>
              </a:rPr>
              <a:t>имой дороги расчищает: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827584" y="3501008"/>
            <a:ext cx="475252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БУЛЬ – ДО - ЗЕР 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7" name="Picture 2" descr="http://detsad25.spb.ru/wp-content/uploads/2012/03/19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t="8304" b="11423"/>
          <a:stretch>
            <a:fillRect/>
          </a:stretch>
        </p:blipFill>
        <p:spPr bwMode="auto">
          <a:xfrm>
            <a:off x="4499992" y="3933056"/>
            <a:ext cx="3460003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 descr="Клипарт &quot;Сад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860032" y="2924944"/>
            <a:ext cx="4176464" cy="2777505"/>
          </a:xfrm>
          <a:prstGeom prst="rect">
            <a:avLst/>
          </a:prstGeom>
          <a:noFill/>
        </p:spPr>
      </p:pic>
      <p:pic>
        <p:nvPicPr>
          <p:cNvPr id="40" name="Picture 2" descr="Садовая дорожка, трава, камни, валуны, тропинки - клипарт 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5CBCC"/>
              </a:clrFrom>
              <a:clrTo>
                <a:srgbClr val="E5CBCC">
                  <a:alpha val="0"/>
                </a:srgbClr>
              </a:clrTo>
            </a:clrChange>
          </a:blip>
          <a:srcRect t="74427"/>
          <a:stretch>
            <a:fillRect/>
          </a:stretch>
        </p:blipFill>
        <p:spPr bwMode="auto">
          <a:xfrm>
            <a:off x="971600" y="5013176"/>
            <a:ext cx="8172400" cy="18448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Игра «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Слоговица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».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108520" y="0"/>
            <a:ext cx="1043608" cy="6858000"/>
            <a:chOff x="-108520" y="0"/>
            <a:chExt cx="1043608" cy="6858000"/>
          </a:xfrm>
        </p:grpSpPr>
        <p:grpSp>
          <p:nvGrpSpPr>
            <p:cNvPr id="4" name="Группа 13"/>
            <p:cNvGrpSpPr/>
            <p:nvPr/>
          </p:nvGrpSpPr>
          <p:grpSpPr>
            <a:xfrm>
              <a:off x="-108520" y="3068960"/>
              <a:ext cx="1043608" cy="3789040"/>
              <a:chOff x="-108520" y="260648"/>
              <a:chExt cx="1358928" cy="5436096"/>
            </a:xfrm>
          </p:grpSpPr>
          <p:pic>
            <p:nvPicPr>
              <p:cNvPr id="12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13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14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15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16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Группа 14"/>
            <p:cNvGrpSpPr/>
            <p:nvPr/>
          </p:nvGrpSpPr>
          <p:grpSpPr>
            <a:xfrm>
              <a:off x="-108520" y="0"/>
              <a:ext cx="1043608" cy="3789040"/>
              <a:chOff x="-108520" y="260648"/>
              <a:chExt cx="1358928" cy="5436096"/>
            </a:xfrm>
          </p:grpSpPr>
          <p:pic>
            <p:nvPicPr>
              <p:cNvPr id="6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7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8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9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10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11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8" name="Группа 17"/>
          <p:cNvGrpSpPr/>
          <p:nvPr/>
        </p:nvGrpSpPr>
        <p:grpSpPr>
          <a:xfrm flipH="1">
            <a:off x="8172400" y="0"/>
            <a:ext cx="1115616" cy="6858000"/>
            <a:chOff x="-108520" y="0"/>
            <a:chExt cx="1043608" cy="6858000"/>
          </a:xfrm>
        </p:grpSpPr>
        <p:grpSp>
          <p:nvGrpSpPr>
            <p:cNvPr id="19" name="Группа 13"/>
            <p:cNvGrpSpPr/>
            <p:nvPr/>
          </p:nvGrpSpPr>
          <p:grpSpPr>
            <a:xfrm>
              <a:off x="-108520" y="3068960"/>
              <a:ext cx="1043608" cy="3789040"/>
              <a:chOff x="-108520" y="260648"/>
              <a:chExt cx="1358928" cy="5436096"/>
            </a:xfrm>
          </p:grpSpPr>
          <p:pic>
            <p:nvPicPr>
              <p:cNvPr id="27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28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29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30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31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32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  <p:grpSp>
          <p:nvGrpSpPr>
            <p:cNvPr id="20" name="Группа 14"/>
            <p:cNvGrpSpPr/>
            <p:nvPr/>
          </p:nvGrpSpPr>
          <p:grpSpPr>
            <a:xfrm>
              <a:off x="-108520" y="0"/>
              <a:ext cx="1043608" cy="3789040"/>
              <a:chOff x="-108520" y="260648"/>
              <a:chExt cx="1358928" cy="5436096"/>
            </a:xfrm>
          </p:grpSpPr>
          <p:pic>
            <p:nvPicPr>
              <p:cNvPr id="21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22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23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24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25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26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33" name="Группа 35"/>
          <p:cNvGrpSpPr/>
          <p:nvPr/>
        </p:nvGrpSpPr>
        <p:grpSpPr>
          <a:xfrm>
            <a:off x="-108520" y="5517232"/>
            <a:ext cx="9144000" cy="1340768"/>
            <a:chOff x="0" y="5517232"/>
            <a:chExt cx="9144000" cy="1340768"/>
          </a:xfrm>
        </p:grpSpPr>
        <p:pic>
          <p:nvPicPr>
            <p:cNvPr id="37" name="Picture 8" descr="лужайка"/>
            <p:cNvPicPr>
              <a:picLocks noChangeAspect="1" noChangeArrowheads="1"/>
            </p:cNvPicPr>
            <p:nvPr/>
          </p:nvPicPr>
          <p:blipFill>
            <a:blip r:embed="rId6" cstate="print"/>
            <a:srcRect r="56973"/>
            <a:stretch>
              <a:fillRect/>
            </a:stretch>
          </p:blipFill>
          <p:spPr bwMode="auto">
            <a:xfrm>
              <a:off x="0" y="5517232"/>
              <a:ext cx="3779912" cy="1340768"/>
            </a:xfrm>
            <a:prstGeom prst="rect">
              <a:avLst/>
            </a:prstGeom>
            <a:noFill/>
          </p:spPr>
        </p:pic>
        <p:pic>
          <p:nvPicPr>
            <p:cNvPr id="38" name="Picture 8" descr="лужайка"/>
            <p:cNvPicPr>
              <a:picLocks noChangeAspect="1" noChangeArrowheads="1"/>
            </p:cNvPicPr>
            <p:nvPr/>
          </p:nvPicPr>
          <p:blipFill>
            <a:blip r:embed="rId6" cstate="print"/>
            <a:srcRect r="56973"/>
            <a:stretch>
              <a:fillRect/>
            </a:stretch>
          </p:blipFill>
          <p:spPr bwMode="auto">
            <a:xfrm flipH="1">
              <a:off x="6228184" y="5517232"/>
              <a:ext cx="2915816" cy="1340768"/>
            </a:xfrm>
            <a:prstGeom prst="rect">
              <a:avLst/>
            </a:prstGeom>
            <a:noFill/>
          </p:spPr>
        </p:pic>
        <p:pic>
          <p:nvPicPr>
            <p:cNvPr id="39" name="Picture 8" descr="лужайка"/>
            <p:cNvPicPr>
              <a:picLocks noChangeAspect="1" noChangeArrowheads="1"/>
            </p:cNvPicPr>
            <p:nvPr/>
          </p:nvPicPr>
          <p:blipFill>
            <a:blip r:embed="rId6" cstate="print"/>
            <a:srcRect l="60240" r="6153"/>
            <a:stretch>
              <a:fillRect/>
            </a:stretch>
          </p:blipFill>
          <p:spPr bwMode="auto">
            <a:xfrm>
              <a:off x="3347864" y="5517232"/>
              <a:ext cx="2952328" cy="1340768"/>
            </a:xfrm>
            <a:prstGeom prst="rect">
              <a:avLst/>
            </a:prstGeom>
            <a:noFill/>
          </p:spPr>
        </p:pic>
      </p:grpSp>
      <p:sp>
        <p:nvSpPr>
          <p:cNvPr id="44" name="Прямоугольник 43"/>
          <p:cNvSpPr/>
          <p:nvPr/>
        </p:nvSpPr>
        <p:spPr>
          <a:xfrm>
            <a:off x="1043608" y="980728"/>
            <a:ext cx="230425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– 4  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635896" y="836712"/>
            <a:ext cx="4680520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</a:t>
            </a:r>
            <a:r>
              <a:rPr lang="ru-RU" sz="3600" b="1" dirty="0" smtClean="0">
                <a:solidFill>
                  <a:schemeClr val="tx1"/>
                </a:solidFill>
              </a:rPr>
              <a:t>о влажной почве прорастает: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971600" y="1700808"/>
            <a:ext cx="259228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ЗЕР – НО  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827584" y="2636912"/>
            <a:ext cx="302433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– 5 – 4  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563888" y="2492896"/>
            <a:ext cx="4680520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</a:t>
            </a:r>
            <a:r>
              <a:rPr lang="ru-RU" sz="3600" b="1" dirty="0" smtClean="0">
                <a:solidFill>
                  <a:schemeClr val="tx1"/>
                </a:solidFill>
              </a:rPr>
              <a:t>гра для взрослых и детей: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827584" y="3501008"/>
            <a:ext cx="410445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– МИ – НО   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0" name="Picture 2" descr="http://detsad25.spb.ru/wp-content/uploads/2012/03/19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t="8304" b="11423"/>
          <a:stretch>
            <a:fillRect/>
          </a:stretch>
        </p:blipFill>
        <p:spPr bwMode="auto">
          <a:xfrm>
            <a:off x="4499992" y="3933056"/>
            <a:ext cx="3460003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 descr="Клипарт &quot;Сад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860032" y="2924944"/>
            <a:ext cx="4176464" cy="2777505"/>
          </a:xfrm>
          <a:prstGeom prst="rect">
            <a:avLst/>
          </a:prstGeom>
          <a:noFill/>
        </p:spPr>
      </p:pic>
      <p:pic>
        <p:nvPicPr>
          <p:cNvPr id="40" name="Picture 2" descr="Садовая дорожка, трава, камни, валуны, тропинки - клипарт 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5CBCC"/>
              </a:clrFrom>
              <a:clrTo>
                <a:srgbClr val="E5CBCC">
                  <a:alpha val="0"/>
                </a:srgbClr>
              </a:clrTo>
            </a:clrChange>
          </a:blip>
          <a:srcRect t="74427"/>
          <a:stretch>
            <a:fillRect/>
          </a:stretch>
        </p:blipFill>
        <p:spPr bwMode="auto">
          <a:xfrm>
            <a:off x="971600" y="5013176"/>
            <a:ext cx="8172400" cy="18448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Игра «</a:t>
            </a:r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Слоговица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».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108520" y="0"/>
            <a:ext cx="1043608" cy="6858000"/>
            <a:chOff x="-108520" y="0"/>
            <a:chExt cx="1043608" cy="6858000"/>
          </a:xfrm>
        </p:grpSpPr>
        <p:grpSp>
          <p:nvGrpSpPr>
            <p:cNvPr id="4" name="Группа 13"/>
            <p:cNvGrpSpPr/>
            <p:nvPr/>
          </p:nvGrpSpPr>
          <p:grpSpPr>
            <a:xfrm>
              <a:off x="-108520" y="3068960"/>
              <a:ext cx="1043608" cy="3789040"/>
              <a:chOff x="-108520" y="260648"/>
              <a:chExt cx="1358928" cy="5436096"/>
            </a:xfrm>
          </p:grpSpPr>
          <p:pic>
            <p:nvPicPr>
              <p:cNvPr id="12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13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14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15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16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Группа 14"/>
            <p:cNvGrpSpPr/>
            <p:nvPr/>
          </p:nvGrpSpPr>
          <p:grpSpPr>
            <a:xfrm>
              <a:off x="-108520" y="0"/>
              <a:ext cx="1043608" cy="3789040"/>
              <a:chOff x="-108520" y="260648"/>
              <a:chExt cx="1358928" cy="5436096"/>
            </a:xfrm>
          </p:grpSpPr>
          <p:pic>
            <p:nvPicPr>
              <p:cNvPr id="6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7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8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9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10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11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8" name="Группа 17"/>
          <p:cNvGrpSpPr/>
          <p:nvPr/>
        </p:nvGrpSpPr>
        <p:grpSpPr>
          <a:xfrm flipH="1">
            <a:off x="8172400" y="0"/>
            <a:ext cx="1115616" cy="6858000"/>
            <a:chOff x="-108520" y="0"/>
            <a:chExt cx="1043608" cy="6858000"/>
          </a:xfrm>
        </p:grpSpPr>
        <p:grpSp>
          <p:nvGrpSpPr>
            <p:cNvPr id="19" name="Группа 13"/>
            <p:cNvGrpSpPr/>
            <p:nvPr/>
          </p:nvGrpSpPr>
          <p:grpSpPr>
            <a:xfrm>
              <a:off x="-108520" y="3068960"/>
              <a:ext cx="1043608" cy="3789040"/>
              <a:chOff x="-108520" y="260648"/>
              <a:chExt cx="1358928" cy="5436096"/>
            </a:xfrm>
          </p:grpSpPr>
          <p:pic>
            <p:nvPicPr>
              <p:cNvPr id="27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28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29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30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31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32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  <p:grpSp>
          <p:nvGrpSpPr>
            <p:cNvPr id="20" name="Группа 14"/>
            <p:cNvGrpSpPr/>
            <p:nvPr/>
          </p:nvGrpSpPr>
          <p:grpSpPr>
            <a:xfrm>
              <a:off x="-108520" y="0"/>
              <a:ext cx="1043608" cy="3789040"/>
              <a:chOff x="-108520" y="260648"/>
              <a:chExt cx="1358928" cy="5436096"/>
            </a:xfrm>
          </p:grpSpPr>
          <p:pic>
            <p:nvPicPr>
              <p:cNvPr id="21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22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23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24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25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26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33" name="Группа 35"/>
          <p:cNvGrpSpPr/>
          <p:nvPr/>
        </p:nvGrpSpPr>
        <p:grpSpPr>
          <a:xfrm>
            <a:off x="-108520" y="5517232"/>
            <a:ext cx="9144000" cy="1340768"/>
            <a:chOff x="0" y="5517232"/>
            <a:chExt cx="9144000" cy="1340768"/>
          </a:xfrm>
        </p:grpSpPr>
        <p:pic>
          <p:nvPicPr>
            <p:cNvPr id="37" name="Picture 8" descr="лужайка"/>
            <p:cNvPicPr>
              <a:picLocks noChangeAspect="1" noChangeArrowheads="1"/>
            </p:cNvPicPr>
            <p:nvPr/>
          </p:nvPicPr>
          <p:blipFill>
            <a:blip r:embed="rId6" cstate="print"/>
            <a:srcRect r="56973"/>
            <a:stretch>
              <a:fillRect/>
            </a:stretch>
          </p:blipFill>
          <p:spPr bwMode="auto">
            <a:xfrm>
              <a:off x="0" y="5517232"/>
              <a:ext cx="3779912" cy="1340768"/>
            </a:xfrm>
            <a:prstGeom prst="rect">
              <a:avLst/>
            </a:prstGeom>
            <a:noFill/>
          </p:spPr>
        </p:pic>
        <p:pic>
          <p:nvPicPr>
            <p:cNvPr id="38" name="Picture 8" descr="лужайка"/>
            <p:cNvPicPr>
              <a:picLocks noChangeAspect="1" noChangeArrowheads="1"/>
            </p:cNvPicPr>
            <p:nvPr/>
          </p:nvPicPr>
          <p:blipFill>
            <a:blip r:embed="rId6" cstate="print"/>
            <a:srcRect r="56973"/>
            <a:stretch>
              <a:fillRect/>
            </a:stretch>
          </p:blipFill>
          <p:spPr bwMode="auto">
            <a:xfrm flipH="1">
              <a:off x="6228184" y="5517232"/>
              <a:ext cx="2915816" cy="1340768"/>
            </a:xfrm>
            <a:prstGeom prst="rect">
              <a:avLst/>
            </a:prstGeom>
            <a:noFill/>
          </p:spPr>
        </p:pic>
        <p:pic>
          <p:nvPicPr>
            <p:cNvPr id="39" name="Picture 8" descr="лужайка"/>
            <p:cNvPicPr>
              <a:picLocks noChangeAspect="1" noChangeArrowheads="1"/>
            </p:cNvPicPr>
            <p:nvPr/>
          </p:nvPicPr>
          <p:blipFill>
            <a:blip r:embed="rId6" cstate="print"/>
            <a:srcRect l="60240" r="6153"/>
            <a:stretch>
              <a:fillRect/>
            </a:stretch>
          </p:blipFill>
          <p:spPr bwMode="auto">
            <a:xfrm>
              <a:off x="3347864" y="5517232"/>
              <a:ext cx="2952328" cy="1340768"/>
            </a:xfrm>
            <a:prstGeom prst="rect">
              <a:avLst/>
            </a:prstGeom>
            <a:noFill/>
          </p:spPr>
        </p:pic>
      </p:grpSp>
      <p:sp>
        <p:nvSpPr>
          <p:cNvPr id="47" name="Прямоугольник 46"/>
          <p:cNvSpPr/>
          <p:nvPr/>
        </p:nvSpPr>
        <p:spPr>
          <a:xfrm>
            <a:off x="899592" y="1196752"/>
            <a:ext cx="396044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– 4 – 4 – 6   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716016" y="1196752"/>
            <a:ext cx="3744416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</a:t>
            </a:r>
            <a:r>
              <a:rPr lang="ru-RU" sz="3600" b="1" dirty="0" smtClean="0">
                <a:solidFill>
                  <a:schemeClr val="tx1"/>
                </a:solidFill>
              </a:rPr>
              <a:t>дин из грозных кораблей: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827584" y="2420888"/>
            <a:ext cx="576064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– НО – НО – СЕЦ    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0" name="Picture 2" descr="http://detsad25.spb.ru/wp-content/uploads/2012/03/19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t="8304" b="11423"/>
          <a:stretch>
            <a:fillRect/>
          </a:stretch>
        </p:blipFill>
        <p:spPr bwMode="auto">
          <a:xfrm>
            <a:off x="2051720" y="3789040"/>
            <a:ext cx="3460003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3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21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3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696744" cy="57606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Собери бусы. 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6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grpSp>
        <p:nvGrpSpPr>
          <p:cNvPr id="7" name="Группа 23"/>
          <p:cNvGrpSpPr/>
          <p:nvPr/>
        </p:nvGrpSpPr>
        <p:grpSpPr>
          <a:xfrm flipH="1">
            <a:off x="7855173" y="-1"/>
            <a:ext cx="1288827" cy="6858001"/>
            <a:chOff x="0" y="0"/>
            <a:chExt cx="1159445" cy="6858001"/>
          </a:xfrm>
        </p:grpSpPr>
        <p:pic>
          <p:nvPicPr>
            <p:cNvPr id="2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3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3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3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38" name="Прямоугольник 37"/>
          <p:cNvSpPr/>
          <p:nvPr/>
        </p:nvSpPr>
        <p:spPr>
          <a:xfrm>
            <a:off x="1907704" y="620688"/>
            <a:ext cx="5328592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Из чисел разных сделала я бусы,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 в тех кружках, где чисел нет,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Расставь так минусы и плюсы,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Чтоб данный получить ответ.</a:t>
            </a:r>
          </a:p>
        </p:txBody>
      </p:sp>
      <p:sp>
        <p:nvSpPr>
          <p:cNvPr id="39" name="Овал 38"/>
          <p:cNvSpPr/>
          <p:nvPr/>
        </p:nvSpPr>
        <p:spPr>
          <a:xfrm>
            <a:off x="971600" y="242088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4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1475656" y="3212976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1979712" y="4005064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6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2699792" y="458112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3635896" y="4653136"/>
            <a:ext cx="1224136" cy="11304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10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4860032" y="458112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6516216" y="3212976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7092280" y="242088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1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5652120" y="3861048"/>
            <a:ext cx="1224136" cy="11304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26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4932040" y="2204864"/>
            <a:ext cx="1224136" cy="11304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45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6156176" y="2132856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=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1475656" y="3212976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+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2699792" y="458112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+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4860032" y="458112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+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6516216" y="3212976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- 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54" name="Picture 16" descr="Репетитор начальных классов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2564904"/>
            <a:ext cx="1905000" cy="200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0" grpId="0" animBg="1"/>
      <p:bldP spid="51" grpId="0" animBg="1"/>
      <p:bldP spid="52" grpId="0" animBg="1"/>
      <p:bldP spid="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661248"/>
            <a:ext cx="2603105" cy="792088"/>
          </a:xfrm>
          <a:prstGeom prst="rect">
            <a:avLst/>
          </a:prstGeom>
          <a:noFill/>
        </p:spPr>
      </p:pic>
      <p:pic>
        <p:nvPicPr>
          <p:cNvPr id="27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661248"/>
            <a:ext cx="2603105" cy="792088"/>
          </a:xfrm>
          <a:prstGeom prst="rect">
            <a:avLst/>
          </a:prstGeom>
          <a:noFill/>
        </p:spPr>
      </p:pic>
      <p:grpSp>
        <p:nvGrpSpPr>
          <p:cNvPr id="3" name="Группа 14"/>
          <p:cNvGrpSpPr/>
          <p:nvPr/>
        </p:nvGrpSpPr>
        <p:grpSpPr>
          <a:xfrm flipH="1">
            <a:off x="7884368" y="1916832"/>
            <a:ext cx="1377378" cy="4211960"/>
            <a:chOff x="-108520" y="1772816"/>
            <a:chExt cx="1358926" cy="4211960"/>
          </a:xfrm>
        </p:grpSpPr>
        <p:pic>
          <p:nvPicPr>
            <p:cNvPr id="16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1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6" name="Группа 13"/>
          <p:cNvGrpSpPr/>
          <p:nvPr/>
        </p:nvGrpSpPr>
        <p:grpSpPr>
          <a:xfrm>
            <a:off x="-108520" y="1772816"/>
            <a:ext cx="1358926" cy="4211960"/>
            <a:chOff x="-108520" y="1772816"/>
            <a:chExt cx="1358926" cy="4211960"/>
          </a:xfrm>
        </p:grpSpPr>
        <p:pic>
          <p:nvPicPr>
            <p:cNvPr id="53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52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5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4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4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5061248" cy="5760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grpSp>
        <p:nvGrpSpPr>
          <p:cNvPr id="7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pic>
        <p:nvPicPr>
          <p:cNvPr id="21" name="Picture 8" descr="Девочка 2 (700x700, 183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3140968"/>
            <a:ext cx="2923084" cy="2923084"/>
          </a:xfrm>
          <a:prstGeom prst="rect">
            <a:avLst/>
          </a:prstGeom>
          <a:noFill/>
        </p:spPr>
      </p:pic>
      <p:pic>
        <p:nvPicPr>
          <p:cNvPr id="22" name="Picture 6" descr="http://img0.liveinternet.ru/images/attach/c/4/80/199/80199172_large_1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2120" y="4005064"/>
            <a:ext cx="1440160" cy="2071342"/>
          </a:xfrm>
          <a:prstGeom prst="rect">
            <a:avLst/>
          </a:prstGeom>
          <a:noFill/>
        </p:spPr>
      </p:pic>
      <p:sp>
        <p:nvSpPr>
          <p:cNvPr id="23" name="Выноска-облако 22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Когда цветёт ландыш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5652120" y="1340768"/>
            <a:ext cx="2448272" cy="1440160"/>
          </a:xfrm>
          <a:prstGeom prst="cloudCallout">
            <a:avLst>
              <a:gd name="adj1" fmla="val -25412"/>
              <a:gd name="adj2" fmla="val 13335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 мае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6" name="Picture 2" descr="D:\клипарты\животные\76205059_large_0_507bb_42e3cf4e_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592" y="295507"/>
            <a:ext cx="1503276" cy="12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47775">
            <a:off x="6770808" y="550388"/>
            <a:ext cx="1248860" cy="1248860"/>
          </a:xfrm>
          <a:prstGeom prst="rect">
            <a:avLst/>
          </a:prstGeom>
          <a:noFill/>
        </p:spPr>
      </p:pic>
      <p:pic>
        <p:nvPicPr>
          <p:cNvPr id="37892" name="Picture 4" descr="http://img-fotki.yandex.ru/get/5638/16969765.13d/0_74183_1f03d3d0_L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59832" y="4077072"/>
            <a:ext cx="2880320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3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21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3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696744" cy="57606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Собери бусы. 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6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grpSp>
        <p:nvGrpSpPr>
          <p:cNvPr id="7" name="Группа 23"/>
          <p:cNvGrpSpPr/>
          <p:nvPr/>
        </p:nvGrpSpPr>
        <p:grpSpPr>
          <a:xfrm flipH="1">
            <a:off x="7855173" y="-1"/>
            <a:ext cx="1288827" cy="6858001"/>
            <a:chOff x="0" y="0"/>
            <a:chExt cx="1159445" cy="6858001"/>
          </a:xfrm>
        </p:grpSpPr>
        <p:pic>
          <p:nvPicPr>
            <p:cNvPr id="2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3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3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3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38" name="Прямоугольник 37"/>
          <p:cNvSpPr/>
          <p:nvPr/>
        </p:nvSpPr>
        <p:spPr>
          <a:xfrm>
            <a:off x="1907704" y="620688"/>
            <a:ext cx="5328592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Из чисел разных сделала я бусы,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 в тех кружках, где чисел нет,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Расставь так минусы и плюсы,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Чтоб данный получить ответ.</a:t>
            </a:r>
          </a:p>
        </p:txBody>
      </p:sp>
      <p:sp>
        <p:nvSpPr>
          <p:cNvPr id="39" name="Овал 38"/>
          <p:cNvSpPr/>
          <p:nvPr/>
        </p:nvSpPr>
        <p:spPr>
          <a:xfrm>
            <a:off x="971600" y="242088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9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1475656" y="3212976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1979712" y="4005064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2699792" y="458112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3635896" y="4653136"/>
            <a:ext cx="1224136" cy="11304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13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4860032" y="458112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5652120" y="3861048"/>
            <a:ext cx="1224136" cy="11304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20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6516216" y="3212976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=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1475656" y="3212976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-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2699792" y="458112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+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4860032" y="458112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-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7020272" y="242088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0</a:t>
            </a:r>
            <a:endParaRPr lang="ru-RU" sz="6600" b="1" dirty="0">
              <a:solidFill>
                <a:schemeClr val="tx1"/>
              </a:solidFill>
            </a:endParaRPr>
          </a:p>
        </p:txBody>
      </p:sp>
      <p:pic>
        <p:nvPicPr>
          <p:cNvPr id="55" name="Picture 16" descr="Репетитор начальных классов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2492896"/>
            <a:ext cx="1905000" cy="200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0" grpId="0" animBg="1"/>
      <p:bldP spid="51" grpId="0" animBg="1"/>
      <p:bldP spid="5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3"/>
          <p:cNvGrpSpPr/>
          <p:nvPr/>
        </p:nvGrpSpPr>
        <p:grpSpPr>
          <a:xfrm>
            <a:off x="0" y="0"/>
            <a:ext cx="1159445" cy="6858001"/>
            <a:chOff x="0" y="0"/>
            <a:chExt cx="1159445" cy="6858001"/>
          </a:xfrm>
        </p:grpSpPr>
        <p:pic>
          <p:nvPicPr>
            <p:cNvPr id="1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1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21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23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696744" cy="57606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Собери бусы. 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6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grpSp>
        <p:nvGrpSpPr>
          <p:cNvPr id="7" name="Группа 23"/>
          <p:cNvGrpSpPr/>
          <p:nvPr/>
        </p:nvGrpSpPr>
        <p:grpSpPr>
          <a:xfrm flipH="1">
            <a:off x="7855173" y="-1"/>
            <a:ext cx="1288827" cy="6858001"/>
            <a:chOff x="0" y="0"/>
            <a:chExt cx="1159445" cy="6858001"/>
          </a:xfrm>
        </p:grpSpPr>
        <p:pic>
          <p:nvPicPr>
            <p:cNvPr id="25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0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6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657518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1484784"/>
              <a:ext cx="723590" cy="1611560"/>
            </a:xfrm>
            <a:prstGeom prst="rect">
              <a:avLst/>
            </a:prstGeom>
            <a:noFill/>
          </p:spPr>
        </p:pic>
        <p:pic>
          <p:nvPicPr>
            <p:cNvPr id="2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24862" y="2169686"/>
              <a:ext cx="1763689" cy="1113965"/>
            </a:xfrm>
            <a:prstGeom prst="rect">
              <a:avLst/>
            </a:prstGeom>
            <a:noFill/>
          </p:spPr>
        </p:pic>
        <p:pic>
          <p:nvPicPr>
            <p:cNvPr id="2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 b="23158"/>
            <a:stretch>
              <a:fillRect/>
            </a:stretch>
          </p:blipFill>
          <p:spPr bwMode="auto">
            <a:xfrm flipH="1">
              <a:off x="0" y="2924944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30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0" y="4581128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31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432049" y="3789041"/>
              <a:ext cx="1907704" cy="1043606"/>
            </a:xfrm>
            <a:prstGeom prst="rect">
              <a:avLst/>
            </a:prstGeom>
            <a:noFill/>
          </p:spPr>
        </p:pic>
        <p:pic>
          <p:nvPicPr>
            <p:cNvPr id="32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 flipV="1">
              <a:off x="-338125" y="5360430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38" name="Прямоугольник 37"/>
          <p:cNvSpPr/>
          <p:nvPr/>
        </p:nvSpPr>
        <p:spPr>
          <a:xfrm>
            <a:off x="1907704" y="620688"/>
            <a:ext cx="5328592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Из чисел разных сделала я бусы,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 в тех кружках, где чисел нет,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Расставь так минусы и плюсы,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Чтоб данный получить ответ.</a:t>
            </a:r>
          </a:p>
        </p:txBody>
      </p:sp>
      <p:sp>
        <p:nvSpPr>
          <p:cNvPr id="39" name="Овал 38"/>
          <p:cNvSpPr/>
          <p:nvPr/>
        </p:nvSpPr>
        <p:spPr>
          <a:xfrm>
            <a:off x="971600" y="242088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1475656" y="3212976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3635896" y="494116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7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2771800" y="4797152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1907704" y="3933056"/>
            <a:ext cx="1224136" cy="11304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15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4572000" y="494116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6372200" y="4293096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5508104" y="4725144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6732240" y="3212976"/>
            <a:ext cx="1224136" cy="11304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13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5652120" y="2132856"/>
            <a:ext cx="1224136" cy="113042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10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6876256" y="2276872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=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1475656" y="3212976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+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2771800" y="4797152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+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4572000" y="494116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-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6372200" y="4293096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- 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54" name="Picture 16" descr="Репетитор начальных классов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2564904"/>
            <a:ext cx="1905000" cy="200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0" grpId="0" animBg="1"/>
      <p:bldP spid="51" grpId="0" animBg="1"/>
      <p:bldP spid="52" grpId="0" animBg="1"/>
      <p:bldP spid="5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4"/>
          <p:cNvGrpSpPr/>
          <p:nvPr/>
        </p:nvGrpSpPr>
        <p:grpSpPr>
          <a:xfrm flipH="1">
            <a:off x="7884368" y="1916832"/>
            <a:ext cx="1377378" cy="4211960"/>
            <a:chOff x="-108520" y="1772816"/>
            <a:chExt cx="1358926" cy="4211960"/>
          </a:xfrm>
        </p:grpSpPr>
        <p:pic>
          <p:nvPicPr>
            <p:cNvPr id="16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1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6" name="Группа 13"/>
          <p:cNvGrpSpPr/>
          <p:nvPr/>
        </p:nvGrpSpPr>
        <p:grpSpPr>
          <a:xfrm>
            <a:off x="-108520" y="1772816"/>
            <a:ext cx="1358926" cy="4211960"/>
            <a:chOff x="-108520" y="1772816"/>
            <a:chExt cx="1358926" cy="4211960"/>
          </a:xfrm>
        </p:grpSpPr>
        <p:pic>
          <p:nvPicPr>
            <p:cNvPr id="53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52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5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4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4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6696744" cy="108012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Измени одну букву в каждом слове, чтобы получилось новое (название какого-нибудь животного). 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Пример: ТИР - ТУР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7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pic>
        <p:nvPicPr>
          <p:cNvPr id="22" name="Picture 6" descr="http://img0.liveinternet.ru/images/attach/c/4/80/199/80199172_large_1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4365104"/>
            <a:ext cx="1440160" cy="2071342"/>
          </a:xfrm>
          <a:prstGeom prst="rect">
            <a:avLst/>
          </a:prstGeom>
          <a:noFill/>
        </p:spPr>
      </p:pic>
      <p:pic>
        <p:nvPicPr>
          <p:cNvPr id="26" name="Picture 2" descr="D:\клипарты\животные\76205059_large_0_507bb_42e3cf4e_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60648"/>
            <a:ext cx="1503276" cy="12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47775">
            <a:off x="7898957" y="158605"/>
            <a:ext cx="1248860" cy="1248860"/>
          </a:xfrm>
          <a:prstGeom prst="rect">
            <a:avLst/>
          </a:prstGeom>
          <a:noFill/>
        </p:spPr>
      </p:pic>
      <p:pic>
        <p:nvPicPr>
          <p:cNvPr id="30" name="Picture 4" descr="http://img0.liveinternet.ru/images/attach/c/4/80/199/80199384_large_4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7544" y="4653136"/>
            <a:ext cx="2229991" cy="1687647"/>
          </a:xfrm>
          <a:prstGeom prst="rect">
            <a:avLst/>
          </a:prstGeom>
          <a:noFill/>
        </p:spPr>
      </p:pic>
      <p:sp>
        <p:nvSpPr>
          <p:cNvPr id="31" name="Прямоугольник 30"/>
          <p:cNvSpPr/>
          <p:nvPr/>
        </p:nvSpPr>
        <p:spPr>
          <a:xfrm>
            <a:off x="1619672" y="1484784"/>
            <a:ext cx="2880320" cy="3816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РОЗА</a:t>
            </a:r>
          </a:p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КОРОНА</a:t>
            </a:r>
          </a:p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ГОРКА</a:t>
            </a:r>
          </a:p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ОСЬ</a:t>
            </a:r>
          </a:p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СОДА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004048" y="1556792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К</a:t>
            </a:r>
            <a:r>
              <a:rPr lang="ru-RU" sz="4800" b="1" dirty="0" smtClean="0">
                <a:solidFill>
                  <a:schemeClr val="tx1"/>
                </a:solidFill>
              </a:rPr>
              <a:t>ОЗА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932040" y="2348880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КОРО</a:t>
            </a:r>
            <a:r>
              <a:rPr lang="ru-RU" sz="4800" b="1" dirty="0" smtClean="0">
                <a:solidFill>
                  <a:srgbClr val="FF0000"/>
                </a:solidFill>
              </a:rPr>
              <a:t>В</a:t>
            </a:r>
            <a:r>
              <a:rPr lang="ru-RU" sz="4800" b="1" dirty="0" smtClean="0">
                <a:solidFill>
                  <a:schemeClr val="tx1"/>
                </a:solidFill>
              </a:rPr>
              <a:t>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932040" y="3068960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Н</a:t>
            </a:r>
            <a:r>
              <a:rPr lang="ru-RU" sz="4800" b="1" dirty="0" smtClean="0">
                <a:solidFill>
                  <a:schemeClr val="tx1"/>
                </a:solidFill>
              </a:rPr>
              <a:t>ОРКА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932040" y="3789040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ОС</a:t>
            </a:r>
            <a:r>
              <a:rPr lang="ru-RU" sz="4800" b="1" dirty="0" smtClean="0">
                <a:solidFill>
                  <a:srgbClr val="FF0000"/>
                </a:solidFill>
              </a:rPr>
              <a:t>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932040" y="4509120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СО</a:t>
            </a:r>
            <a:r>
              <a:rPr lang="ru-RU" sz="4800" b="1" dirty="0" smtClean="0">
                <a:solidFill>
                  <a:srgbClr val="FF0000"/>
                </a:solidFill>
              </a:rPr>
              <a:t>В</a:t>
            </a:r>
            <a:r>
              <a:rPr lang="ru-RU" sz="4800" b="1" dirty="0" smtClean="0">
                <a:solidFill>
                  <a:schemeClr val="tx1"/>
                </a:solidFill>
              </a:rPr>
              <a:t>А</a:t>
            </a:r>
            <a:endParaRPr lang="ru-RU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4"/>
          <p:cNvGrpSpPr/>
          <p:nvPr/>
        </p:nvGrpSpPr>
        <p:grpSpPr>
          <a:xfrm flipH="1">
            <a:off x="7884368" y="1916832"/>
            <a:ext cx="1377378" cy="4211960"/>
            <a:chOff x="-108520" y="1772816"/>
            <a:chExt cx="1358926" cy="4211960"/>
          </a:xfrm>
        </p:grpSpPr>
        <p:pic>
          <p:nvPicPr>
            <p:cNvPr id="16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1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6" name="Группа 13"/>
          <p:cNvGrpSpPr/>
          <p:nvPr/>
        </p:nvGrpSpPr>
        <p:grpSpPr>
          <a:xfrm>
            <a:off x="-108520" y="1772816"/>
            <a:ext cx="1358926" cy="4211960"/>
            <a:chOff x="-108520" y="1772816"/>
            <a:chExt cx="1358926" cy="4211960"/>
          </a:xfrm>
        </p:grpSpPr>
        <p:pic>
          <p:nvPicPr>
            <p:cNvPr id="53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52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5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4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4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6696744" cy="108012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Измени одну букву в каждом слове, чтобы получилось новое (название какого-нибудь животного). </a:t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Пример: ТИР - ТУР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7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pic>
        <p:nvPicPr>
          <p:cNvPr id="22" name="Picture 6" descr="http://img0.liveinternet.ru/images/attach/c/4/80/199/80199172_large_1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4365104"/>
            <a:ext cx="1440160" cy="2071342"/>
          </a:xfrm>
          <a:prstGeom prst="rect">
            <a:avLst/>
          </a:prstGeom>
          <a:noFill/>
        </p:spPr>
      </p:pic>
      <p:pic>
        <p:nvPicPr>
          <p:cNvPr id="26" name="Picture 2" descr="D:\клипарты\животные\76205059_large_0_507bb_42e3cf4e_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60648"/>
            <a:ext cx="1503276" cy="12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47775">
            <a:off x="7898957" y="158605"/>
            <a:ext cx="1248860" cy="1248860"/>
          </a:xfrm>
          <a:prstGeom prst="rect">
            <a:avLst/>
          </a:prstGeom>
          <a:noFill/>
        </p:spPr>
      </p:pic>
      <p:pic>
        <p:nvPicPr>
          <p:cNvPr id="30" name="Picture 4" descr="http://img0.liveinternet.ru/images/attach/c/4/80/199/80199384_large_4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7544" y="4653136"/>
            <a:ext cx="2229991" cy="1687647"/>
          </a:xfrm>
          <a:prstGeom prst="rect">
            <a:avLst/>
          </a:prstGeom>
          <a:noFill/>
        </p:spPr>
      </p:pic>
      <p:sp>
        <p:nvSpPr>
          <p:cNvPr id="31" name="Прямоугольник 30"/>
          <p:cNvSpPr/>
          <p:nvPr/>
        </p:nvSpPr>
        <p:spPr>
          <a:xfrm>
            <a:off x="2195736" y="1556792"/>
            <a:ext cx="1944216" cy="3672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ВОСК</a:t>
            </a:r>
          </a:p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ЛЕС</a:t>
            </a:r>
          </a:p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ГОЛ</a:t>
            </a:r>
          </a:p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ЩИТ</a:t>
            </a:r>
          </a:p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ЛИСТ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1556792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ВО</a:t>
            </a:r>
            <a:r>
              <a:rPr lang="ru-RU" sz="4800" b="1" dirty="0" smtClean="0">
                <a:solidFill>
                  <a:srgbClr val="FF0000"/>
                </a:solidFill>
              </a:rPr>
              <a:t>Л</a:t>
            </a:r>
            <a:r>
              <a:rPr lang="ru-RU" sz="4800" b="1" dirty="0" smtClean="0">
                <a:solidFill>
                  <a:schemeClr val="tx1"/>
                </a:solidFill>
              </a:rPr>
              <a:t>К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276872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ЛЕ</a:t>
            </a:r>
            <a:r>
              <a:rPr lang="ru-RU" sz="4800" b="1" dirty="0" smtClean="0">
                <a:solidFill>
                  <a:srgbClr val="FF0000"/>
                </a:solidFill>
              </a:rPr>
              <a:t>В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2996952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В</a:t>
            </a:r>
            <a:r>
              <a:rPr lang="ru-RU" sz="4800" b="1" dirty="0" smtClean="0">
                <a:solidFill>
                  <a:schemeClr val="tx1"/>
                </a:solidFill>
              </a:rPr>
              <a:t>ОЛ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88024" y="3717032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К</a:t>
            </a:r>
            <a:r>
              <a:rPr lang="ru-RU" sz="4800" b="1" dirty="0" smtClean="0">
                <a:solidFill>
                  <a:schemeClr val="tx1"/>
                </a:solidFill>
              </a:rPr>
              <a:t>ИТ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788024" y="4437112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ЛИС</a:t>
            </a:r>
            <a:r>
              <a:rPr lang="ru-RU" sz="4800" b="1" dirty="0" smtClean="0">
                <a:solidFill>
                  <a:srgbClr val="FF0000"/>
                </a:solidFill>
              </a:rPr>
              <a:t>А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4" grpId="0"/>
      <p:bldP spid="25" grpId="0"/>
      <p:bldP spid="27" grpId="0"/>
      <p:bldP spid="28" grpId="0"/>
      <p:bldP spid="3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Подбери нужный антоним к многозначным словам.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108520" y="0"/>
            <a:ext cx="1043608" cy="6858000"/>
            <a:chOff x="-108520" y="0"/>
            <a:chExt cx="1043608" cy="6858000"/>
          </a:xfrm>
        </p:grpSpPr>
        <p:grpSp>
          <p:nvGrpSpPr>
            <p:cNvPr id="4" name="Группа 13"/>
            <p:cNvGrpSpPr/>
            <p:nvPr/>
          </p:nvGrpSpPr>
          <p:grpSpPr>
            <a:xfrm>
              <a:off x="-108520" y="3068960"/>
              <a:ext cx="1043608" cy="3789040"/>
              <a:chOff x="-108520" y="260648"/>
              <a:chExt cx="1358928" cy="5436096"/>
            </a:xfrm>
          </p:grpSpPr>
          <p:pic>
            <p:nvPicPr>
              <p:cNvPr id="12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13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14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15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16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Группа 14"/>
            <p:cNvGrpSpPr/>
            <p:nvPr/>
          </p:nvGrpSpPr>
          <p:grpSpPr>
            <a:xfrm>
              <a:off x="-108520" y="0"/>
              <a:ext cx="1043608" cy="3789040"/>
              <a:chOff x="-108520" y="260648"/>
              <a:chExt cx="1358928" cy="5436096"/>
            </a:xfrm>
          </p:grpSpPr>
          <p:pic>
            <p:nvPicPr>
              <p:cNvPr id="6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7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8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9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10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11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8" name="Группа 17"/>
          <p:cNvGrpSpPr/>
          <p:nvPr/>
        </p:nvGrpSpPr>
        <p:grpSpPr>
          <a:xfrm flipH="1">
            <a:off x="8172400" y="0"/>
            <a:ext cx="1115616" cy="6858000"/>
            <a:chOff x="-108520" y="0"/>
            <a:chExt cx="1043608" cy="6858000"/>
          </a:xfrm>
        </p:grpSpPr>
        <p:grpSp>
          <p:nvGrpSpPr>
            <p:cNvPr id="19" name="Группа 13"/>
            <p:cNvGrpSpPr/>
            <p:nvPr/>
          </p:nvGrpSpPr>
          <p:grpSpPr>
            <a:xfrm>
              <a:off x="-108520" y="3068960"/>
              <a:ext cx="1043608" cy="3789040"/>
              <a:chOff x="-108520" y="260648"/>
              <a:chExt cx="1358928" cy="5436096"/>
            </a:xfrm>
          </p:grpSpPr>
          <p:pic>
            <p:nvPicPr>
              <p:cNvPr id="27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28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29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30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31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32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  <p:grpSp>
          <p:nvGrpSpPr>
            <p:cNvPr id="20" name="Группа 14"/>
            <p:cNvGrpSpPr/>
            <p:nvPr/>
          </p:nvGrpSpPr>
          <p:grpSpPr>
            <a:xfrm>
              <a:off x="-108520" y="0"/>
              <a:ext cx="1043608" cy="3789040"/>
              <a:chOff x="-108520" y="260648"/>
              <a:chExt cx="1358928" cy="5436096"/>
            </a:xfrm>
          </p:grpSpPr>
          <p:pic>
            <p:nvPicPr>
              <p:cNvPr id="21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22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23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24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25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26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33" name="Группа 35"/>
          <p:cNvGrpSpPr/>
          <p:nvPr/>
        </p:nvGrpSpPr>
        <p:grpSpPr>
          <a:xfrm>
            <a:off x="0" y="5517232"/>
            <a:ext cx="9144000" cy="1340768"/>
            <a:chOff x="0" y="5517232"/>
            <a:chExt cx="9144000" cy="1340768"/>
          </a:xfrm>
        </p:grpSpPr>
        <p:pic>
          <p:nvPicPr>
            <p:cNvPr id="37" name="Picture 8" descr="лужайка"/>
            <p:cNvPicPr>
              <a:picLocks noChangeAspect="1" noChangeArrowheads="1"/>
            </p:cNvPicPr>
            <p:nvPr/>
          </p:nvPicPr>
          <p:blipFill>
            <a:blip r:embed="rId4" cstate="print"/>
            <a:srcRect r="56973"/>
            <a:stretch>
              <a:fillRect/>
            </a:stretch>
          </p:blipFill>
          <p:spPr bwMode="auto">
            <a:xfrm>
              <a:off x="0" y="5517232"/>
              <a:ext cx="3779912" cy="1340768"/>
            </a:xfrm>
            <a:prstGeom prst="rect">
              <a:avLst/>
            </a:prstGeom>
            <a:noFill/>
          </p:spPr>
        </p:pic>
        <p:pic>
          <p:nvPicPr>
            <p:cNvPr id="38" name="Picture 8" descr="лужайка"/>
            <p:cNvPicPr>
              <a:picLocks noChangeAspect="1" noChangeArrowheads="1"/>
            </p:cNvPicPr>
            <p:nvPr/>
          </p:nvPicPr>
          <p:blipFill>
            <a:blip r:embed="rId4" cstate="print"/>
            <a:srcRect r="56973"/>
            <a:stretch>
              <a:fillRect/>
            </a:stretch>
          </p:blipFill>
          <p:spPr bwMode="auto">
            <a:xfrm flipH="1">
              <a:off x="6228184" y="5517232"/>
              <a:ext cx="2915816" cy="1340768"/>
            </a:xfrm>
            <a:prstGeom prst="rect">
              <a:avLst/>
            </a:prstGeom>
            <a:noFill/>
          </p:spPr>
        </p:pic>
        <p:pic>
          <p:nvPicPr>
            <p:cNvPr id="39" name="Picture 8" descr="лужайка"/>
            <p:cNvPicPr>
              <a:picLocks noChangeAspect="1" noChangeArrowheads="1"/>
            </p:cNvPicPr>
            <p:nvPr/>
          </p:nvPicPr>
          <p:blipFill>
            <a:blip r:embed="rId4" cstate="print"/>
            <a:srcRect l="60240" r="6153"/>
            <a:stretch>
              <a:fillRect/>
            </a:stretch>
          </p:blipFill>
          <p:spPr bwMode="auto">
            <a:xfrm>
              <a:off x="3347864" y="5517232"/>
              <a:ext cx="2952328" cy="1340768"/>
            </a:xfrm>
            <a:prstGeom prst="rect">
              <a:avLst/>
            </a:prstGeom>
            <a:noFill/>
          </p:spPr>
        </p:pic>
      </p:grpSp>
      <p:sp>
        <p:nvSpPr>
          <p:cNvPr id="41" name="Прямоугольник 40"/>
          <p:cNvSpPr/>
          <p:nvPr/>
        </p:nvSpPr>
        <p:spPr>
          <a:xfrm>
            <a:off x="1043608" y="980728"/>
            <a:ext cx="2736304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Тихая улица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Тихий голос</a:t>
            </a:r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>
            <a:off x="3779912" y="1484784"/>
            <a:ext cx="1440160" cy="5760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V="1">
            <a:off x="3707904" y="1484784"/>
            <a:ext cx="1440160" cy="576064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5148064" y="980728"/>
            <a:ext cx="331236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г</a:t>
            </a:r>
            <a:r>
              <a:rPr lang="ru-RU" sz="3600" b="1" dirty="0" smtClean="0">
                <a:solidFill>
                  <a:schemeClr val="tx1"/>
                </a:solidFill>
              </a:rPr>
              <a:t>ромкий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оживлённый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467544" y="2420888"/>
            <a:ext cx="3744416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Прямые волосы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Прямая палка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5220072" y="2420888"/>
            <a:ext cx="331236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кривая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кудрявые</a:t>
            </a: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4139952" y="2996952"/>
            <a:ext cx="1080120" cy="50405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V="1">
            <a:off x="4139952" y="2996952"/>
            <a:ext cx="1152128" cy="504056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/>
          <p:cNvSpPr/>
          <p:nvPr/>
        </p:nvSpPr>
        <p:spPr>
          <a:xfrm>
            <a:off x="467544" y="4149080"/>
            <a:ext cx="3744416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Старый сад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Старая квартира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5292080" y="4149080"/>
            <a:ext cx="331236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м</a:t>
            </a:r>
            <a:r>
              <a:rPr lang="ru-RU" sz="3600" b="1" dirty="0" smtClean="0">
                <a:solidFill>
                  <a:schemeClr val="tx1"/>
                </a:solidFill>
              </a:rPr>
              <a:t>олодой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новый</a:t>
            </a:r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>
            <a:off x="4211960" y="4653136"/>
            <a:ext cx="11521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4139952" y="5229200"/>
            <a:ext cx="122413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Picture 10" descr="Девочка (700x700, 183Kb)"/>
          <p:cNvPicPr>
            <a:picLocks noChangeAspect="1" noChangeArrowheads="1"/>
          </p:cNvPicPr>
          <p:nvPr/>
        </p:nvPicPr>
        <p:blipFill>
          <a:blip r:embed="rId5" cstate="print"/>
          <a:srcRect l="21442" t="7147" r="26145"/>
          <a:stretch>
            <a:fillRect/>
          </a:stretch>
        </p:blipFill>
        <p:spPr bwMode="auto">
          <a:xfrm flipH="1">
            <a:off x="7236296" y="4149080"/>
            <a:ext cx="1368152" cy="2417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5" grpId="0"/>
      <p:bldP spid="64" grpId="0"/>
      <p:bldP spid="65" grpId="0"/>
      <p:bldP spid="70" grpId="0"/>
      <p:bldP spid="7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Подбери нужный антоним к многозначным словам.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108520" y="0"/>
            <a:ext cx="1043608" cy="6858000"/>
            <a:chOff x="-108520" y="0"/>
            <a:chExt cx="1043608" cy="6858000"/>
          </a:xfrm>
        </p:grpSpPr>
        <p:grpSp>
          <p:nvGrpSpPr>
            <p:cNvPr id="4" name="Группа 13"/>
            <p:cNvGrpSpPr/>
            <p:nvPr/>
          </p:nvGrpSpPr>
          <p:grpSpPr>
            <a:xfrm>
              <a:off x="-108520" y="3068960"/>
              <a:ext cx="1043608" cy="3789040"/>
              <a:chOff x="-108520" y="260648"/>
              <a:chExt cx="1358928" cy="5436096"/>
            </a:xfrm>
          </p:grpSpPr>
          <p:pic>
            <p:nvPicPr>
              <p:cNvPr id="12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13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14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15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16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Группа 14"/>
            <p:cNvGrpSpPr/>
            <p:nvPr/>
          </p:nvGrpSpPr>
          <p:grpSpPr>
            <a:xfrm>
              <a:off x="-108520" y="0"/>
              <a:ext cx="1043608" cy="3789040"/>
              <a:chOff x="-108520" y="260648"/>
              <a:chExt cx="1358928" cy="5436096"/>
            </a:xfrm>
          </p:grpSpPr>
          <p:pic>
            <p:nvPicPr>
              <p:cNvPr id="6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7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8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9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10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11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8" name="Группа 17"/>
          <p:cNvGrpSpPr/>
          <p:nvPr/>
        </p:nvGrpSpPr>
        <p:grpSpPr>
          <a:xfrm flipH="1">
            <a:off x="8172400" y="0"/>
            <a:ext cx="1115616" cy="6858000"/>
            <a:chOff x="-108520" y="0"/>
            <a:chExt cx="1043608" cy="6858000"/>
          </a:xfrm>
        </p:grpSpPr>
        <p:grpSp>
          <p:nvGrpSpPr>
            <p:cNvPr id="19" name="Группа 13"/>
            <p:cNvGrpSpPr/>
            <p:nvPr/>
          </p:nvGrpSpPr>
          <p:grpSpPr>
            <a:xfrm>
              <a:off x="-108520" y="3068960"/>
              <a:ext cx="1043608" cy="3789040"/>
              <a:chOff x="-108520" y="260648"/>
              <a:chExt cx="1358928" cy="5436096"/>
            </a:xfrm>
          </p:grpSpPr>
          <p:pic>
            <p:nvPicPr>
              <p:cNvPr id="27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28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29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30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31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32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  <p:grpSp>
          <p:nvGrpSpPr>
            <p:cNvPr id="20" name="Группа 14"/>
            <p:cNvGrpSpPr/>
            <p:nvPr/>
          </p:nvGrpSpPr>
          <p:grpSpPr>
            <a:xfrm>
              <a:off x="-108520" y="0"/>
              <a:ext cx="1043608" cy="3789040"/>
              <a:chOff x="-108520" y="260648"/>
              <a:chExt cx="1358928" cy="5436096"/>
            </a:xfrm>
          </p:grpSpPr>
          <p:pic>
            <p:nvPicPr>
              <p:cNvPr id="21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-108520" y="260648"/>
                <a:ext cx="723590" cy="1611560"/>
              </a:xfrm>
              <a:prstGeom prst="rect">
                <a:avLst/>
              </a:prstGeom>
              <a:noFill/>
            </p:spPr>
          </p:pic>
          <p:pic>
            <p:nvPicPr>
              <p:cNvPr id="22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24861" y="945550"/>
                <a:ext cx="1763689" cy="1113965"/>
              </a:xfrm>
              <a:prstGeom prst="rect">
                <a:avLst/>
              </a:prstGeom>
              <a:noFill/>
            </p:spPr>
          </p:pic>
          <p:pic>
            <p:nvPicPr>
              <p:cNvPr id="23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b="23158"/>
              <a:stretch>
                <a:fillRect/>
              </a:stretch>
            </p:blipFill>
            <p:spPr bwMode="auto">
              <a:xfrm flipH="1">
                <a:off x="-108520" y="1772816"/>
                <a:ext cx="799433" cy="1368152"/>
              </a:xfrm>
              <a:prstGeom prst="rect">
                <a:avLst/>
              </a:prstGeom>
              <a:noFill/>
            </p:spPr>
          </p:pic>
          <p:pic>
            <p:nvPicPr>
              <p:cNvPr id="24" name="Picture 14" descr="http://img-fotki.yandex.ru/get/4407/136487634.341/0_80b58_e019eea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0" y="3429000"/>
                <a:ext cx="775958" cy="1728192"/>
              </a:xfrm>
              <a:prstGeom prst="rect">
                <a:avLst/>
              </a:prstGeom>
              <a:noFill/>
            </p:spPr>
          </p:pic>
          <p:pic>
            <p:nvPicPr>
              <p:cNvPr id="25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64651" y="2497508"/>
                <a:ext cx="1979712" cy="1250407"/>
              </a:xfrm>
              <a:prstGeom prst="rect">
                <a:avLst/>
              </a:prstGeom>
              <a:noFill/>
            </p:spPr>
          </p:pic>
          <p:pic>
            <p:nvPicPr>
              <p:cNvPr id="26" name="Picture 2" descr="http://img1.liveinternet.ru/images/attach/c/5/85/932/85932133_large_0_7fc7f_d6dc3b9c_XLjpg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5400000" flipV="1">
                <a:off x="-338125" y="4199173"/>
                <a:ext cx="1835696" cy="1159445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33" name="Группа 35"/>
          <p:cNvGrpSpPr/>
          <p:nvPr/>
        </p:nvGrpSpPr>
        <p:grpSpPr>
          <a:xfrm>
            <a:off x="0" y="5517232"/>
            <a:ext cx="9144000" cy="1340768"/>
            <a:chOff x="0" y="5517232"/>
            <a:chExt cx="9144000" cy="1340768"/>
          </a:xfrm>
        </p:grpSpPr>
        <p:pic>
          <p:nvPicPr>
            <p:cNvPr id="37" name="Picture 8" descr="лужайка"/>
            <p:cNvPicPr>
              <a:picLocks noChangeAspect="1" noChangeArrowheads="1"/>
            </p:cNvPicPr>
            <p:nvPr/>
          </p:nvPicPr>
          <p:blipFill>
            <a:blip r:embed="rId4" cstate="print"/>
            <a:srcRect r="56973"/>
            <a:stretch>
              <a:fillRect/>
            </a:stretch>
          </p:blipFill>
          <p:spPr bwMode="auto">
            <a:xfrm>
              <a:off x="0" y="5517232"/>
              <a:ext cx="3779912" cy="1340768"/>
            </a:xfrm>
            <a:prstGeom prst="rect">
              <a:avLst/>
            </a:prstGeom>
            <a:noFill/>
          </p:spPr>
        </p:pic>
        <p:pic>
          <p:nvPicPr>
            <p:cNvPr id="38" name="Picture 8" descr="лужайка"/>
            <p:cNvPicPr>
              <a:picLocks noChangeAspect="1" noChangeArrowheads="1"/>
            </p:cNvPicPr>
            <p:nvPr/>
          </p:nvPicPr>
          <p:blipFill>
            <a:blip r:embed="rId4" cstate="print"/>
            <a:srcRect r="56973"/>
            <a:stretch>
              <a:fillRect/>
            </a:stretch>
          </p:blipFill>
          <p:spPr bwMode="auto">
            <a:xfrm flipH="1">
              <a:off x="6228184" y="5517232"/>
              <a:ext cx="2915816" cy="1340768"/>
            </a:xfrm>
            <a:prstGeom prst="rect">
              <a:avLst/>
            </a:prstGeom>
            <a:noFill/>
          </p:spPr>
        </p:pic>
        <p:pic>
          <p:nvPicPr>
            <p:cNvPr id="39" name="Picture 8" descr="лужайка"/>
            <p:cNvPicPr>
              <a:picLocks noChangeAspect="1" noChangeArrowheads="1"/>
            </p:cNvPicPr>
            <p:nvPr/>
          </p:nvPicPr>
          <p:blipFill>
            <a:blip r:embed="rId4" cstate="print"/>
            <a:srcRect l="60240" r="6153"/>
            <a:stretch>
              <a:fillRect/>
            </a:stretch>
          </p:blipFill>
          <p:spPr bwMode="auto">
            <a:xfrm>
              <a:off x="3347864" y="5517232"/>
              <a:ext cx="2952328" cy="1340768"/>
            </a:xfrm>
            <a:prstGeom prst="rect">
              <a:avLst/>
            </a:prstGeom>
            <a:noFill/>
          </p:spPr>
        </p:pic>
      </p:grpSp>
      <p:sp>
        <p:nvSpPr>
          <p:cNvPr id="64" name="Прямоугольник 63"/>
          <p:cNvSpPr/>
          <p:nvPr/>
        </p:nvSpPr>
        <p:spPr>
          <a:xfrm>
            <a:off x="539552" y="836712"/>
            <a:ext cx="3744416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Добрый совет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Добрый человек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6156176" y="836712"/>
            <a:ext cx="187220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з</a:t>
            </a:r>
            <a:r>
              <a:rPr lang="ru-RU" sz="3600" b="1" dirty="0" smtClean="0">
                <a:solidFill>
                  <a:schemeClr val="tx1"/>
                </a:solidFill>
              </a:rPr>
              <a:t>лой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плохой</a:t>
            </a: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4283968" y="1340768"/>
            <a:ext cx="1872208" cy="5760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V="1">
            <a:off x="4283968" y="1412776"/>
            <a:ext cx="1872208" cy="504056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Прямоугольник 69"/>
          <p:cNvSpPr/>
          <p:nvPr/>
        </p:nvSpPr>
        <p:spPr>
          <a:xfrm>
            <a:off x="467544" y="2924944"/>
            <a:ext cx="403244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Открытое окно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Открытый человек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Открытая вражда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5940152" y="2924944"/>
            <a:ext cx="2448272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т</a:t>
            </a:r>
            <a:r>
              <a:rPr lang="ru-RU" sz="3600" b="1" dirty="0" smtClean="0">
                <a:solidFill>
                  <a:schemeClr val="tx1"/>
                </a:solidFill>
              </a:rPr>
              <a:t>айный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з</a:t>
            </a:r>
            <a:r>
              <a:rPr lang="ru-RU" sz="3600" b="1" dirty="0" smtClean="0">
                <a:solidFill>
                  <a:schemeClr val="tx1"/>
                </a:solidFill>
              </a:rPr>
              <a:t>акрытый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замкнутый</a:t>
            </a:r>
          </a:p>
        </p:txBody>
      </p:sp>
      <p:cxnSp>
        <p:nvCxnSpPr>
          <p:cNvPr id="72" name="Прямая соединительная линия 71"/>
          <p:cNvCxnSpPr>
            <a:endCxn id="71" idx="1"/>
          </p:cNvCxnSpPr>
          <p:nvPr/>
        </p:nvCxnSpPr>
        <p:spPr>
          <a:xfrm>
            <a:off x="4499992" y="3212976"/>
            <a:ext cx="1440160" cy="4680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4427984" y="3212976"/>
            <a:ext cx="1584176" cy="108012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4499992" y="3717032"/>
            <a:ext cx="1440160" cy="4680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10" descr="Девочка (700x700, 183Kb)"/>
          <p:cNvPicPr>
            <a:picLocks noChangeAspect="1" noChangeArrowheads="1"/>
          </p:cNvPicPr>
          <p:nvPr/>
        </p:nvPicPr>
        <p:blipFill>
          <a:blip r:embed="rId5" cstate="print"/>
          <a:srcRect l="21442" t="7147" r="26145"/>
          <a:stretch>
            <a:fillRect/>
          </a:stretch>
        </p:blipFill>
        <p:spPr bwMode="auto">
          <a:xfrm flipH="1">
            <a:off x="5076056" y="4437112"/>
            <a:ext cx="1205168" cy="2129826"/>
          </a:xfrm>
          <a:prstGeom prst="rect">
            <a:avLst/>
          </a:prstGeom>
          <a:noFill/>
        </p:spPr>
      </p:pic>
      <p:pic>
        <p:nvPicPr>
          <p:cNvPr id="58" name="Picture 12" descr="http://img0.liveinternet.ru/images/attach/c/4/79/777/79777724_large_Malchik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4293096"/>
            <a:ext cx="2232248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70" grpId="0"/>
      <p:bldP spid="7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4"/>
          <p:cNvGrpSpPr/>
          <p:nvPr/>
        </p:nvGrpSpPr>
        <p:grpSpPr>
          <a:xfrm flipH="1">
            <a:off x="7884368" y="1916832"/>
            <a:ext cx="1377378" cy="4211960"/>
            <a:chOff x="-108520" y="1772816"/>
            <a:chExt cx="1358926" cy="4211960"/>
          </a:xfrm>
        </p:grpSpPr>
        <p:pic>
          <p:nvPicPr>
            <p:cNvPr id="16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1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6" name="Группа 13"/>
          <p:cNvGrpSpPr/>
          <p:nvPr/>
        </p:nvGrpSpPr>
        <p:grpSpPr>
          <a:xfrm>
            <a:off x="-108520" y="1772816"/>
            <a:ext cx="1358926" cy="4211960"/>
            <a:chOff x="-108520" y="1772816"/>
            <a:chExt cx="1358926" cy="4211960"/>
          </a:xfrm>
        </p:grpSpPr>
        <p:pic>
          <p:nvPicPr>
            <p:cNvPr id="53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52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5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4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4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6696744" cy="16288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Миша, Гена и Серёжа лепили из пластилина: один кошку, другой – слона, третий – собаку. Кто что лепил, если Гена не лепил слона, Серёжа не лепил слона и собаку?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7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pic>
        <p:nvPicPr>
          <p:cNvPr id="26" name="Picture 2" descr="D:\клипарты\животные\76205059_large_0_507bb_42e3cf4e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60648"/>
            <a:ext cx="1503276" cy="12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47775">
            <a:off x="7898957" y="158605"/>
            <a:ext cx="1248860" cy="1248860"/>
          </a:xfrm>
          <a:prstGeom prst="rect">
            <a:avLst/>
          </a:prstGeom>
          <a:noFill/>
        </p:spPr>
      </p:pic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1043608" y="1844824"/>
          <a:ext cx="6912768" cy="3960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/>
                <a:gridCol w="1728192"/>
                <a:gridCol w="1728192"/>
                <a:gridCol w="1728192"/>
              </a:tblGrid>
              <a:tr h="9901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01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01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01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4" name="Прямоугольник 33"/>
          <p:cNvSpPr/>
          <p:nvPr/>
        </p:nvSpPr>
        <p:spPr>
          <a:xfrm>
            <a:off x="2771800" y="1844824"/>
            <a:ext cx="1728192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Миша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499992" y="1844824"/>
            <a:ext cx="1728192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Гена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228184" y="1844824"/>
            <a:ext cx="1728192" cy="10081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Серёжа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68612" name="Picture 4" descr="http://solnushki.ru/images/raznoe/forum/img00001_clipart-cats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0939" r="23591"/>
          <a:stretch>
            <a:fillRect/>
          </a:stretch>
        </p:blipFill>
        <p:spPr bwMode="auto">
          <a:xfrm>
            <a:off x="1331640" y="2780928"/>
            <a:ext cx="1231935" cy="1007369"/>
          </a:xfrm>
          <a:prstGeom prst="rect">
            <a:avLst/>
          </a:prstGeom>
          <a:noFill/>
        </p:spPr>
      </p:pic>
      <p:pic>
        <p:nvPicPr>
          <p:cNvPr id="68614" name="Picture 6" descr="http://mirgif.com/raznoe/2/ji054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75656" y="3789040"/>
            <a:ext cx="948719" cy="1039796"/>
          </a:xfrm>
          <a:prstGeom prst="rect">
            <a:avLst/>
          </a:prstGeom>
          <a:noFill/>
        </p:spPr>
      </p:pic>
      <p:pic>
        <p:nvPicPr>
          <p:cNvPr id="68616" name="Picture 8" descr="http://www.zooclub.ru/attach/fotogal/clip/dogs/190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4941168"/>
            <a:ext cx="814436" cy="810816"/>
          </a:xfrm>
          <a:prstGeom prst="rect">
            <a:avLst/>
          </a:prstGeom>
          <a:noFill/>
        </p:spPr>
      </p:pic>
      <p:sp>
        <p:nvSpPr>
          <p:cNvPr id="37" name="Прямоугольник 36"/>
          <p:cNvSpPr/>
          <p:nvPr/>
        </p:nvSpPr>
        <p:spPr>
          <a:xfrm>
            <a:off x="6660232" y="3933056"/>
            <a:ext cx="7920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600" b="1" dirty="0" smtClean="0">
                <a:solidFill>
                  <a:schemeClr val="tx1"/>
                </a:solidFill>
              </a:rPr>
              <a:t>-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660232" y="4941168"/>
            <a:ext cx="7920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600" b="1" dirty="0" smtClean="0">
                <a:solidFill>
                  <a:schemeClr val="tx1"/>
                </a:solidFill>
              </a:rPr>
              <a:t>-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660232" y="3140968"/>
            <a:ext cx="7920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>
                <a:solidFill>
                  <a:srgbClr val="FF0000"/>
                </a:solidFill>
              </a:rPr>
              <a:t>+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004048" y="3933056"/>
            <a:ext cx="7920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600" b="1" dirty="0" smtClean="0">
                <a:solidFill>
                  <a:schemeClr val="tx1"/>
                </a:solidFill>
              </a:rPr>
              <a:t>-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004048" y="2996952"/>
            <a:ext cx="7920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600" b="1" dirty="0" smtClean="0">
                <a:solidFill>
                  <a:schemeClr val="tx1"/>
                </a:solidFill>
              </a:rPr>
              <a:t>-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004048" y="5085184"/>
            <a:ext cx="7920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>
                <a:solidFill>
                  <a:srgbClr val="FF0000"/>
                </a:solidFill>
              </a:rPr>
              <a:t>+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275856" y="2996952"/>
            <a:ext cx="7920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600" b="1" dirty="0" smtClean="0">
                <a:solidFill>
                  <a:schemeClr val="tx1"/>
                </a:solidFill>
              </a:rPr>
              <a:t>-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275856" y="4941168"/>
            <a:ext cx="7920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600" b="1" dirty="0" smtClean="0">
                <a:solidFill>
                  <a:schemeClr val="tx1"/>
                </a:solidFill>
              </a:rPr>
              <a:t>-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75856" y="4077072"/>
            <a:ext cx="7920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>
                <a:solidFill>
                  <a:srgbClr val="FF0000"/>
                </a:solidFill>
              </a:rPr>
              <a:t>+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99592" y="692696"/>
            <a:ext cx="7632848" cy="668619"/>
            <a:chOff x="0" y="2060848"/>
            <a:chExt cx="9144000" cy="1100667"/>
          </a:xfrm>
        </p:grpSpPr>
        <p:pic>
          <p:nvPicPr>
            <p:cNvPr id="7" name="Picture 4" descr="http://www.profan.su/ris/004/027/12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516" r="15585" b="36363"/>
            <a:stretch>
              <a:fillRect/>
            </a:stretch>
          </p:blipFill>
          <p:spPr bwMode="auto">
            <a:xfrm>
              <a:off x="3275856" y="2060848"/>
              <a:ext cx="2520280" cy="1100667"/>
            </a:xfrm>
            <a:prstGeom prst="rect">
              <a:avLst/>
            </a:prstGeom>
            <a:noFill/>
          </p:spPr>
        </p:pic>
        <p:pic>
          <p:nvPicPr>
            <p:cNvPr id="8" name="Picture 4" descr="http://www.profan.su/ris/004/027/12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4681" b="36363"/>
            <a:stretch>
              <a:fillRect/>
            </a:stretch>
          </p:blipFill>
          <p:spPr bwMode="auto">
            <a:xfrm>
              <a:off x="0" y="2060848"/>
              <a:ext cx="3347864" cy="1100667"/>
            </a:xfrm>
            <a:prstGeom prst="rect">
              <a:avLst/>
            </a:prstGeom>
            <a:noFill/>
          </p:spPr>
        </p:pic>
        <p:pic>
          <p:nvPicPr>
            <p:cNvPr id="9" name="Picture 4" descr="http://www.profan.su/ris/004/027/12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81" b="36363"/>
            <a:stretch>
              <a:fillRect/>
            </a:stretch>
          </p:blipFill>
          <p:spPr bwMode="auto">
            <a:xfrm>
              <a:off x="5796136" y="2060848"/>
              <a:ext cx="3347864" cy="1100667"/>
            </a:xfrm>
            <a:prstGeom prst="rect">
              <a:avLst/>
            </a:prstGeom>
            <a:noFill/>
          </p:spPr>
        </p:pic>
      </p:grpSp>
      <p:pic>
        <p:nvPicPr>
          <p:cNvPr id="10" name="Picture 2" descr="http://img-fotki.yandex.ru/get/25/136487634.2cf/0_7eebf_f6aadb9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221088"/>
            <a:ext cx="2314228" cy="1897667"/>
          </a:xfrm>
          <a:prstGeom prst="rect">
            <a:avLst/>
          </a:prstGeom>
          <a:noFill/>
        </p:spPr>
      </p:pic>
      <p:pic>
        <p:nvPicPr>
          <p:cNvPr id="11" name="Picture 2" descr="http://img-fotki.yandex.ru/get/25/136487634.2cf/0_7eebf_f6aadb9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339752" y="4221088"/>
            <a:ext cx="2088232" cy="1897667"/>
          </a:xfrm>
          <a:prstGeom prst="rect">
            <a:avLst/>
          </a:prstGeom>
          <a:noFill/>
        </p:spPr>
      </p:pic>
      <p:pic>
        <p:nvPicPr>
          <p:cNvPr id="12" name="Picture 6" descr="http://img0.liveinternet.ru/images/attach/c/4/80/199/80199172_large_1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4293096"/>
            <a:ext cx="1351772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661248"/>
            <a:ext cx="2603105" cy="792088"/>
          </a:xfrm>
          <a:prstGeom prst="rect">
            <a:avLst/>
          </a:prstGeom>
          <a:noFill/>
        </p:spPr>
      </p:pic>
      <p:pic>
        <p:nvPicPr>
          <p:cNvPr id="27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661248"/>
            <a:ext cx="2603105" cy="792088"/>
          </a:xfrm>
          <a:prstGeom prst="rect">
            <a:avLst/>
          </a:prstGeom>
          <a:noFill/>
        </p:spPr>
      </p:pic>
      <p:grpSp>
        <p:nvGrpSpPr>
          <p:cNvPr id="3" name="Группа 14"/>
          <p:cNvGrpSpPr/>
          <p:nvPr/>
        </p:nvGrpSpPr>
        <p:grpSpPr>
          <a:xfrm flipH="1">
            <a:off x="7884368" y="1916832"/>
            <a:ext cx="1377378" cy="4211960"/>
            <a:chOff x="-108520" y="1772816"/>
            <a:chExt cx="1358926" cy="4211960"/>
          </a:xfrm>
        </p:grpSpPr>
        <p:pic>
          <p:nvPicPr>
            <p:cNvPr id="16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1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6" name="Группа 13"/>
          <p:cNvGrpSpPr/>
          <p:nvPr/>
        </p:nvGrpSpPr>
        <p:grpSpPr>
          <a:xfrm>
            <a:off x="-108520" y="1772816"/>
            <a:ext cx="1358926" cy="4211960"/>
            <a:chOff x="-108520" y="1772816"/>
            <a:chExt cx="1358926" cy="4211960"/>
          </a:xfrm>
        </p:grpSpPr>
        <p:pic>
          <p:nvPicPr>
            <p:cNvPr id="53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52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5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4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4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5061248" cy="5760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grpSp>
        <p:nvGrpSpPr>
          <p:cNvPr id="7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pic>
        <p:nvPicPr>
          <p:cNvPr id="21" name="Picture 8" descr="Девочка 2 (700x700, 183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8" y="3284984"/>
            <a:ext cx="2923084" cy="2923084"/>
          </a:xfrm>
          <a:prstGeom prst="rect">
            <a:avLst/>
          </a:prstGeom>
          <a:noFill/>
        </p:spPr>
      </p:pic>
      <p:pic>
        <p:nvPicPr>
          <p:cNvPr id="22" name="Picture 6" descr="http://img0.liveinternet.ru/images/attach/c/4/80/199/80199172_large_1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92080" y="4005064"/>
            <a:ext cx="1440160" cy="2071342"/>
          </a:xfrm>
          <a:prstGeom prst="rect">
            <a:avLst/>
          </a:prstGeom>
          <a:noFill/>
        </p:spPr>
      </p:pic>
      <p:sp>
        <p:nvSpPr>
          <p:cNvPr id="23" name="Выноска-облако 22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Чем копают огород?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5292080" y="1340768"/>
            <a:ext cx="2808312" cy="1440160"/>
          </a:xfrm>
          <a:prstGeom prst="cloudCallout">
            <a:avLst>
              <a:gd name="adj1" fmla="val -25412"/>
              <a:gd name="adj2" fmla="val 13335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Лопатой.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6" name="Picture 2" descr="D:\клипарты\животные\76205059_large_0_507bb_42e3cf4e_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592" y="295507"/>
            <a:ext cx="1503276" cy="12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47775">
            <a:off x="6770808" y="550388"/>
            <a:ext cx="1248860" cy="1248860"/>
          </a:xfrm>
          <a:prstGeom prst="rect">
            <a:avLst/>
          </a:prstGeom>
          <a:noFill/>
        </p:spPr>
      </p:pic>
      <p:pic>
        <p:nvPicPr>
          <p:cNvPr id="36866" name="Picture 2" descr="http://www.free-clipart-pictures.net/free_clipart/construction_clipart/construction_clipart_shovel.gif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3861048"/>
            <a:ext cx="1584176" cy="24371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661248"/>
            <a:ext cx="2603105" cy="792088"/>
          </a:xfrm>
          <a:prstGeom prst="rect">
            <a:avLst/>
          </a:prstGeom>
          <a:noFill/>
        </p:spPr>
      </p:pic>
      <p:pic>
        <p:nvPicPr>
          <p:cNvPr id="27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661248"/>
            <a:ext cx="2603105" cy="792088"/>
          </a:xfrm>
          <a:prstGeom prst="rect">
            <a:avLst/>
          </a:prstGeom>
          <a:noFill/>
        </p:spPr>
      </p:pic>
      <p:grpSp>
        <p:nvGrpSpPr>
          <p:cNvPr id="3" name="Группа 14"/>
          <p:cNvGrpSpPr/>
          <p:nvPr/>
        </p:nvGrpSpPr>
        <p:grpSpPr>
          <a:xfrm flipH="1">
            <a:off x="7884368" y="1916832"/>
            <a:ext cx="1377378" cy="4211960"/>
            <a:chOff x="-108520" y="1772816"/>
            <a:chExt cx="1358926" cy="4211960"/>
          </a:xfrm>
        </p:grpSpPr>
        <p:pic>
          <p:nvPicPr>
            <p:cNvPr id="16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1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6" name="Группа 13"/>
          <p:cNvGrpSpPr/>
          <p:nvPr/>
        </p:nvGrpSpPr>
        <p:grpSpPr>
          <a:xfrm>
            <a:off x="-108520" y="1772816"/>
            <a:ext cx="1358926" cy="4211960"/>
            <a:chOff x="-108520" y="1772816"/>
            <a:chExt cx="1358926" cy="4211960"/>
          </a:xfrm>
        </p:grpSpPr>
        <p:pic>
          <p:nvPicPr>
            <p:cNvPr id="53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52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5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4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4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5061248" cy="5760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grpSp>
        <p:nvGrpSpPr>
          <p:cNvPr id="7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pic>
        <p:nvPicPr>
          <p:cNvPr id="21" name="Picture 8" descr="Девочка 2 (700x700, 183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8" y="3284984"/>
            <a:ext cx="2923084" cy="2923084"/>
          </a:xfrm>
          <a:prstGeom prst="rect">
            <a:avLst/>
          </a:prstGeom>
          <a:noFill/>
        </p:spPr>
      </p:pic>
      <p:pic>
        <p:nvPicPr>
          <p:cNvPr id="22" name="Picture 6" descr="http://img0.liveinternet.ru/images/attach/c/4/80/199/80199172_large_1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8144" y="4005064"/>
            <a:ext cx="1440160" cy="2071342"/>
          </a:xfrm>
          <a:prstGeom prst="rect">
            <a:avLst/>
          </a:prstGeom>
          <a:noFill/>
        </p:spPr>
      </p:pic>
      <p:sp>
        <p:nvSpPr>
          <p:cNvPr id="23" name="Выноска-облако 22"/>
          <p:cNvSpPr/>
          <p:nvPr/>
        </p:nvSpPr>
        <p:spPr>
          <a:xfrm>
            <a:off x="899592" y="1052736"/>
            <a:ext cx="3600400" cy="180020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Из чего делают растительное масло?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4499992" y="1340768"/>
            <a:ext cx="3600400" cy="1728192"/>
          </a:xfrm>
          <a:prstGeom prst="cloudCallout">
            <a:avLst>
              <a:gd name="adj1" fmla="val -269"/>
              <a:gd name="adj2" fmla="val 1063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Из подсолнечника, кукурузы и других растений</a:t>
            </a:r>
            <a:r>
              <a:rPr lang="ru-RU" sz="2000" b="1" dirty="0" smtClean="0">
                <a:solidFill>
                  <a:schemeClr val="tx1"/>
                </a:solidFill>
              </a:rPr>
              <a:t>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26" name="Picture 2" descr="D:\клипарты\животные\76205059_large_0_507bb_42e3cf4e_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592" y="295507"/>
            <a:ext cx="1503276" cy="12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47775">
            <a:off x="6770808" y="550388"/>
            <a:ext cx="1248860" cy="1248860"/>
          </a:xfrm>
          <a:prstGeom prst="rect">
            <a:avLst/>
          </a:prstGeom>
          <a:noFill/>
        </p:spPr>
      </p:pic>
      <p:pic>
        <p:nvPicPr>
          <p:cNvPr id="35842" name="Picture 2" descr="http://img0.liveinternet.ru/images/attach/c/1/63/840/63840745_023330873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5856" y="2708920"/>
            <a:ext cx="2304256" cy="3282416"/>
          </a:xfrm>
          <a:prstGeom prst="rect">
            <a:avLst/>
          </a:prstGeom>
          <a:noFill/>
        </p:spPr>
      </p:pic>
      <p:pic>
        <p:nvPicPr>
          <p:cNvPr id="35844" name="Picture 4" descr="http://img0.liveinternet.ru/images/attach/c/7/98/943/98943932_kukuruza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99992" y="4365104"/>
            <a:ext cx="1590077" cy="1761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661248"/>
            <a:ext cx="2603105" cy="792088"/>
          </a:xfrm>
          <a:prstGeom prst="rect">
            <a:avLst/>
          </a:prstGeom>
          <a:noFill/>
        </p:spPr>
      </p:pic>
      <p:pic>
        <p:nvPicPr>
          <p:cNvPr id="27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661248"/>
            <a:ext cx="2603105" cy="792088"/>
          </a:xfrm>
          <a:prstGeom prst="rect">
            <a:avLst/>
          </a:prstGeom>
          <a:noFill/>
        </p:spPr>
      </p:pic>
      <p:grpSp>
        <p:nvGrpSpPr>
          <p:cNvPr id="3" name="Группа 14"/>
          <p:cNvGrpSpPr/>
          <p:nvPr/>
        </p:nvGrpSpPr>
        <p:grpSpPr>
          <a:xfrm flipH="1">
            <a:off x="7884368" y="1916832"/>
            <a:ext cx="1377378" cy="4211960"/>
            <a:chOff x="-108520" y="1772816"/>
            <a:chExt cx="1358926" cy="4211960"/>
          </a:xfrm>
        </p:grpSpPr>
        <p:pic>
          <p:nvPicPr>
            <p:cNvPr id="16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1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6" name="Группа 13"/>
          <p:cNvGrpSpPr/>
          <p:nvPr/>
        </p:nvGrpSpPr>
        <p:grpSpPr>
          <a:xfrm>
            <a:off x="-108520" y="1772816"/>
            <a:ext cx="1358926" cy="4211960"/>
            <a:chOff x="-108520" y="1772816"/>
            <a:chExt cx="1358926" cy="4211960"/>
          </a:xfrm>
        </p:grpSpPr>
        <p:pic>
          <p:nvPicPr>
            <p:cNvPr id="53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52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5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4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4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5061248" cy="5760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grpSp>
        <p:nvGrpSpPr>
          <p:cNvPr id="7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pic>
        <p:nvPicPr>
          <p:cNvPr id="21" name="Picture 8" descr="Девочка 2 (700x700, 183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8" y="3284984"/>
            <a:ext cx="2923084" cy="2923084"/>
          </a:xfrm>
          <a:prstGeom prst="rect">
            <a:avLst/>
          </a:prstGeom>
          <a:noFill/>
        </p:spPr>
      </p:pic>
      <p:pic>
        <p:nvPicPr>
          <p:cNvPr id="22" name="Picture 6" descr="http://img0.liveinternet.ru/images/attach/c/4/80/199/80199172_large_1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92080" y="4005064"/>
            <a:ext cx="1440160" cy="2071342"/>
          </a:xfrm>
          <a:prstGeom prst="rect">
            <a:avLst/>
          </a:prstGeom>
          <a:noFill/>
        </p:spPr>
      </p:pic>
      <p:sp>
        <p:nvSpPr>
          <p:cNvPr id="23" name="Выноска-облако 22"/>
          <p:cNvSpPr/>
          <p:nvPr/>
        </p:nvSpPr>
        <p:spPr>
          <a:xfrm>
            <a:off x="899592" y="1052736"/>
            <a:ext cx="4104456" cy="1944216"/>
          </a:xfrm>
          <a:prstGeom prst="cloudCallout">
            <a:avLst>
              <a:gd name="adj1" fmla="val -8389"/>
              <a:gd name="adj2" fmla="val 801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Какой герой сказки от многих ушёл, а накормил лису?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5292080" y="1340768"/>
            <a:ext cx="2808312" cy="1728192"/>
          </a:xfrm>
          <a:prstGeom prst="cloudCallout">
            <a:avLst>
              <a:gd name="adj1" fmla="val -15898"/>
              <a:gd name="adj2" fmla="val 10584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Колобок.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6" name="Picture 2" descr="D:\клипарты\животные\76205059_large_0_507bb_42e3cf4e_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592" y="295507"/>
            <a:ext cx="1503276" cy="12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47775">
            <a:off x="6770808" y="550388"/>
            <a:ext cx="1248860" cy="1248860"/>
          </a:xfrm>
          <a:prstGeom prst="rect">
            <a:avLst/>
          </a:prstGeom>
          <a:noFill/>
        </p:spPr>
      </p:pic>
      <p:pic>
        <p:nvPicPr>
          <p:cNvPr id="34818" name="Picture 2" descr="http://savepic.net/57958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5856" y="4437112"/>
            <a:ext cx="2304256" cy="2083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661248"/>
            <a:ext cx="2603105" cy="792088"/>
          </a:xfrm>
          <a:prstGeom prst="rect">
            <a:avLst/>
          </a:prstGeom>
          <a:noFill/>
        </p:spPr>
      </p:pic>
      <p:pic>
        <p:nvPicPr>
          <p:cNvPr id="27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661248"/>
            <a:ext cx="2603105" cy="792088"/>
          </a:xfrm>
          <a:prstGeom prst="rect">
            <a:avLst/>
          </a:prstGeom>
          <a:noFill/>
        </p:spPr>
      </p:pic>
      <p:grpSp>
        <p:nvGrpSpPr>
          <p:cNvPr id="3" name="Группа 14"/>
          <p:cNvGrpSpPr/>
          <p:nvPr/>
        </p:nvGrpSpPr>
        <p:grpSpPr>
          <a:xfrm flipH="1">
            <a:off x="7884368" y="1916832"/>
            <a:ext cx="1377378" cy="4211960"/>
            <a:chOff x="-108520" y="1772816"/>
            <a:chExt cx="1358926" cy="4211960"/>
          </a:xfrm>
        </p:grpSpPr>
        <p:pic>
          <p:nvPicPr>
            <p:cNvPr id="16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1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6" name="Группа 13"/>
          <p:cNvGrpSpPr/>
          <p:nvPr/>
        </p:nvGrpSpPr>
        <p:grpSpPr>
          <a:xfrm>
            <a:off x="-108520" y="1772816"/>
            <a:ext cx="1358926" cy="4211960"/>
            <a:chOff x="-108520" y="1772816"/>
            <a:chExt cx="1358926" cy="4211960"/>
          </a:xfrm>
        </p:grpSpPr>
        <p:pic>
          <p:nvPicPr>
            <p:cNvPr id="53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52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5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4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4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5061248" cy="5760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grpSp>
        <p:nvGrpSpPr>
          <p:cNvPr id="7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pic>
        <p:nvPicPr>
          <p:cNvPr id="21" name="Picture 8" descr="Девочка 2 (700x700, 183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8" y="3284984"/>
            <a:ext cx="2923084" cy="2923084"/>
          </a:xfrm>
          <a:prstGeom prst="rect">
            <a:avLst/>
          </a:prstGeom>
          <a:noFill/>
        </p:spPr>
      </p:pic>
      <p:pic>
        <p:nvPicPr>
          <p:cNvPr id="22" name="Picture 6" descr="http://img0.liveinternet.ru/images/attach/c/4/80/199/80199172_large_1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92080" y="4005064"/>
            <a:ext cx="1440160" cy="2071342"/>
          </a:xfrm>
          <a:prstGeom prst="rect">
            <a:avLst/>
          </a:prstGeom>
          <a:noFill/>
        </p:spPr>
      </p:pic>
      <p:sp>
        <p:nvSpPr>
          <p:cNvPr id="23" name="Выноска-облако 22"/>
          <p:cNvSpPr/>
          <p:nvPr/>
        </p:nvSpPr>
        <p:spPr>
          <a:xfrm>
            <a:off x="899592" y="1052736"/>
            <a:ext cx="4104456" cy="1944216"/>
          </a:xfrm>
          <a:prstGeom prst="cloudCallout">
            <a:avLst>
              <a:gd name="adj1" fmla="val -8389"/>
              <a:gd name="adj2" fmla="val 801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Что за самоуверенный толстячок жил на крыше?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5292080" y="1340768"/>
            <a:ext cx="2808312" cy="1728192"/>
          </a:xfrm>
          <a:prstGeom prst="cloudCallout">
            <a:avLst>
              <a:gd name="adj1" fmla="val -15898"/>
              <a:gd name="adj2" fmla="val 10584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Карлсон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6" name="Picture 2" descr="D:\клипарты\животные\76205059_large_0_507bb_42e3cf4e_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592" y="295507"/>
            <a:ext cx="1503276" cy="12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47775">
            <a:off x="6770808" y="550388"/>
            <a:ext cx="1248860" cy="1248860"/>
          </a:xfrm>
          <a:prstGeom prst="rect">
            <a:avLst/>
          </a:prstGeom>
          <a:noFill/>
        </p:spPr>
      </p:pic>
      <p:pic>
        <p:nvPicPr>
          <p:cNvPr id="33794" name="Picture 2" descr="http://skyclipart.ru/uploads/posts/2010-01/1263214841_karlson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204" b="40391"/>
          <a:stretch>
            <a:fillRect/>
          </a:stretch>
        </p:blipFill>
        <p:spPr bwMode="auto">
          <a:xfrm>
            <a:off x="3635896" y="2492896"/>
            <a:ext cx="2081274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661248"/>
            <a:ext cx="2603105" cy="792088"/>
          </a:xfrm>
          <a:prstGeom prst="rect">
            <a:avLst/>
          </a:prstGeom>
          <a:noFill/>
        </p:spPr>
      </p:pic>
      <p:pic>
        <p:nvPicPr>
          <p:cNvPr id="27" name="Picture 2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661248"/>
            <a:ext cx="2603105" cy="792088"/>
          </a:xfrm>
          <a:prstGeom prst="rect">
            <a:avLst/>
          </a:prstGeom>
          <a:noFill/>
        </p:spPr>
      </p:pic>
      <p:grpSp>
        <p:nvGrpSpPr>
          <p:cNvPr id="3" name="Группа 14"/>
          <p:cNvGrpSpPr/>
          <p:nvPr/>
        </p:nvGrpSpPr>
        <p:grpSpPr>
          <a:xfrm flipH="1">
            <a:off x="7884368" y="1916832"/>
            <a:ext cx="1377378" cy="4211960"/>
            <a:chOff x="-108520" y="1772816"/>
            <a:chExt cx="1358926" cy="4211960"/>
          </a:xfrm>
        </p:grpSpPr>
        <p:pic>
          <p:nvPicPr>
            <p:cNvPr id="16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17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18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19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2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grpSp>
        <p:nvGrpSpPr>
          <p:cNvPr id="6" name="Группа 13"/>
          <p:cNvGrpSpPr/>
          <p:nvPr/>
        </p:nvGrpSpPr>
        <p:grpSpPr>
          <a:xfrm>
            <a:off x="-108520" y="1772816"/>
            <a:ext cx="1358926" cy="4211960"/>
            <a:chOff x="-108520" y="1772816"/>
            <a:chExt cx="1358926" cy="4211960"/>
          </a:xfrm>
        </p:grpSpPr>
        <p:pic>
          <p:nvPicPr>
            <p:cNvPr id="53" name="Picture 14" descr="http://img-fotki.yandex.ru/get/26/136487634.2d0/0_7ef13_4282a507_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108520" y="1772816"/>
              <a:ext cx="671691" cy="1999080"/>
            </a:xfrm>
            <a:prstGeom prst="rect">
              <a:avLst/>
            </a:prstGeom>
            <a:noFill/>
          </p:spPr>
        </p:pic>
        <p:pic>
          <p:nvPicPr>
            <p:cNvPr id="52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 b="23158"/>
            <a:stretch>
              <a:fillRect/>
            </a:stretch>
          </p:blipFill>
          <p:spPr bwMode="auto">
            <a:xfrm flipH="1">
              <a:off x="0" y="2276872"/>
              <a:ext cx="799433" cy="1368152"/>
            </a:xfrm>
            <a:prstGeom prst="rect">
              <a:avLst/>
            </a:prstGeom>
            <a:noFill/>
          </p:spPr>
        </p:pic>
        <p:pic>
          <p:nvPicPr>
            <p:cNvPr id="50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64653" y="3001565"/>
              <a:ext cx="1979712" cy="1250407"/>
            </a:xfrm>
            <a:prstGeom prst="rect">
              <a:avLst/>
            </a:prstGeom>
            <a:noFill/>
          </p:spPr>
        </p:pic>
        <p:pic>
          <p:nvPicPr>
            <p:cNvPr id="46" name="Picture 14" descr="http://img-fotki.yandex.ru/get/4407/136487634.341/0_80b58_e019eeac_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79512" y="3717032"/>
              <a:ext cx="775958" cy="1728192"/>
            </a:xfrm>
            <a:prstGeom prst="rect">
              <a:avLst/>
            </a:prstGeom>
            <a:noFill/>
          </p:spPr>
        </p:pic>
        <p:pic>
          <p:nvPicPr>
            <p:cNvPr id="49" name="Picture 2" descr="http://img1.liveinternet.ru/images/attach/c/5/85/932/85932133_large_0_7fc7f_d6dc3b9c_XLjp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400000" flipV="1">
              <a:off x="-338125" y="4487205"/>
              <a:ext cx="1835696" cy="1159445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5061248" cy="5760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grpSp>
        <p:nvGrpSpPr>
          <p:cNvPr id="7" name="Группа 2"/>
          <p:cNvGrpSpPr/>
          <p:nvPr/>
        </p:nvGrpSpPr>
        <p:grpSpPr>
          <a:xfrm>
            <a:off x="0" y="4653136"/>
            <a:ext cx="9144000" cy="2204864"/>
            <a:chOff x="0" y="4509120"/>
            <a:chExt cx="9143999" cy="2348880"/>
          </a:xfrm>
        </p:grpSpPr>
        <p:pic>
          <p:nvPicPr>
            <p:cNvPr id="4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4509120"/>
              <a:ext cx="4648535" cy="2348880"/>
            </a:xfrm>
            <a:prstGeom prst="rect">
              <a:avLst/>
            </a:prstGeom>
            <a:noFill/>
          </p:spPr>
        </p:pic>
        <p:pic>
          <p:nvPicPr>
            <p:cNvPr id="5" name="Picture 2" descr="http://www.playcast.ru/uploads/2014/03/04/7700232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4355975" y="4509120"/>
              <a:ext cx="4788024" cy="2348880"/>
            </a:xfrm>
            <a:prstGeom prst="rect">
              <a:avLst/>
            </a:prstGeom>
            <a:noFill/>
          </p:spPr>
        </p:pic>
      </p:grpSp>
      <p:pic>
        <p:nvPicPr>
          <p:cNvPr id="21" name="Picture 8" descr="Девочка 2 (700x700, 183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43608" y="3284984"/>
            <a:ext cx="2923084" cy="2923084"/>
          </a:xfrm>
          <a:prstGeom prst="rect">
            <a:avLst/>
          </a:prstGeom>
          <a:noFill/>
        </p:spPr>
      </p:pic>
      <p:pic>
        <p:nvPicPr>
          <p:cNvPr id="22" name="Picture 6" descr="http://img0.liveinternet.ru/images/attach/c/4/80/199/80199172_large_1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8104" y="4005064"/>
            <a:ext cx="1440160" cy="2071342"/>
          </a:xfrm>
          <a:prstGeom prst="rect">
            <a:avLst/>
          </a:prstGeom>
          <a:noFill/>
        </p:spPr>
      </p:pic>
      <p:sp>
        <p:nvSpPr>
          <p:cNvPr id="23" name="Выноска-облако 22"/>
          <p:cNvSpPr/>
          <p:nvPr/>
        </p:nvSpPr>
        <p:spPr>
          <a:xfrm>
            <a:off x="899592" y="1052736"/>
            <a:ext cx="4104456" cy="1944216"/>
          </a:xfrm>
          <a:prstGeom prst="cloudCallout">
            <a:avLst>
              <a:gd name="adj1" fmla="val -8389"/>
              <a:gd name="adj2" fmla="val 801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Это маленькие кони, а зовут их просто…?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5292080" y="1340768"/>
            <a:ext cx="2808312" cy="1728192"/>
          </a:xfrm>
          <a:prstGeom prst="cloudCallout">
            <a:avLst>
              <a:gd name="adj1" fmla="val -15898"/>
              <a:gd name="adj2" fmla="val 10584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Пони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6" name="Picture 2" descr="D:\клипарты\животные\76205059_large_0_507bb_42e3cf4e_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592" y="295507"/>
            <a:ext cx="1503276" cy="12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47775">
            <a:off x="6770808" y="550388"/>
            <a:ext cx="1248860" cy="1248860"/>
          </a:xfrm>
          <a:prstGeom prst="rect">
            <a:avLst/>
          </a:prstGeom>
          <a:noFill/>
        </p:spPr>
      </p:pic>
      <p:pic>
        <p:nvPicPr>
          <p:cNvPr id="32770" name="Picture 2" descr="http://www.youloveit.ru/uploads/gallery/main/439/my_little_ponyes_twailight31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19872" y="4365104"/>
            <a:ext cx="1987071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1322</Words>
  <Application>Microsoft Office PowerPoint</Application>
  <PresentationFormat>Экран (4:3)</PresentationFormat>
  <Paragraphs>239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Запомни увиденное изображение и зарисуй как можно точнее. </vt:lpstr>
      <vt:lpstr>Запомни увиденное изображение и зарисуй как можно точнее. </vt:lpstr>
      <vt:lpstr>Проверь.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Слушай вопросы-загадки и записывай в строчку первые буквы слов-отгадок. Если всё сделаешь правильно, то из 16 букв у тебя образуется 3 слова. Какие слова у тебя получились?</vt:lpstr>
      <vt:lpstr> Какие слова у тебя получились?</vt:lpstr>
      <vt:lpstr>Пройди лабиринт, собирая буквы. Запиши слова, которые ты составил. </vt:lpstr>
      <vt:lpstr>Пройди лабиринт, собирая буквы. Запиши слова, которые ты составил. </vt:lpstr>
      <vt:lpstr>Отражение нарисовано неточно. Художник допустил здесь 7 ошибок. Найди их. </vt:lpstr>
      <vt:lpstr>Подбери к началу пословицы её окончание.</vt:lpstr>
      <vt:lpstr>Игра «Слоговица».</vt:lpstr>
      <vt:lpstr>Игра «Слоговица».</vt:lpstr>
      <vt:lpstr>Игра «Слоговица».</vt:lpstr>
      <vt:lpstr>Собери бусы. </vt:lpstr>
      <vt:lpstr>Собери бусы. </vt:lpstr>
      <vt:lpstr>Собери бусы. </vt:lpstr>
      <vt:lpstr>Измени одну букву в каждом слове, чтобы получилось новое (название какого-нибудь животного).  Пример: ТИР - ТУР</vt:lpstr>
      <vt:lpstr>Измени одну букву в каждом слове, чтобы получилось новое (название какого-нибудь животного).  Пример: ТИР - ТУР</vt:lpstr>
      <vt:lpstr>Подбери нужный антоним к многозначным словам.</vt:lpstr>
      <vt:lpstr>Подбери нужный антоним к многозначным словам.</vt:lpstr>
      <vt:lpstr>Миша, Гена и Серёжа лепили из пластилина: один кошку, другой – слона, третий – собаку. Кто что лепил, если Гена не лепил слона, Серёжа не лепил слона и собаку?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77</cp:revision>
  <dcterms:modified xsi:type="dcterms:W3CDTF">2015-02-19T17:41:16Z</dcterms:modified>
</cp:coreProperties>
</file>