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2" r:id="rId13"/>
    <p:sldId id="273" r:id="rId14"/>
    <p:sldId id="274" r:id="rId15"/>
    <p:sldId id="275" r:id="rId16"/>
    <p:sldId id="276" r:id="rId17"/>
    <p:sldId id="270" r:id="rId18"/>
    <p:sldId id="277" r:id="rId19"/>
    <p:sldId id="278" r:id="rId20"/>
    <p:sldId id="279" r:id="rId21"/>
    <p:sldId id="271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59" r:id="rId31"/>
    <p:sldId id="257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jpeg"/><Relationship Id="rId4" Type="http://schemas.openxmlformats.org/officeDocument/2006/relationships/image" Target="../media/image3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4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 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7" name="Picture 2" descr="D:\клипарты\школа\38826eb9d74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403648" y="3573016"/>
            <a:ext cx="1592386" cy="2012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15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274638"/>
            <a:ext cx="5338936" cy="92211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7030A0"/>
                </a:solidFill>
              </a:rPr>
              <a:t>с</a:t>
            </a:r>
            <a:r>
              <a:rPr lang="ru-RU" sz="2700" b="1" dirty="0" smtClean="0">
                <a:solidFill>
                  <a:srgbClr val="FF0000"/>
                </a:solidFill>
              </a:rPr>
              <a:t>о</a:t>
            </a:r>
            <a:r>
              <a:rPr lang="ru-RU" sz="2700" b="1" dirty="0" smtClean="0">
                <a:solidFill>
                  <a:srgbClr val="00B0F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б</a:t>
            </a:r>
            <a:r>
              <a:rPr lang="ru-RU" sz="2700" b="1" dirty="0" smtClean="0">
                <a:solidFill>
                  <a:srgbClr val="00B050"/>
                </a:solidFill>
              </a:rPr>
              <a:t>р</a:t>
            </a:r>
            <a:r>
              <a:rPr lang="ru-RU" sz="2700" b="1" dirty="0" smtClean="0">
                <a:solidFill>
                  <a:srgbClr val="FFC000"/>
                </a:solidFill>
              </a:rPr>
              <a:t>а</a:t>
            </a:r>
            <a:r>
              <a:rPr lang="ru-RU" sz="2700" b="1" dirty="0" smtClean="0">
                <a:solidFill>
                  <a:srgbClr val="FF0000"/>
                </a:solidFill>
              </a:rPr>
              <a:t>з</a:t>
            </a:r>
            <a:r>
              <a:rPr lang="ru-RU" sz="2700" b="1" dirty="0" smtClean="0">
                <a:solidFill>
                  <a:srgbClr val="00B0F0"/>
                </a:solidFill>
              </a:rPr>
              <a:t>и</a:t>
            </a:r>
            <a:r>
              <a:rPr lang="ru-RU" sz="2700" b="1" dirty="0" smtClean="0">
                <a:solidFill>
                  <a:srgbClr val="FF0000"/>
                </a:solidFill>
              </a:rPr>
              <a:t>, </a:t>
            </a:r>
            <a:r>
              <a:rPr lang="ru-RU" sz="2700" b="1" dirty="0" smtClean="0">
                <a:solidFill>
                  <a:srgbClr val="00B050"/>
                </a:solidFill>
              </a:rPr>
              <a:t>д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7030A0"/>
                </a:solidFill>
              </a:rPr>
              <a:t>с</a:t>
            </a:r>
            <a:r>
              <a:rPr lang="ru-RU" sz="2700" b="1" dirty="0" smtClean="0">
                <a:solidFill>
                  <a:srgbClr val="00B0F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а</a:t>
            </a:r>
            <a:r>
              <a:rPr lang="ru-RU" sz="2700" b="1" dirty="0" smtClean="0">
                <a:solidFill>
                  <a:srgbClr val="00B050"/>
                </a:solidFill>
              </a:rPr>
              <a:t>ж</a:t>
            </a:r>
            <a:r>
              <a:rPr lang="ru-RU" sz="2700" b="1" dirty="0" smtClean="0">
                <a:solidFill>
                  <a:srgbClr val="FFC000"/>
                </a:solidFill>
              </a:rPr>
              <a:t>и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1547664" y="1772816"/>
            <a:ext cx="3312368" cy="1728192"/>
          </a:xfrm>
          <a:prstGeom prst="cloudCallout">
            <a:avLst>
              <a:gd name="adj1" fmla="val -32256"/>
              <a:gd name="adj2" fmla="val 8862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Лягушка квакает, а мышь …?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796136" y="1124744"/>
            <a:ext cx="2304256" cy="1296144"/>
          </a:xfrm>
          <a:prstGeom prst="cloudCallout">
            <a:avLst>
              <a:gd name="adj1" fmla="val -35189"/>
              <a:gd name="adj2" fmla="val 113086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пищит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" name="Picture 4" descr="Картинка 16 из 3257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192323">
            <a:off x="5335148" y="3189971"/>
            <a:ext cx="1901971" cy="1682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D:\клипарты\животные\лягушка4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4293096"/>
            <a:ext cx="1819939" cy="1312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15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274638"/>
            <a:ext cx="5338936" cy="92211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7030A0"/>
                </a:solidFill>
              </a:rPr>
              <a:t>с</a:t>
            </a:r>
            <a:r>
              <a:rPr lang="ru-RU" sz="2700" b="1" dirty="0" smtClean="0">
                <a:solidFill>
                  <a:srgbClr val="FF0000"/>
                </a:solidFill>
              </a:rPr>
              <a:t>о</a:t>
            </a:r>
            <a:r>
              <a:rPr lang="ru-RU" sz="2700" b="1" dirty="0" smtClean="0">
                <a:solidFill>
                  <a:srgbClr val="00B0F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б</a:t>
            </a:r>
            <a:r>
              <a:rPr lang="ru-RU" sz="2700" b="1" dirty="0" smtClean="0">
                <a:solidFill>
                  <a:srgbClr val="00B050"/>
                </a:solidFill>
              </a:rPr>
              <a:t>р</a:t>
            </a:r>
            <a:r>
              <a:rPr lang="ru-RU" sz="2700" b="1" dirty="0" smtClean="0">
                <a:solidFill>
                  <a:srgbClr val="FFC000"/>
                </a:solidFill>
              </a:rPr>
              <a:t>а</a:t>
            </a:r>
            <a:r>
              <a:rPr lang="ru-RU" sz="2700" b="1" dirty="0" smtClean="0">
                <a:solidFill>
                  <a:srgbClr val="FF0000"/>
                </a:solidFill>
              </a:rPr>
              <a:t>з</a:t>
            </a:r>
            <a:r>
              <a:rPr lang="ru-RU" sz="2700" b="1" dirty="0" smtClean="0">
                <a:solidFill>
                  <a:srgbClr val="00B0F0"/>
                </a:solidFill>
              </a:rPr>
              <a:t>и</a:t>
            </a:r>
            <a:r>
              <a:rPr lang="ru-RU" sz="2700" b="1" dirty="0" smtClean="0">
                <a:solidFill>
                  <a:srgbClr val="FF0000"/>
                </a:solidFill>
              </a:rPr>
              <a:t>, </a:t>
            </a:r>
            <a:r>
              <a:rPr lang="ru-RU" sz="2700" b="1" dirty="0" smtClean="0">
                <a:solidFill>
                  <a:srgbClr val="00B050"/>
                </a:solidFill>
              </a:rPr>
              <a:t>д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7030A0"/>
                </a:solidFill>
              </a:rPr>
              <a:t>с</a:t>
            </a:r>
            <a:r>
              <a:rPr lang="ru-RU" sz="2700" b="1" dirty="0" smtClean="0">
                <a:solidFill>
                  <a:srgbClr val="00B0F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а</a:t>
            </a:r>
            <a:r>
              <a:rPr lang="ru-RU" sz="2700" b="1" dirty="0" smtClean="0">
                <a:solidFill>
                  <a:srgbClr val="00B050"/>
                </a:solidFill>
              </a:rPr>
              <a:t>ж</a:t>
            </a:r>
            <a:r>
              <a:rPr lang="ru-RU" sz="2700" b="1" dirty="0" smtClean="0">
                <a:solidFill>
                  <a:srgbClr val="FFC000"/>
                </a:solidFill>
              </a:rPr>
              <a:t>и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1547664" y="1772816"/>
            <a:ext cx="3312368" cy="1728192"/>
          </a:xfrm>
          <a:prstGeom prst="cloudCallout">
            <a:avLst>
              <a:gd name="adj1" fmla="val -32256"/>
              <a:gd name="adj2" fmla="val 8862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Сорока стрекочет, а ворона…?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796136" y="1124744"/>
            <a:ext cx="2304256" cy="1296144"/>
          </a:xfrm>
          <a:prstGeom prst="cloudCallout">
            <a:avLst>
              <a:gd name="adj1" fmla="val -35189"/>
              <a:gd name="adj2" fmla="val 113086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каркает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" name="Picture 2" descr="http://school.russki.lu/thumbnail.php?file=_____________522985810.jpg&amp;size=article_medium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259632" y="4005064"/>
            <a:ext cx="2232248" cy="1677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3" descr="http://dic.academic.ru/pictures/dic_biology/g_00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61" r="9689" b="9221"/>
          <a:stretch>
            <a:fillRect/>
          </a:stretch>
        </p:blipFill>
        <p:spPr bwMode="auto">
          <a:xfrm>
            <a:off x="5724128" y="3284984"/>
            <a:ext cx="1846643" cy="1667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propowerpoint.ru/wp-content/uploads/2013/03/DetskShkol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161"/>
            <a:ext cx="9144000" cy="686816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1052736"/>
            <a:ext cx="6768752" cy="1152128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Нарисуй, жёлтый круг слева от красного квадрата, но справа от зелёного треугольника.</a:t>
            </a:r>
            <a:endParaRPr lang="ru-RU" sz="2800" b="1" dirty="0"/>
          </a:p>
        </p:txBody>
      </p:sp>
      <p:sp>
        <p:nvSpPr>
          <p:cNvPr id="4" name="Овал 3"/>
          <p:cNvSpPr/>
          <p:nvPr/>
        </p:nvSpPr>
        <p:spPr>
          <a:xfrm>
            <a:off x="4067944" y="3068960"/>
            <a:ext cx="914400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292080" y="3068960"/>
            <a:ext cx="914400" cy="9144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2699792" y="3068960"/>
            <a:ext cx="1060704" cy="914400"/>
          </a:xfrm>
          <a:prstGeom prst="triangl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propowerpoint.ru/wp-content/uploads/2013/03/DetskShkol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161"/>
            <a:ext cx="9144000" cy="686816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922114"/>
          </a:xfrm>
        </p:spPr>
        <p:txBody>
          <a:bodyPr/>
          <a:lstStyle/>
          <a:p>
            <a:r>
              <a:rPr lang="ru-RU" dirty="0" smtClean="0"/>
              <a:t>Для учителя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63688" y="1556792"/>
            <a:ext cx="554461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solidFill>
                  <a:schemeClr val="tx1"/>
                </a:solidFill>
              </a:rPr>
              <a:t>Учитель читает медленно с интервалом в 2 секунды.</a:t>
            </a:r>
            <a:endParaRPr lang="ru-RU" sz="2400" i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83768" y="2708920"/>
            <a:ext cx="4320480" cy="17281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Булка, печенье, пирожок, торт, батон, пончик, сушка, хлеб.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propowerpoint.ru/wp-content/uploads/2013/03/DetskShkol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161"/>
            <a:ext cx="9144000" cy="686816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980728"/>
            <a:ext cx="6969968" cy="58092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Ответь на вопрос кратко ДА или НЕТ.</a:t>
            </a:r>
            <a:endParaRPr lang="ru-RU" sz="32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1772816"/>
            <a:ext cx="54006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а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) из услышанных слов 5 начинается на букву «П»?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35696" y="3068960"/>
            <a:ext cx="54006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б)последним было слово «БАРАНКА»?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propowerpoint.ru/wp-content/uploads/2013/03/DetskShkol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161"/>
            <a:ext cx="9144000" cy="686816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980728"/>
            <a:ext cx="6969968" cy="58092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Ответь на вопрос кратко ДА или НЕТ.</a:t>
            </a:r>
            <a:endParaRPr lang="ru-RU" sz="32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1772816"/>
            <a:ext cx="54006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в)четвёртое слово состояло из четырёх звуков?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35696" y="3068960"/>
            <a:ext cx="54006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г) всего назвали 8 слов?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propowerpoint.ru/wp-content/uploads/2013/03/DetskShkol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161"/>
            <a:ext cx="9144000" cy="686816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980728"/>
            <a:ext cx="6969968" cy="58092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Проверь.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1772816"/>
            <a:ext cx="5400600" cy="27363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а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)   </a:t>
            </a:r>
            <a:r>
              <a:rPr lang="ru-RU" sz="4000" b="1" dirty="0" smtClean="0">
                <a:solidFill>
                  <a:srgbClr val="FF0000"/>
                </a:solidFill>
              </a:rPr>
              <a:t>НЕТ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б)  </a:t>
            </a:r>
            <a:r>
              <a:rPr lang="ru-RU" sz="4000" b="1" dirty="0" smtClean="0">
                <a:solidFill>
                  <a:srgbClr val="FF0000"/>
                </a:solidFill>
              </a:rPr>
              <a:t>НЕТ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в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)  </a:t>
            </a:r>
            <a:r>
              <a:rPr lang="ru-RU" sz="4000" b="1" dirty="0" smtClean="0">
                <a:solidFill>
                  <a:srgbClr val="FF0000"/>
                </a:solidFill>
              </a:rPr>
              <a:t>НЕТ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г)   </a:t>
            </a:r>
            <a:r>
              <a:rPr lang="ru-RU" sz="4000" b="1" dirty="0" smtClean="0">
                <a:solidFill>
                  <a:srgbClr val="FF0000"/>
                </a:solidFill>
              </a:rPr>
              <a:t>ДА</a:t>
            </a:r>
            <a:endParaRPr lang="ru-RU" sz="28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Школьная доска. Slid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161"/>
            <a:ext cx="9144000" cy="686816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764704"/>
            <a:ext cx="7668344" cy="114300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Слушай слова, которые тебе прочитает учитель. Ставь крестик тогда, когда услышишь слово с сочетанием ЧК, ЧН, НЧ, ЩИ.</a:t>
            </a:r>
            <a:endParaRPr lang="ru-RU" sz="2800" b="1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195736" y="2780928"/>
            <a:ext cx="61206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Заголовок 1"/>
          <p:cNvSpPr txBox="1">
            <a:spLocks/>
          </p:cNvSpPr>
          <p:nvPr/>
        </p:nvSpPr>
        <p:spPr>
          <a:xfrm>
            <a:off x="1475656" y="3573016"/>
            <a:ext cx="76683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</a:pPr>
            <a:r>
              <a:rPr lang="ru-RU" sz="2800" b="1" dirty="0" smtClean="0">
                <a:latin typeface="+mj-lt"/>
                <a:ea typeface="+mj-ea"/>
                <a:cs typeface="+mj-cs"/>
              </a:rPr>
              <a:t>Вспомни и запиши слова с сочетаниями</a:t>
            </a:r>
          </a:p>
          <a:p>
            <a:pPr lvl="0" algn="ctr">
              <a:spcBef>
                <a:spcPct val="0"/>
              </a:spcBef>
            </a:pPr>
            <a:r>
              <a:rPr lang="ru-RU" sz="2800" b="1" dirty="0" smtClean="0"/>
              <a:t> </a:t>
            </a:r>
            <a:r>
              <a:rPr lang="ru-RU" sz="2800" b="1" dirty="0" smtClean="0"/>
              <a:t>ЧК, ЧН, НЧ, ЩИ</a:t>
            </a:r>
            <a:r>
              <a:rPr lang="ru-RU" sz="2800" b="1" dirty="0" smtClean="0">
                <a:latin typeface="+mj-lt"/>
                <a:ea typeface="+mj-ea"/>
                <a:cs typeface="+mj-cs"/>
              </a:rPr>
              <a:t>  которые ты только что услышал.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475656" y="2708920"/>
            <a:ext cx="76683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i="1" dirty="0" smtClean="0">
                <a:latin typeface="+mj-lt"/>
                <a:ea typeface="+mj-ea"/>
                <a:cs typeface="+mj-cs"/>
              </a:rPr>
              <a:t>Маска, бабочка, речной, киска, миска, ручка, ночной, речка, палка, мощный, точка, травинка, скучный, длинный, точный.</a:t>
            </a:r>
            <a:endParaRPr kumimoji="0" lang="ru-RU" sz="140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95736" y="2132856"/>
            <a:ext cx="576064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2195736" y="2132856"/>
            <a:ext cx="504056" cy="57606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2195736" y="2132856"/>
            <a:ext cx="576064" cy="57606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Заголовок 1"/>
          <p:cNvSpPr txBox="1">
            <a:spLocks/>
          </p:cNvSpPr>
          <p:nvPr/>
        </p:nvSpPr>
        <p:spPr>
          <a:xfrm>
            <a:off x="1475656" y="4725144"/>
            <a:ext cx="76683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i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Маска, бабочка, речной, киска, миска, ручка, ночной, речка, палка, мощный, точка, травинка, скучный, длинный, точный.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9" grpId="1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Школьная доска. Slid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161"/>
            <a:ext cx="9144000" cy="686816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7293496" cy="90872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ЛОГИЧЕСКИ – ПОИСКОВЫЕ ЗАДАНИЯ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475656" y="764704"/>
            <a:ext cx="766834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lvl="0" algn="ctr">
              <a:spcBef>
                <a:spcPct val="0"/>
              </a:spcBef>
            </a:pPr>
            <a:r>
              <a:rPr lang="ru-RU" sz="2800" b="1" dirty="0" smtClean="0">
                <a:latin typeface="+mj-lt"/>
                <a:ea typeface="+mj-ea"/>
                <a:cs typeface="+mj-cs"/>
              </a:rPr>
              <a:t>Выбери и подчеркни то слово, которое закончит предложение.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63688" y="1700808"/>
            <a:ext cx="4032448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</a:pPr>
            <a:r>
              <a:rPr lang="ru-RU" sz="2800" b="1" noProof="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У телевизора есть…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979712" y="2276872"/>
            <a:ext cx="6408712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ОКНО, МЕТАЛЛ, КОВЁР, АПТЕКА, ПУГОВИЦА, СТОЛОВАЯ, КАССЕТА, ЭКРАН.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7092280" y="3284984"/>
            <a:ext cx="108012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Заголовок 1"/>
          <p:cNvSpPr txBox="1">
            <a:spLocks/>
          </p:cNvSpPr>
          <p:nvPr/>
        </p:nvSpPr>
        <p:spPr>
          <a:xfrm>
            <a:off x="1835696" y="3573016"/>
            <a:ext cx="4032448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</a:pPr>
            <a:r>
              <a:rPr lang="ru-RU" sz="2800" b="1" noProof="0" dirty="0" smtClean="0">
                <a:solidFill>
                  <a:schemeClr val="accent3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У птицы есть…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763688" y="4149080"/>
            <a:ext cx="6408712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</a:pP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БУМАГА, ЛИНЕЙКА, КАРАНДАШ, КЛЮВ, ЦВЕТЫ, ДИВАН, ЛАПМА.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6876256" y="4725144"/>
            <a:ext cx="108012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4" descr="D:\клипарты\животные\6bebb8066e5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5229200"/>
            <a:ext cx="1440160" cy="1440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 descr="technika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1196752"/>
            <a:ext cx="136815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Школьная доска. Slid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161"/>
            <a:ext cx="9144000" cy="686816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7293496" cy="90872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ЛОГИЧЕСКИ – ПОИСКОВЫЕ ЗАДАНИЯ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475656" y="764704"/>
            <a:ext cx="766834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lvl="0" algn="ctr">
              <a:spcBef>
                <a:spcPct val="0"/>
              </a:spcBef>
            </a:pPr>
            <a:r>
              <a:rPr lang="ru-RU" sz="2800" b="1" dirty="0" smtClean="0">
                <a:latin typeface="+mj-lt"/>
                <a:ea typeface="+mj-ea"/>
                <a:cs typeface="+mj-cs"/>
              </a:rPr>
              <a:t>Выбери и подчеркни то слово, которое закончит предложение.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63688" y="1700808"/>
            <a:ext cx="4032448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</a:pPr>
            <a:r>
              <a:rPr lang="ru-RU" sz="2800" b="1" noProof="0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У корабля есть…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331640" y="2420888"/>
            <a:ext cx="6408712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</a:pPr>
            <a:r>
              <a:rPr lang="ru-RU" sz="28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СПИНА, СТОЛ, ПЕТУХ, БИБЛИОТЕКА, ВИНТ, КИСТОЧКА, ВАЗА, МАЛИНА.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835696" y="3429000"/>
            <a:ext cx="108012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Заголовок 1"/>
          <p:cNvSpPr txBox="1">
            <a:spLocks/>
          </p:cNvSpPr>
          <p:nvPr/>
        </p:nvSpPr>
        <p:spPr>
          <a:xfrm>
            <a:off x="1907704" y="3861048"/>
            <a:ext cx="4032448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</a:pPr>
            <a:r>
              <a:rPr lang="ru-RU" sz="2800" b="1" noProof="0" dirty="0" smtClean="0">
                <a:solidFill>
                  <a:schemeClr val="accent3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У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человека</a:t>
            </a:r>
            <a:r>
              <a:rPr lang="ru-RU" sz="2800" b="1" noProof="0" dirty="0" smtClean="0">
                <a:solidFill>
                  <a:schemeClr val="accent3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есть…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187624" y="4581128"/>
            <a:ext cx="6408712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</a:pP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ХВОСТ, КРЫЛЬЯ, ПОТОЛОК, ЛИЦО, ГРЕБЕШОК, ЖАЛО, ЛАПЫ, ШЕРСТЬ.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5940152" y="5157192"/>
            <a:ext cx="100811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" descr="D:\клипарты\сказки\e1062190e63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164288" y="4221088"/>
            <a:ext cx="1493576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8" descr="Корабль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923437" y="1340768"/>
            <a:ext cx="1926776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15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274638"/>
            <a:ext cx="5338936" cy="92211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7030A0"/>
                </a:solidFill>
              </a:rPr>
              <a:t>с</a:t>
            </a:r>
            <a:r>
              <a:rPr lang="ru-RU" sz="2700" b="1" dirty="0" smtClean="0">
                <a:solidFill>
                  <a:srgbClr val="FF0000"/>
                </a:solidFill>
              </a:rPr>
              <a:t>о</a:t>
            </a:r>
            <a:r>
              <a:rPr lang="ru-RU" sz="2700" b="1" dirty="0" smtClean="0">
                <a:solidFill>
                  <a:srgbClr val="00B0F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б</a:t>
            </a:r>
            <a:r>
              <a:rPr lang="ru-RU" sz="2700" b="1" dirty="0" smtClean="0">
                <a:solidFill>
                  <a:srgbClr val="00B050"/>
                </a:solidFill>
              </a:rPr>
              <a:t>р</a:t>
            </a:r>
            <a:r>
              <a:rPr lang="ru-RU" sz="2700" b="1" dirty="0" smtClean="0">
                <a:solidFill>
                  <a:srgbClr val="FFC000"/>
                </a:solidFill>
              </a:rPr>
              <a:t>а</a:t>
            </a:r>
            <a:r>
              <a:rPr lang="ru-RU" sz="2700" b="1" dirty="0" smtClean="0">
                <a:solidFill>
                  <a:srgbClr val="FF0000"/>
                </a:solidFill>
              </a:rPr>
              <a:t>з</a:t>
            </a:r>
            <a:r>
              <a:rPr lang="ru-RU" sz="2700" b="1" dirty="0" smtClean="0">
                <a:solidFill>
                  <a:srgbClr val="00B0F0"/>
                </a:solidFill>
              </a:rPr>
              <a:t>и</a:t>
            </a:r>
            <a:r>
              <a:rPr lang="ru-RU" sz="2700" b="1" dirty="0" smtClean="0">
                <a:solidFill>
                  <a:srgbClr val="FF0000"/>
                </a:solidFill>
              </a:rPr>
              <a:t>, </a:t>
            </a:r>
            <a:r>
              <a:rPr lang="ru-RU" sz="2700" b="1" dirty="0" smtClean="0">
                <a:solidFill>
                  <a:srgbClr val="00B050"/>
                </a:solidFill>
              </a:rPr>
              <a:t>д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7030A0"/>
                </a:solidFill>
              </a:rPr>
              <a:t>с</a:t>
            </a:r>
            <a:r>
              <a:rPr lang="ru-RU" sz="2700" b="1" dirty="0" smtClean="0">
                <a:solidFill>
                  <a:srgbClr val="00B0F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а</a:t>
            </a:r>
            <a:r>
              <a:rPr lang="ru-RU" sz="2700" b="1" dirty="0" smtClean="0">
                <a:solidFill>
                  <a:srgbClr val="00B050"/>
                </a:solidFill>
              </a:rPr>
              <a:t>ж</a:t>
            </a:r>
            <a:r>
              <a:rPr lang="ru-RU" sz="2700" b="1" dirty="0" smtClean="0">
                <a:solidFill>
                  <a:srgbClr val="FFC000"/>
                </a:solidFill>
              </a:rPr>
              <a:t>и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1547664" y="1772816"/>
            <a:ext cx="3312368" cy="1728192"/>
          </a:xfrm>
          <a:prstGeom prst="cloudCallout">
            <a:avLst>
              <a:gd name="adj1" fmla="val -32256"/>
              <a:gd name="adj2" fmla="val 8862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Заяц прыгает, а ласточка…?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796136" y="1124744"/>
            <a:ext cx="2304256" cy="1296144"/>
          </a:xfrm>
          <a:prstGeom prst="cloudCallout">
            <a:avLst>
              <a:gd name="adj1" fmla="val -35189"/>
              <a:gd name="adj2" fmla="val 113086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летает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" name="Picture 4" descr="D:\клипарты\животные\зайка в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259632" y="4077072"/>
            <a:ext cx="1656184" cy="2060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Рисунок 11" descr="http://s5.rimg.info/c3ea6f8322ae730e338aa465f7f21d6e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212976"/>
            <a:ext cx="2232248" cy="162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Школьная доска. Slid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161"/>
            <a:ext cx="9144000" cy="686816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7293496" cy="90872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ЛОГИЧЕСКИ – ПОИСКОВЫЕ ЗАДАНИЯ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475656" y="764704"/>
            <a:ext cx="766834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lvl="0" algn="ctr">
              <a:spcBef>
                <a:spcPct val="0"/>
              </a:spcBef>
            </a:pPr>
            <a:r>
              <a:rPr lang="ru-RU" sz="2800" b="1" dirty="0" smtClean="0">
                <a:latin typeface="+mj-lt"/>
                <a:ea typeface="+mj-ea"/>
                <a:cs typeface="+mj-cs"/>
              </a:rPr>
              <a:t>Выбери и подчеркни то слово, которое закончит предложение.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63688" y="1700808"/>
            <a:ext cx="4032448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</a:pPr>
            <a:r>
              <a:rPr lang="ru-RU" sz="2800" b="1" noProof="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У автомобиля есть…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979712" y="2276872"/>
            <a:ext cx="6408712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 algn="ctr">
              <a:spcBef>
                <a:spcPct val="0"/>
              </a:spcBef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ШЛАНГ, СВИСТОК, МЯЧИК, ЗОНТИК, ФАРЫ, СМЕТАНА, БУЛКА, ПОСТЕЛЬ.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2483768" y="3284984"/>
            <a:ext cx="108012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2" descr="D:\клипарты\трансрорт\8d55d096fb6f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3645024"/>
            <a:ext cx="266429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Шаблон для школьных презентаций. При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161"/>
            <a:ext cx="9144000" cy="68681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7221488" cy="83671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Вставь пропущенные знаки действий, чтобы получились верные равенства.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63688" y="1124744"/>
            <a:ext cx="6696744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6000" b="1" dirty="0" smtClean="0">
                <a:latin typeface="+mj-lt"/>
                <a:ea typeface="+mj-ea"/>
                <a:cs typeface="+mj-cs"/>
              </a:rPr>
              <a:t>5    4    3    2    1 = 1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627784" y="1484784"/>
            <a:ext cx="64807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6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-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707904" y="1484784"/>
            <a:ext cx="64807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6000" b="1" noProof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+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716016" y="1484784"/>
            <a:ext cx="64807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6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-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868144" y="1484784"/>
            <a:ext cx="64807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6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-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835696" y="2636912"/>
            <a:ext cx="6696744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6000" b="1" dirty="0" smtClean="0">
                <a:latin typeface="+mj-lt"/>
                <a:ea typeface="+mj-ea"/>
                <a:cs typeface="+mj-cs"/>
              </a:rPr>
              <a:t>5    4    3    2    1 = 3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699792" y="2996952"/>
            <a:ext cx="64807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6000" b="1" noProof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+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779912" y="2996952"/>
            <a:ext cx="64807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6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-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860032" y="2996952"/>
            <a:ext cx="64807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6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-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5940152" y="2996952"/>
            <a:ext cx="64807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6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-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835696" y="4077072"/>
            <a:ext cx="6696744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6000" b="1" dirty="0" smtClean="0">
                <a:latin typeface="+mj-lt"/>
                <a:ea typeface="+mj-ea"/>
                <a:cs typeface="+mj-cs"/>
              </a:rPr>
              <a:t>5    4    3    2    1 = 5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2699792" y="4437112"/>
            <a:ext cx="64807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6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-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3779912" y="4437112"/>
            <a:ext cx="64807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6000" b="1" noProof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+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4860032" y="4437112"/>
            <a:ext cx="64807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6000" b="1" noProof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+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5940152" y="4437112"/>
            <a:ext cx="64807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6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-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" name="Picture 1" descr="D:\клипарты\школа\fa853715c7e5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501" r="13910"/>
          <a:stretch>
            <a:fillRect/>
          </a:stretch>
        </p:blipFill>
        <p:spPr bwMode="auto">
          <a:xfrm>
            <a:off x="4499992" y="5085184"/>
            <a:ext cx="948213" cy="1560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Шаблон для школьных презентаций. При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161"/>
            <a:ext cx="9144000" cy="68681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7221488" cy="83671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Вставь пропущенные знаки действий, чтобы получились верные равенства.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63688" y="1124744"/>
            <a:ext cx="6696744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6000" b="1" dirty="0" smtClean="0">
                <a:latin typeface="+mj-lt"/>
                <a:ea typeface="+mj-ea"/>
                <a:cs typeface="+mj-cs"/>
              </a:rPr>
              <a:t>5    4    3    2    1 = 7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627784" y="1484784"/>
            <a:ext cx="64807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6000" b="1" noProof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+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707904" y="1484784"/>
            <a:ext cx="64807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6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-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835696" y="2636912"/>
            <a:ext cx="6696744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6000" b="1" dirty="0" smtClean="0">
                <a:latin typeface="+mj-lt"/>
                <a:ea typeface="+mj-ea"/>
                <a:cs typeface="+mj-cs"/>
              </a:rPr>
              <a:t>5    4    3    2    1 = 9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716016" y="1484784"/>
            <a:ext cx="64807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6000" b="1" noProof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+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5868144" y="1484784"/>
            <a:ext cx="64807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6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-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2627784" y="2996952"/>
            <a:ext cx="64807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6000" b="1" noProof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+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3707904" y="2996952"/>
            <a:ext cx="64807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6000" b="1" noProof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+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4860032" y="2996952"/>
            <a:ext cx="64807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6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-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5940152" y="2996952"/>
            <a:ext cx="64807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6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-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4" name="Picture 2" descr="D:\клипарты\школа\38826eb9d74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944" y="3780253"/>
            <a:ext cx="1944216" cy="273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0" grpId="0"/>
      <p:bldP spid="11" grpId="0"/>
      <p:bldP spid="12" grpId="0"/>
      <p:bldP spid="20" grpId="0"/>
      <p:bldP spid="21" grpId="0"/>
      <p:bldP spid="22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Шаблон для школьных презентаций. При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81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764704"/>
            <a:ext cx="6851104" cy="172819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Трое друзей играли между собой в шахматы. Каждый сыграл по 2 партии. Сколько всего партий было сыграно.</a:t>
            </a:r>
            <a:endParaRPr lang="ru-RU" sz="2800" b="1" dirty="0"/>
          </a:p>
        </p:txBody>
      </p:sp>
      <p:pic>
        <p:nvPicPr>
          <p:cNvPr id="4" name="Picture 3" descr="D:\Презентации\Математика\Умники и умницы 2 класс\Тетрадь 2 класс\Часть 1. 1- 18 урок\Image001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CE9F0"/>
              </a:clrFrom>
              <a:clrTo>
                <a:srgbClr val="ECE9F0">
                  <a:alpha val="0"/>
                </a:srgbClr>
              </a:clrTo>
            </a:clrChange>
          </a:blip>
          <a:srcRect l="77859" t="80605" r="2769" b="10678"/>
          <a:stretch>
            <a:fillRect/>
          </a:stretch>
        </p:blipFill>
        <p:spPr bwMode="auto">
          <a:xfrm>
            <a:off x="1763688" y="2420888"/>
            <a:ext cx="4299906" cy="2736304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355976" y="5013176"/>
            <a:ext cx="1368152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88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3</a:t>
            </a:r>
            <a:endParaRPr kumimoji="0" lang="ru-RU" sz="8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796136" y="2420888"/>
            <a:ext cx="936104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6000" b="1" noProof="0" dirty="0" smtClean="0">
                <a:latin typeface="+mj-lt"/>
                <a:ea typeface="+mj-ea"/>
                <a:cs typeface="+mj-cs"/>
              </a:rPr>
              <a:t>1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7884368" y="2420888"/>
            <a:ext cx="936104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6000" b="1" dirty="0" smtClean="0">
                <a:latin typeface="+mj-lt"/>
                <a:ea typeface="+mj-ea"/>
                <a:cs typeface="+mj-cs"/>
              </a:rPr>
              <a:t>2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948264" y="4077072"/>
            <a:ext cx="936104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6000" b="1" dirty="0" smtClean="0">
                <a:latin typeface="+mj-lt"/>
                <a:ea typeface="+mj-ea"/>
                <a:cs typeface="+mj-cs"/>
              </a:rPr>
              <a:t>3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0" name="Прямая со стрелкой 9"/>
          <p:cNvCxnSpPr>
            <a:stCxn id="6" idx="3"/>
          </p:cNvCxnSpPr>
          <p:nvPr/>
        </p:nvCxnSpPr>
        <p:spPr>
          <a:xfrm flipV="1">
            <a:off x="6732240" y="2924944"/>
            <a:ext cx="1224136" cy="3600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372200" y="3356992"/>
            <a:ext cx="792088" cy="1044116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7308304" y="3284984"/>
            <a:ext cx="936104" cy="108012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7" idx="1"/>
          </p:cNvCxnSpPr>
          <p:nvPr/>
        </p:nvCxnSpPr>
        <p:spPr>
          <a:xfrm flipH="1">
            <a:off x="6588224" y="2960948"/>
            <a:ext cx="1296144" cy="3600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7452320" y="3284984"/>
            <a:ext cx="792088" cy="93610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H="1" flipV="1">
            <a:off x="6300192" y="3284984"/>
            <a:ext cx="720080" cy="93610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Школьная доска. Slid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161"/>
            <a:ext cx="9144000" cy="686816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692696"/>
            <a:ext cx="4932040" cy="259228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Серёжа шёл по лестнице. Шагая через 2 ступеньки, он считал: «Один, два, три, четыре…» Когда ему нужно было сказать «пять», то оказалось, что осталась ещё одна ступенька. Сосчитай, сколько всего ступенек на лестнице?</a:t>
            </a:r>
            <a:endParaRPr lang="ru-RU" sz="2400" b="1" dirty="0"/>
          </a:p>
        </p:txBody>
      </p:sp>
      <p:pic>
        <p:nvPicPr>
          <p:cNvPr id="4" name="Picture 2" descr="D:\Презентации\Математика\Умники и умницы 2 класс\Тетрадь 2 класс\Часть 1. 1- 18 урок\Image001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BDAE2"/>
              </a:clrFrom>
              <a:clrTo>
                <a:srgbClr val="DBDAE2">
                  <a:alpha val="0"/>
                </a:srgbClr>
              </a:clrTo>
            </a:clrChange>
          </a:blip>
          <a:srcRect l="78359" t="4844" r="3279" b="84223"/>
          <a:stretch>
            <a:fillRect/>
          </a:stretch>
        </p:blipFill>
        <p:spPr bwMode="auto">
          <a:xfrm>
            <a:off x="1763688" y="3789040"/>
            <a:ext cx="2088233" cy="1758512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851920" y="5157192"/>
            <a:ext cx="1368152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8800" b="1" noProof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13</a:t>
            </a:r>
            <a:endParaRPr kumimoji="0" lang="ru-RU" sz="8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7" name="Соединительная линия уступом 6"/>
          <p:cNvCxnSpPr/>
          <p:nvPr/>
        </p:nvCxnSpPr>
        <p:spPr>
          <a:xfrm>
            <a:off x="4283968" y="3501008"/>
            <a:ext cx="842392" cy="338336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Соединительная линия уступом 8"/>
          <p:cNvCxnSpPr/>
          <p:nvPr/>
        </p:nvCxnSpPr>
        <p:spPr>
          <a:xfrm>
            <a:off x="4716016" y="3861048"/>
            <a:ext cx="842392" cy="338336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Соединительная линия уступом 9"/>
          <p:cNvCxnSpPr/>
          <p:nvPr/>
        </p:nvCxnSpPr>
        <p:spPr>
          <a:xfrm>
            <a:off x="5148064" y="4221088"/>
            <a:ext cx="842392" cy="338336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>
            <a:off x="5580112" y="4581128"/>
            <a:ext cx="842392" cy="338336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/>
          <p:cNvCxnSpPr/>
          <p:nvPr/>
        </p:nvCxnSpPr>
        <p:spPr>
          <a:xfrm>
            <a:off x="6012160" y="4941168"/>
            <a:ext cx="842392" cy="338336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оединительная линия уступом 12"/>
          <p:cNvCxnSpPr/>
          <p:nvPr/>
        </p:nvCxnSpPr>
        <p:spPr>
          <a:xfrm>
            <a:off x="6444208" y="5301208"/>
            <a:ext cx="842392" cy="338336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Соединительная линия уступом 13"/>
          <p:cNvCxnSpPr/>
          <p:nvPr/>
        </p:nvCxnSpPr>
        <p:spPr>
          <a:xfrm>
            <a:off x="6876256" y="5661248"/>
            <a:ext cx="842392" cy="338336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Соединительная линия уступом 14"/>
          <p:cNvCxnSpPr/>
          <p:nvPr/>
        </p:nvCxnSpPr>
        <p:spPr>
          <a:xfrm>
            <a:off x="7308304" y="5949280"/>
            <a:ext cx="842392" cy="338336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Дуга 15"/>
          <p:cNvSpPr/>
          <p:nvPr/>
        </p:nvSpPr>
        <p:spPr>
          <a:xfrm>
            <a:off x="7164288" y="5733256"/>
            <a:ext cx="792088" cy="720080"/>
          </a:xfrm>
          <a:prstGeom prst="arc">
            <a:avLst>
              <a:gd name="adj1" fmla="val 16333159"/>
              <a:gd name="adj2" fmla="val 0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Дуга 16"/>
          <p:cNvSpPr/>
          <p:nvPr/>
        </p:nvSpPr>
        <p:spPr>
          <a:xfrm>
            <a:off x="6732240" y="5445224"/>
            <a:ext cx="792088" cy="720080"/>
          </a:xfrm>
          <a:prstGeom prst="arc">
            <a:avLst>
              <a:gd name="adj1" fmla="val 16333159"/>
              <a:gd name="adj2" fmla="val 0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6372200" y="4653136"/>
            <a:ext cx="648072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4800" b="1" noProof="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1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Дуга 18"/>
          <p:cNvSpPr/>
          <p:nvPr/>
        </p:nvSpPr>
        <p:spPr>
          <a:xfrm>
            <a:off x="5724128" y="4581128"/>
            <a:ext cx="792088" cy="720080"/>
          </a:xfrm>
          <a:prstGeom prst="arc">
            <a:avLst>
              <a:gd name="adj1" fmla="val 16333159"/>
              <a:gd name="adj2" fmla="val 0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Дуга 19"/>
          <p:cNvSpPr/>
          <p:nvPr/>
        </p:nvSpPr>
        <p:spPr>
          <a:xfrm rot="21022250">
            <a:off x="5346725" y="4282262"/>
            <a:ext cx="792088" cy="720080"/>
          </a:xfrm>
          <a:prstGeom prst="arc">
            <a:avLst>
              <a:gd name="adj1" fmla="val 16333159"/>
              <a:gd name="adj2" fmla="val 0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5076056" y="3501008"/>
            <a:ext cx="648072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2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22" name="Соединительная линия уступом 21"/>
          <p:cNvCxnSpPr/>
          <p:nvPr/>
        </p:nvCxnSpPr>
        <p:spPr>
          <a:xfrm>
            <a:off x="3851920" y="3212976"/>
            <a:ext cx="842392" cy="338336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оединительная линия уступом 25"/>
          <p:cNvCxnSpPr/>
          <p:nvPr/>
        </p:nvCxnSpPr>
        <p:spPr>
          <a:xfrm>
            <a:off x="3419872" y="2852936"/>
            <a:ext cx="842392" cy="338336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Дуга 26"/>
          <p:cNvSpPr/>
          <p:nvPr/>
        </p:nvSpPr>
        <p:spPr>
          <a:xfrm>
            <a:off x="4427984" y="3573016"/>
            <a:ext cx="792088" cy="720080"/>
          </a:xfrm>
          <a:prstGeom prst="arc">
            <a:avLst>
              <a:gd name="adj1" fmla="val 16333159"/>
              <a:gd name="adj2" fmla="val 0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Дуга 27"/>
          <p:cNvSpPr/>
          <p:nvPr/>
        </p:nvSpPr>
        <p:spPr>
          <a:xfrm>
            <a:off x="4067944" y="3284984"/>
            <a:ext cx="792088" cy="720080"/>
          </a:xfrm>
          <a:prstGeom prst="arc">
            <a:avLst>
              <a:gd name="adj1" fmla="val 16333159"/>
              <a:gd name="adj2" fmla="val 0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Соединительная линия уступом 29"/>
          <p:cNvCxnSpPr/>
          <p:nvPr/>
        </p:nvCxnSpPr>
        <p:spPr>
          <a:xfrm>
            <a:off x="2987824" y="2492896"/>
            <a:ext cx="842392" cy="338336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Соединительная линия уступом 30"/>
          <p:cNvCxnSpPr/>
          <p:nvPr/>
        </p:nvCxnSpPr>
        <p:spPr>
          <a:xfrm>
            <a:off x="2555776" y="2132856"/>
            <a:ext cx="842392" cy="338336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Дуга 31"/>
          <p:cNvSpPr/>
          <p:nvPr/>
        </p:nvSpPr>
        <p:spPr>
          <a:xfrm rot="21226874">
            <a:off x="3275856" y="2564904"/>
            <a:ext cx="792088" cy="720080"/>
          </a:xfrm>
          <a:prstGeom prst="arc">
            <a:avLst>
              <a:gd name="adj1" fmla="val 16333159"/>
              <a:gd name="adj2" fmla="val 0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Дуга 32"/>
          <p:cNvSpPr/>
          <p:nvPr/>
        </p:nvSpPr>
        <p:spPr>
          <a:xfrm>
            <a:off x="2771800" y="2204864"/>
            <a:ext cx="792088" cy="720080"/>
          </a:xfrm>
          <a:prstGeom prst="arc">
            <a:avLst>
              <a:gd name="adj1" fmla="val 16333159"/>
              <a:gd name="adj2" fmla="val 0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Заголовок 1"/>
          <p:cNvSpPr txBox="1">
            <a:spLocks/>
          </p:cNvSpPr>
          <p:nvPr/>
        </p:nvSpPr>
        <p:spPr>
          <a:xfrm>
            <a:off x="2483768" y="1412776"/>
            <a:ext cx="648072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4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35" name="Соединительная линия уступом 34"/>
          <p:cNvCxnSpPr/>
          <p:nvPr/>
        </p:nvCxnSpPr>
        <p:spPr>
          <a:xfrm>
            <a:off x="2123728" y="1772816"/>
            <a:ext cx="842392" cy="338336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Дуга 35"/>
          <p:cNvSpPr/>
          <p:nvPr/>
        </p:nvSpPr>
        <p:spPr>
          <a:xfrm>
            <a:off x="1907704" y="1484784"/>
            <a:ext cx="792088" cy="720080"/>
          </a:xfrm>
          <a:prstGeom prst="arc">
            <a:avLst>
              <a:gd name="adj1" fmla="val 16333159"/>
              <a:gd name="adj2" fmla="val 0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3779912" y="2492896"/>
            <a:ext cx="648072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4800" b="1" noProof="0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3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6" grpId="0" animBg="1"/>
      <p:bldP spid="17" grpId="0" animBg="1"/>
      <p:bldP spid="18" grpId="0"/>
      <p:bldP spid="19" grpId="0" animBg="1"/>
      <p:bldP spid="20" grpId="0" animBg="1"/>
      <p:bldP spid="21" grpId="0"/>
      <p:bldP spid="27" grpId="0" animBg="1"/>
      <p:bldP spid="28" grpId="0" animBg="1"/>
      <p:bldP spid="32" grpId="0" animBg="1"/>
      <p:bldP spid="33" grpId="0" animBg="1"/>
      <p:bldP spid="34" grpId="0"/>
      <p:bldP spid="36" grpId="0" animBg="1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propowerpoint.ru/wp-content/uploads/2013/03/DetskShkol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161"/>
            <a:ext cx="9144000" cy="686816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836712"/>
            <a:ext cx="6501408" cy="114300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Перед тобой 3 «волшебные» фразы. Попробуй догадаться, почему они волшебные.</a:t>
            </a:r>
            <a:endParaRPr lang="ru-RU" sz="24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835696" y="2708920"/>
            <a:ext cx="5544616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4000" b="1" noProof="0" dirty="0" smtClean="0">
                <a:latin typeface="+mj-lt"/>
                <a:ea typeface="+mj-ea"/>
                <a:cs typeface="+mj-cs"/>
              </a:rPr>
              <a:t>Фока, хочешь поесть щец? - Фи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07704" y="1772816"/>
            <a:ext cx="6048672" cy="5669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Подсказка:</a:t>
            </a:r>
            <a:r>
              <a:rPr kumimoji="0" lang="ru-RU" sz="240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зачеркни гласные буквы.</a:t>
            </a:r>
            <a:endParaRPr kumimoji="0" lang="ru-RU" sz="24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123728" y="4293096"/>
            <a:ext cx="4464496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Все согласные - глухие.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propowerpoint.ru/wp-content/uploads/2013/03/DetskShkol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161"/>
            <a:ext cx="9144000" cy="686816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836712"/>
            <a:ext cx="6501408" cy="114300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Перед тобой 3 «волшебные» фразы. Попробуй догадаться, почему они волшебные.</a:t>
            </a:r>
            <a:endParaRPr lang="ru-RU" sz="24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835696" y="2492896"/>
            <a:ext cx="5544616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4000" b="1" dirty="0" smtClean="0">
                <a:latin typeface="+mj-lt"/>
                <a:ea typeface="+mj-ea"/>
                <a:cs typeface="+mj-cs"/>
              </a:rPr>
              <a:t>Чаще пей!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07704" y="1772816"/>
            <a:ext cx="6048672" cy="5669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Подсказка:</a:t>
            </a:r>
            <a:r>
              <a:rPr kumimoji="0" lang="ru-RU" sz="240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зачеркни гласные буквы.</a:t>
            </a:r>
            <a:endParaRPr kumimoji="0" lang="ru-RU" sz="24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267744" y="3789040"/>
            <a:ext cx="4464496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Все согласные - мягкие.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propowerpoint.ru/wp-content/uploads/2013/03/DetskShkol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161"/>
            <a:ext cx="9144000" cy="686816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836712"/>
            <a:ext cx="6501408" cy="114300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Перед тобой 3 «волшебные» фразы. Попробуй догадаться, почему они волшебные.</a:t>
            </a:r>
            <a:endParaRPr lang="ru-RU" sz="24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835696" y="2276872"/>
            <a:ext cx="5544616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4000" b="1" noProof="0" dirty="0" smtClean="0">
                <a:latin typeface="+mj-lt"/>
                <a:ea typeface="+mj-ea"/>
                <a:cs typeface="+mj-cs"/>
              </a:rPr>
              <a:t>Твёрдый орех «</a:t>
            </a:r>
            <a:r>
              <a:rPr lang="ru-RU" sz="4000" b="1" noProof="0" dirty="0" err="1" smtClean="0">
                <a:latin typeface="+mj-lt"/>
                <a:ea typeface="+mj-ea"/>
                <a:cs typeface="+mj-cs"/>
              </a:rPr>
              <a:t>жушуц</a:t>
            </a:r>
            <a:r>
              <a:rPr lang="ru-RU" sz="4000" b="1" noProof="0" dirty="0" smtClean="0">
                <a:latin typeface="+mj-lt"/>
                <a:ea typeface="+mj-ea"/>
                <a:cs typeface="+mj-cs"/>
              </a:rPr>
              <a:t>».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07704" y="1772816"/>
            <a:ext cx="6048672" cy="5669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Подсказка:</a:t>
            </a:r>
            <a:r>
              <a:rPr kumimoji="0" lang="ru-RU" sz="240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зачеркни гласные буквы.</a:t>
            </a:r>
            <a:endParaRPr kumimoji="0" lang="ru-RU" sz="24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267744" y="3645024"/>
            <a:ext cx="4464496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32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В сказочном слове </a:t>
            </a:r>
            <a:r>
              <a:rPr lang="ru-RU" sz="3200" b="1" u="sng" dirty="0" err="1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жушуц</a:t>
            </a:r>
            <a:r>
              <a:rPr lang="ru-RU" sz="32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 согласные - твёрдые.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propowerpoint.ru/wp-content/uploads/2013/03/DetskShkol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161"/>
            <a:ext cx="9144000" cy="686816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980728"/>
            <a:ext cx="6501408" cy="114300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Попробуй придумать свои «волшебные» фразы.</a:t>
            </a:r>
            <a:endParaRPr lang="ru-RU" sz="24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712" y="2132856"/>
            <a:ext cx="5328592" cy="5669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Подсказка:</a:t>
            </a:r>
            <a:r>
              <a:rPr kumimoji="0" lang="ru-RU" sz="240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зачеркни гласные буквы.</a:t>
            </a:r>
            <a:endParaRPr kumimoji="0" lang="ru-RU" sz="24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851920" y="3068960"/>
            <a:ext cx="1368152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88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?</a:t>
            </a:r>
            <a:endParaRPr kumimoji="0" lang="ru-RU" sz="8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Школьная доска. Slid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161"/>
            <a:ext cx="9144000" cy="686816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836712"/>
            <a:ext cx="7139136" cy="178621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У Кати, Марины и Нины были сапожки. Одни высокие чёрные, другие – невысокие серые, третьи – невысокие чёрные. У Кати и Нины – невысокие, а у Нины и Марины – чёрные. Подпиши, где чьи сапожки.</a:t>
            </a:r>
            <a:endParaRPr lang="ru-RU" sz="2800" b="1" dirty="0"/>
          </a:p>
        </p:txBody>
      </p:sp>
      <p:pic>
        <p:nvPicPr>
          <p:cNvPr id="4" name="Picture 2" descr="D:\Презентации\Математика\Умники и умницы 2 класс\Тетрадь 2 класс\Часть 1. 1- 18 урок\Image001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4F4F6"/>
              </a:clrFrom>
              <a:clrTo>
                <a:srgbClr val="F4F4F6">
                  <a:alpha val="0"/>
                </a:srgbClr>
              </a:clrTo>
            </a:clrChange>
          </a:blip>
          <a:srcRect l="29051" t="50256" r="13935" b="35347"/>
          <a:stretch>
            <a:fillRect/>
          </a:stretch>
        </p:blipFill>
        <p:spPr bwMode="auto">
          <a:xfrm>
            <a:off x="1691680" y="2996952"/>
            <a:ext cx="6855161" cy="2448272"/>
          </a:xfrm>
          <a:prstGeom prst="rect">
            <a:avLst/>
          </a:prstGeom>
          <a:noFill/>
        </p:spPr>
      </p:pic>
      <p:sp>
        <p:nvSpPr>
          <p:cNvPr id="5" name="Полилиния 4"/>
          <p:cNvSpPr/>
          <p:nvPr/>
        </p:nvSpPr>
        <p:spPr>
          <a:xfrm>
            <a:off x="6496703" y="3603171"/>
            <a:ext cx="851154" cy="1110343"/>
          </a:xfrm>
          <a:custGeom>
            <a:avLst/>
            <a:gdLst>
              <a:gd name="connsiteX0" fmla="*/ 851154 w 851154"/>
              <a:gd name="connsiteY0" fmla="*/ 1110343 h 1110343"/>
              <a:gd name="connsiteX1" fmla="*/ 796726 w 851154"/>
              <a:gd name="connsiteY1" fmla="*/ 1099458 h 1110343"/>
              <a:gd name="connsiteX2" fmla="*/ 774954 w 851154"/>
              <a:gd name="connsiteY2" fmla="*/ 1077686 h 1110343"/>
              <a:gd name="connsiteX3" fmla="*/ 709640 w 851154"/>
              <a:gd name="connsiteY3" fmla="*/ 1045029 h 1110343"/>
              <a:gd name="connsiteX4" fmla="*/ 687868 w 851154"/>
              <a:gd name="connsiteY4" fmla="*/ 1023258 h 1110343"/>
              <a:gd name="connsiteX5" fmla="*/ 622554 w 851154"/>
              <a:gd name="connsiteY5" fmla="*/ 979715 h 1110343"/>
              <a:gd name="connsiteX6" fmla="*/ 546354 w 851154"/>
              <a:gd name="connsiteY6" fmla="*/ 925286 h 1110343"/>
              <a:gd name="connsiteX7" fmla="*/ 481040 w 851154"/>
              <a:gd name="connsiteY7" fmla="*/ 849086 h 1110343"/>
              <a:gd name="connsiteX8" fmla="*/ 448383 w 851154"/>
              <a:gd name="connsiteY8" fmla="*/ 838200 h 1110343"/>
              <a:gd name="connsiteX9" fmla="*/ 426611 w 851154"/>
              <a:gd name="connsiteY9" fmla="*/ 816429 h 1110343"/>
              <a:gd name="connsiteX10" fmla="*/ 404840 w 851154"/>
              <a:gd name="connsiteY10" fmla="*/ 783772 h 1110343"/>
              <a:gd name="connsiteX11" fmla="*/ 372183 w 851154"/>
              <a:gd name="connsiteY11" fmla="*/ 762000 h 1110343"/>
              <a:gd name="connsiteX12" fmla="*/ 328640 w 851154"/>
              <a:gd name="connsiteY12" fmla="*/ 707572 h 1110343"/>
              <a:gd name="connsiteX13" fmla="*/ 274211 w 851154"/>
              <a:gd name="connsiteY13" fmla="*/ 653143 h 1110343"/>
              <a:gd name="connsiteX14" fmla="*/ 241554 w 851154"/>
              <a:gd name="connsiteY14" fmla="*/ 620486 h 1110343"/>
              <a:gd name="connsiteX15" fmla="*/ 219783 w 851154"/>
              <a:gd name="connsiteY15" fmla="*/ 587829 h 1110343"/>
              <a:gd name="connsiteX16" fmla="*/ 176240 w 851154"/>
              <a:gd name="connsiteY16" fmla="*/ 544286 h 1110343"/>
              <a:gd name="connsiteX17" fmla="*/ 132697 w 851154"/>
              <a:gd name="connsiteY17" fmla="*/ 468086 h 1110343"/>
              <a:gd name="connsiteX18" fmla="*/ 89154 w 851154"/>
              <a:gd name="connsiteY18" fmla="*/ 391886 h 1110343"/>
              <a:gd name="connsiteX19" fmla="*/ 78268 w 851154"/>
              <a:gd name="connsiteY19" fmla="*/ 359229 h 1110343"/>
              <a:gd name="connsiteX20" fmla="*/ 56497 w 851154"/>
              <a:gd name="connsiteY20" fmla="*/ 326572 h 1110343"/>
              <a:gd name="connsiteX21" fmla="*/ 34726 w 851154"/>
              <a:gd name="connsiteY21" fmla="*/ 261258 h 1110343"/>
              <a:gd name="connsiteX22" fmla="*/ 23840 w 851154"/>
              <a:gd name="connsiteY22" fmla="*/ 228600 h 1110343"/>
              <a:gd name="connsiteX23" fmla="*/ 12954 w 851154"/>
              <a:gd name="connsiteY23" fmla="*/ 152400 h 1110343"/>
              <a:gd name="connsiteX24" fmla="*/ 2068 w 851154"/>
              <a:gd name="connsiteY24" fmla="*/ 87086 h 1110343"/>
              <a:gd name="connsiteX25" fmla="*/ 2068 w 851154"/>
              <a:gd name="connsiteY25" fmla="*/ 0 h 1110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51154" h="1110343">
                <a:moveTo>
                  <a:pt x="851154" y="1110343"/>
                </a:moveTo>
                <a:cubicBezTo>
                  <a:pt x="833011" y="1106715"/>
                  <a:pt x="813732" y="1106746"/>
                  <a:pt x="796726" y="1099458"/>
                </a:cubicBezTo>
                <a:cubicBezTo>
                  <a:pt x="787292" y="1095415"/>
                  <a:pt x="782968" y="1084097"/>
                  <a:pt x="774954" y="1077686"/>
                </a:cubicBezTo>
                <a:cubicBezTo>
                  <a:pt x="744809" y="1053570"/>
                  <a:pt x="744132" y="1056527"/>
                  <a:pt x="709640" y="1045029"/>
                </a:cubicBezTo>
                <a:cubicBezTo>
                  <a:pt x="702383" y="1037772"/>
                  <a:pt x="696079" y="1029416"/>
                  <a:pt x="687868" y="1023258"/>
                </a:cubicBezTo>
                <a:cubicBezTo>
                  <a:pt x="666935" y="1007559"/>
                  <a:pt x="641056" y="998217"/>
                  <a:pt x="622554" y="979715"/>
                </a:cubicBezTo>
                <a:cubicBezTo>
                  <a:pt x="570897" y="928058"/>
                  <a:pt x="598484" y="942663"/>
                  <a:pt x="546354" y="925286"/>
                </a:cubicBezTo>
                <a:cubicBezTo>
                  <a:pt x="532425" y="904392"/>
                  <a:pt x="503667" y="856628"/>
                  <a:pt x="481040" y="849086"/>
                </a:cubicBezTo>
                <a:lnTo>
                  <a:pt x="448383" y="838200"/>
                </a:lnTo>
                <a:cubicBezTo>
                  <a:pt x="441126" y="830943"/>
                  <a:pt x="433022" y="824443"/>
                  <a:pt x="426611" y="816429"/>
                </a:cubicBezTo>
                <a:cubicBezTo>
                  <a:pt x="418438" y="806213"/>
                  <a:pt x="414091" y="793023"/>
                  <a:pt x="404840" y="783772"/>
                </a:cubicBezTo>
                <a:cubicBezTo>
                  <a:pt x="395589" y="774521"/>
                  <a:pt x="382399" y="770173"/>
                  <a:pt x="372183" y="762000"/>
                </a:cubicBezTo>
                <a:cubicBezTo>
                  <a:pt x="336809" y="733701"/>
                  <a:pt x="361650" y="745297"/>
                  <a:pt x="328640" y="707572"/>
                </a:cubicBezTo>
                <a:cubicBezTo>
                  <a:pt x="311744" y="688262"/>
                  <a:pt x="292354" y="671286"/>
                  <a:pt x="274211" y="653143"/>
                </a:cubicBezTo>
                <a:cubicBezTo>
                  <a:pt x="263325" y="642257"/>
                  <a:pt x="250093" y="633295"/>
                  <a:pt x="241554" y="620486"/>
                </a:cubicBezTo>
                <a:cubicBezTo>
                  <a:pt x="234297" y="609600"/>
                  <a:pt x="228297" y="597762"/>
                  <a:pt x="219783" y="587829"/>
                </a:cubicBezTo>
                <a:cubicBezTo>
                  <a:pt x="206425" y="572244"/>
                  <a:pt x="187626" y="561365"/>
                  <a:pt x="176240" y="544286"/>
                </a:cubicBezTo>
                <a:cubicBezTo>
                  <a:pt x="123203" y="464733"/>
                  <a:pt x="187933" y="564751"/>
                  <a:pt x="132697" y="468086"/>
                </a:cubicBezTo>
                <a:cubicBezTo>
                  <a:pt x="101461" y="413422"/>
                  <a:pt x="117352" y="457680"/>
                  <a:pt x="89154" y="391886"/>
                </a:cubicBezTo>
                <a:cubicBezTo>
                  <a:pt x="84634" y="381339"/>
                  <a:pt x="83400" y="369492"/>
                  <a:pt x="78268" y="359229"/>
                </a:cubicBezTo>
                <a:cubicBezTo>
                  <a:pt x="72417" y="347527"/>
                  <a:pt x="61810" y="338527"/>
                  <a:pt x="56497" y="326572"/>
                </a:cubicBezTo>
                <a:cubicBezTo>
                  <a:pt x="47177" y="305601"/>
                  <a:pt x="41983" y="283029"/>
                  <a:pt x="34726" y="261258"/>
                </a:cubicBezTo>
                <a:lnTo>
                  <a:pt x="23840" y="228600"/>
                </a:lnTo>
                <a:cubicBezTo>
                  <a:pt x="20211" y="203200"/>
                  <a:pt x="16856" y="177760"/>
                  <a:pt x="12954" y="152400"/>
                </a:cubicBezTo>
                <a:cubicBezTo>
                  <a:pt x="9598" y="130585"/>
                  <a:pt x="3641" y="109102"/>
                  <a:pt x="2068" y="87086"/>
                </a:cubicBezTo>
                <a:cubicBezTo>
                  <a:pt x="0" y="58131"/>
                  <a:pt x="2068" y="29029"/>
                  <a:pt x="2068" y="0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318657" y="4582886"/>
            <a:ext cx="3868472" cy="1262743"/>
          </a:xfrm>
          <a:custGeom>
            <a:avLst/>
            <a:gdLst>
              <a:gd name="connsiteX0" fmla="*/ 0 w 3868472"/>
              <a:gd name="connsiteY0" fmla="*/ 0 h 1262743"/>
              <a:gd name="connsiteX1" fmla="*/ 21772 w 3868472"/>
              <a:gd name="connsiteY1" fmla="*/ 293914 h 1262743"/>
              <a:gd name="connsiteX2" fmla="*/ 32657 w 3868472"/>
              <a:gd name="connsiteY2" fmla="*/ 402771 h 1262743"/>
              <a:gd name="connsiteX3" fmla="*/ 65314 w 3868472"/>
              <a:gd name="connsiteY3" fmla="*/ 511628 h 1262743"/>
              <a:gd name="connsiteX4" fmla="*/ 76200 w 3868472"/>
              <a:gd name="connsiteY4" fmla="*/ 544285 h 1262743"/>
              <a:gd name="connsiteX5" fmla="*/ 108857 w 3868472"/>
              <a:gd name="connsiteY5" fmla="*/ 587828 h 1262743"/>
              <a:gd name="connsiteX6" fmla="*/ 130629 w 3868472"/>
              <a:gd name="connsiteY6" fmla="*/ 631371 h 1262743"/>
              <a:gd name="connsiteX7" fmla="*/ 152400 w 3868472"/>
              <a:gd name="connsiteY7" fmla="*/ 653143 h 1262743"/>
              <a:gd name="connsiteX8" fmla="*/ 217714 w 3868472"/>
              <a:gd name="connsiteY8" fmla="*/ 762000 h 1262743"/>
              <a:gd name="connsiteX9" fmla="*/ 250372 w 3868472"/>
              <a:gd name="connsiteY9" fmla="*/ 794657 h 1262743"/>
              <a:gd name="connsiteX10" fmla="*/ 304800 w 3868472"/>
              <a:gd name="connsiteY10" fmla="*/ 838200 h 1262743"/>
              <a:gd name="connsiteX11" fmla="*/ 359229 w 3868472"/>
              <a:gd name="connsiteY11" fmla="*/ 892628 h 1262743"/>
              <a:gd name="connsiteX12" fmla="*/ 424543 w 3868472"/>
              <a:gd name="connsiteY12" fmla="*/ 947057 h 1262743"/>
              <a:gd name="connsiteX13" fmla="*/ 457200 w 3868472"/>
              <a:gd name="connsiteY13" fmla="*/ 979714 h 1262743"/>
              <a:gd name="connsiteX14" fmla="*/ 533400 w 3868472"/>
              <a:gd name="connsiteY14" fmla="*/ 1023257 h 1262743"/>
              <a:gd name="connsiteX15" fmla="*/ 566057 w 3868472"/>
              <a:gd name="connsiteY15" fmla="*/ 1034143 h 1262743"/>
              <a:gd name="connsiteX16" fmla="*/ 620486 w 3868472"/>
              <a:gd name="connsiteY16" fmla="*/ 1066800 h 1262743"/>
              <a:gd name="connsiteX17" fmla="*/ 762000 w 3868472"/>
              <a:gd name="connsiteY17" fmla="*/ 1132114 h 1262743"/>
              <a:gd name="connsiteX18" fmla="*/ 805543 w 3868472"/>
              <a:gd name="connsiteY18" fmla="*/ 1143000 h 1262743"/>
              <a:gd name="connsiteX19" fmla="*/ 838200 w 3868472"/>
              <a:gd name="connsiteY19" fmla="*/ 1153885 h 1262743"/>
              <a:gd name="connsiteX20" fmla="*/ 892629 w 3868472"/>
              <a:gd name="connsiteY20" fmla="*/ 1164771 h 1262743"/>
              <a:gd name="connsiteX21" fmla="*/ 925286 w 3868472"/>
              <a:gd name="connsiteY21" fmla="*/ 1175657 h 1262743"/>
              <a:gd name="connsiteX22" fmla="*/ 968829 w 3868472"/>
              <a:gd name="connsiteY22" fmla="*/ 1186543 h 1262743"/>
              <a:gd name="connsiteX23" fmla="*/ 1023257 w 3868472"/>
              <a:gd name="connsiteY23" fmla="*/ 1208314 h 1262743"/>
              <a:gd name="connsiteX24" fmla="*/ 1088572 w 3868472"/>
              <a:gd name="connsiteY24" fmla="*/ 1230085 h 1262743"/>
              <a:gd name="connsiteX25" fmla="*/ 1132114 w 3868472"/>
              <a:gd name="connsiteY25" fmla="*/ 1251857 h 1262743"/>
              <a:gd name="connsiteX26" fmla="*/ 1404257 w 3868472"/>
              <a:gd name="connsiteY26" fmla="*/ 1262743 h 1262743"/>
              <a:gd name="connsiteX27" fmla="*/ 2786743 w 3868472"/>
              <a:gd name="connsiteY27" fmla="*/ 1251857 h 1262743"/>
              <a:gd name="connsiteX28" fmla="*/ 2830286 w 3868472"/>
              <a:gd name="connsiteY28" fmla="*/ 1240971 h 1262743"/>
              <a:gd name="connsiteX29" fmla="*/ 2928257 w 3868472"/>
              <a:gd name="connsiteY29" fmla="*/ 1219200 h 1262743"/>
              <a:gd name="connsiteX30" fmla="*/ 2960914 w 3868472"/>
              <a:gd name="connsiteY30" fmla="*/ 1208314 h 1262743"/>
              <a:gd name="connsiteX31" fmla="*/ 3015343 w 3868472"/>
              <a:gd name="connsiteY31" fmla="*/ 1197428 h 1262743"/>
              <a:gd name="connsiteX32" fmla="*/ 3048000 w 3868472"/>
              <a:gd name="connsiteY32" fmla="*/ 1186543 h 1262743"/>
              <a:gd name="connsiteX33" fmla="*/ 3145972 w 3868472"/>
              <a:gd name="connsiteY33" fmla="*/ 1164771 h 1262743"/>
              <a:gd name="connsiteX34" fmla="*/ 3178629 w 3868472"/>
              <a:gd name="connsiteY34" fmla="*/ 1143000 h 1262743"/>
              <a:gd name="connsiteX35" fmla="*/ 3222172 w 3868472"/>
              <a:gd name="connsiteY35" fmla="*/ 1132114 h 1262743"/>
              <a:gd name="connsiteX36" fmla="*/ 3254829 w 3868472"/>
              <a:gd name="connsiteY36" fmla="*/ 1121228 h 1262743"/>
              <a:gd name="connsiteX37" fmla="*/ 3341914 w 3868472"/>
              <a:gd name="connsiteY37" fmla="*/ 1099457 h 1262743"/>
              <a:gd name="connsiteX38" fmla="*/ 3385457 w 3868472"/>
              <a:gd name="connsiteY38" fmla="*/ 1088571 h 1262743"/>
              <a:gd name="connsiteX39" fmla="*/ 3439886 w 3868472"/>
              <a:gd name="connsiteY39" fmla="*/ 1055914 h 1262743"/>
              <a:gd name="connsiteX40" fmla="*/ 3548743 w 3868472"/>
              <a:gd name="connsiteY40" fmla="*/ 1001485 h 1262743"/>
              <a:gd name="connsiteX41" fmla="*/ 3581400 w 3868472"/>
              <a:gd name="connsiteY41" fmla="*/ 979714 h 1262743"/>
              <a:gd name="connsiteX42" fmla="*/ 3624943 w 3868472"/>
              <a:gd name="connsiteY42" fmla="*/ 957943 h 1262743"/>
              <a:gd name="connsiteX43" fmla="*/ 3646714 w 3868472"/>
              <a:gd name="connsiteY43" fmla="*/ 936171 h 1262743"/>
              <a:gd name="connsiteX44" fmla="*/ 3690257 w 3868472"/>
              <a:gd name="connsiteY44" fmla="*/ 903514 h 1262743"/>
              <a:gd name="connsiteX45" fmla="*/ 3820886 w 3868472"/>
              <a:gd name="connsiteY45" fmla="*/ 794657 h 1262743"/>
              <a:gd name="connsiteX46" fmla="*/ 3842657 w 3868472"/>
              <a:gd name="connsiteY46" fmla="*/ 762000 h 1262743"/>
              <a:gd name="connsiteX47" fmla="*/ 3864429 w 3868472"/>
              <a:gd name="connsiteY47" fmla="*/ 740228 h 1262743"/>
              <a:gd name="connsiteX48" fmla="*/ 3864429 w 3868472"/>
              <a:gd name="connsiteY48" fmla="*/ 707571 h 1262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868472" h="1262743">
                <a:moveTo>
                  <a:pt x="0" y="0"/>
                </a:moveTo>
                <a:cubicBezTo>
                  <a:pt x="39197" y="117589"/>
                  <a:pt x="4727" y="4150"/>
                  <a:pt x="21772" y="293914"/>
                </a:cubicBezTo>
                <a:cubicBezTo>
                  <a:pt x="23913" y="330318"/>
                  <a:pt x="27500" y="366671"/>
                  <a:pt x="32657" y="402771"/>
                </a:cubicBezTo>
                <a:cubicBezTo>
                  <a:pt x="36769" y="431558"/>
                  <a:pt x="57740" y="488906"/>
                  <a:pt x="65314" y="511628"/>
                </a:cubicBezTo>
                <a:cubicBezTo>
                  <a:pt x="68943" y="522514"/>
                  <a:pt x="69315" y="535105"/>
                  <a:pt x="76200" y="544285"/>
                </a:cubicBezTo>
                <a:cubicBezTo>
                  <a:pt x="87086" y="558799"/>
                  <a:pt x="99241" y="572443"/>
                  <a:pt x="108857" y="587828"/>
                </a:cubicBezTo>
                <a:cubicBezTo>
                  <a:pt x="117458" y="601589"/>
                  <a:pt x="121628" y="617869"/>
                  <a:pt x="130629" y="631371"/>
                </a:cubicBezTo>
                <a:cubicBezTo>
                  <a:pt x="136322" y="639911"/>
                  <a:pt x="146707" y="644604"/>
                  <a:pt x="152400" y="653143"/>
                </a:cubicBezTo>
                <a:cubicBezTo>
                  <a:pt x="186753" y="704672"/>
                  <a:pt x="163755" y="708042"/>
                  <a:pt x="217714" y="762000"/>
                </a:cubicBezTo>
                <a:cubicBezTo>
                  <a:pt x="228600" y="772886"/>
                  <a:pt x="238786" y="784519"/>
                  <a:pt x="250372" y="794657"/>
                </a:cubicBezTo>
                <a:cubicBezTo>
                  <a:pt x="267857" y="809957"/>
                  <a:pt x="288371" y="821771"/>
                  <a:pt x="304800" y="838200"/>
                </a:cubicBezTo>
                <a:cubicBezTo>
                  <a:pt x="377368" y="910768"/>
                  <a:pt x="272148" y="834575"/>
                  <a:pt x="359229" y="892628"/>
                </a:cubicBezTo>
                <a:cubicBezTo>
                  <a:pt x="438195" y="997916"/>
                  <a:pt x="349740" y="897188"/>
                  <a:pt x="424543" y="947057"/>
                </a:cubicBezTo>
                <a:cubicBezTo>
                  <a:pt x="437352" y="955596"/>
                  <a:pt x="445373" y="969859"/>
                  <a:pt x="457200" y="979714"/>
                </a:cubicBezTo>
                <a:cubicBezTo>
                  <a:pt x="476491" y="995790"/>
                  <a:pt x="511482" y="1013863"/>
                  <a:pt x="533400" y="1023257"/>
                </a:cubicBezTo>
                <a:cubicBezTo>
                  <a:pt x="543947" y="1027777"/>
                  <a:pt x="555171" y="1030514"/>
                  <a:pt x="566057" y="1034143"/>
                </a:cubicBezTo>
                <a:cubicBezTo>
                  <a:pt x="608583" y="1076667"/>
                  <a:pt x="563961" y="1038537"/>
                  <a:pt x="620486" y="1066800"/>
                </a:cubicBezTo>
                <a:cubicBezTo>
                  <a:pt x="704804" y="1108959"/>
                  <a:pt x="583811" y="1087566"/>
                  <a:pt x="762000" y="1132114"/>
                </a:cubicBezTo>
                <a:cubicBezTo>
                  <a:pt x="776514" y="1135743"/>
                  <a:pt x="791158" y="1138890"/>
                  <a:pt x="805543" y="1143000"/>
                </a:cubicBezTo>
                <a:cubicBezTo>
                  <a:pt x="816576" y="1146152"/>
                  <a:pt x="827068" y="1151102"/>
                  <a:pt x="838200" y="1153885"/>
                </a:cubicBezTo>
                <a:cubicBezTo>
                  <a:pt x="856150" y="1158372"/>
                  <a:pt x="874679" y="1160283"/>
                  <a:pt x="892629" y="1164771"/>
                </a:cubicBezTo>
                <a:cubicBezTo>
                  <a:pt x="903761" y="1167554"/>
                  <a:pt x="914253" y="1172505"/>
                  <a:pt x="925286" y="1175657"/>
                </a:cubicBezTo>
                <a:cubicBezTo>
                  <a:pt x="939671" y="1179767"/>
                  <a:pt x="954636" y="1181812"/>
                  <a:pt x="968829" y="1186543"/>
                </a:cubicBezTo>
                <a:cubicBezTo>
                  <a:pt x="987366" y="1192722"/>
                  <a:pt x="1004893" y="1201636"/>
                  <a:pt x="1023257" y="1208314"/>
                </a:cubicBezTo>
                <a:cubicBezTo>
                  <a:pt x="1044825" y="1216157"/>
                  <a:pt x="1068046" y="1219821"/>
                  <a:pt x="1088572" y="1230085"/>
                </a:cubicBezTo>
                <a:cubicBezTo>
                  <a:pt x="1103086" y="1237342"/>
                  <a:pt x="1115973" y="1250187"/>
                  <a:pt x="1132114" y="1251857"/>
                </a:cubicBezTo>
                <a:cubicBezTo>
                  <a:pt x="1222419" y="1261199"/>
                  <a:pt x="1313543" y="1259114"/>
                  <a:pt x="1404257" y="1262743"/>
                </a:cubicBezTo>
                <a:lnTo>
                  <a:pt x="2786743" y="1251857"/>
                </a:lnTo>
                <a:cubicBezTo>
                  <a:pt x="2801702" y="1251629"/>
                  <a:pt x="2815681" y="1244217"/>
                  <a:pt x="2830286" y="1240971"/>
                </a:cubicBezTo>
                <a:cubicBezTo>
                  <a:pt x="2880774" y="1229751"/>
                  <a:pt x="2881813" y="1232470"/>
                  <a:pt x="2928257" y="1219200"/>
                </a:cubicBezTo>
                <a:cubicBezTo>
                  <a:pt x="2939290" y="1216048"/>
                  <a:pt x="2949782" y="1211097"/>
                  <a:pt x="2960914" y="1208314"/>
                </a:cubicBezTo>
                <a:cubicBezTo>
                  <a:pt x="2978864" y="1203826"/>
                  <a:pt x="2997393" y="1201915"/>
                  <a:pt x="3015343" y="1197428"/>
                </a:cubicBezTo>
                <a:cubicBezTo>
                  <a:pt x="3026475" y="1194645"/>
                  <a:pt x="3036967" y="1189695"/>
                  <a:pt x="3048000" y="1186543"/>
                </a:cubicBezTo>
                <a:cubicBezTo>
                  <a:pt x="3083876" y="1176293"/>
                  <a:pt x="3108553" y="1172255"/>
                  <a:pt x="3145972" y="1164771"/>
                </a:cubicBezTo>
                <a:cubicBezTo>
                  <a:pt x="3156858" y="1157514"/>
                  <a:pt x="3166604" y="1148154"/>
                  <a:pt x="3178629" y="1143000"/>
                </a:cubicBezTo>
                <a:cubicBezTo>
                  <a:pt x="3192380" y="1137107"/>
                  <a:pt x="3207787" y="1136224"/>
                  <a:pt x="3222172" y="1132114"/>
                </a:cubicBezTo>
                <a:cubicBezTo>
                  <a:pt x="3233205" y="1128962"/>
                  <a:pt x="3243759" y="1124247"/>
                  <a:pt x="3254829" y="1121228"/>
                </a:cubicBezTo>
                <a:cubicBezTo>
                  <a:pt x="3283696" y="1113355"/>
                  <a:pt x="3312886" y="1106714"/>
                  <a:pt x="3341914" y="1099457"/>
                </a:cubicBezTo>
                <a:lnTo>
                  <a:pt x="3385457" y="1088571"/>
                </a:lnTo>
                <a:cubicBezTo>
                  <a:pt x="3434304" y="1039726"/>
                  <a:pt x="3376294" y="1091244"/>
                  <a:pt x="3439886" y="1055914"/>
                </a:cubicBezTo>
                <a:cubicBezTo>
                  <a:pt x="3545925" y="997003"/>
                  <a:pt x="3463647" y="1022759"/>
                  <a:pt x="3548743" y="1001485"/>
                </a:cubicBezTo>
                <a:cubicBezTo>
                  <a:pt x="3559629" y="994228"/>
                  <a:pt x="3570041" y="986205"/>
                  <a:pt x="3581400" y="979714"/>
                </a:cubicBezTo>
                <a:cubicBezTo>
                  <a:pt x="3595489" y="971663"/>
                  <a:pt x="3611441" y="966944"/>
                  <a:pt x="3624943" y="957943"/>
                </a:cubicBezTo>
                <a:cubicBezTo>
                  <a:pt x="3633482" y="952250"/>
                  <a:pt x="3638830" y="942741"/>
                  <a:pt x="3646714" y="936171"/>
                </a:cubicBezTo>
                <a:cubicBezTo>
                  <a:pt x="3660652" y="924556"/>
                  <a:pt x="3675394" y="913918"/>
                  <a:pt x="3690257" y="903514"/>
                </a:cubicBezTo>
                <a:cubicBezTo>
                  <a:pt x="3740459" y="868373"/>
                  <a:pt x="3784997" y="848491"/>
                  <a:pt x="3820886" y="794657"/>
                </a:cubicBezTo>
                <a:cubicBezTo>
                  <a:pt x="3828143" y="783771"/>
                  <a:pt x="3834484" y="772216"/>
                  <a:pt x="3842657" y="762000"/>
                </a:cubicBezTo>
                <a:cubicBezTo>
                  <a:pt x="3849068" y="753986"/>
                  <a:pt x="3860617" y="749757"/>
                  <a:pt x="3864429" y="740228"/>
                </a:cubicBezTo>
                <a:cubicBezTo>
                  <a:pt x="3868472" y="730121"/>
                  <a:pt x="3864429" y="718457"/>
                  <a:pt x="3864429" y="707571"/>
                </a:cubicBezTo>
              </a:path>
            </a:pathLst>
          </a:cu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3907971" y="4103914"/>
            <a:ext cx="1233015" cy="1133164"/>
          </a:xfrm>
          <a:custGeom>
            <a:avLst/>
            <a:gdLst>
              <a:gd name="connsiteX0" fmla="*/ 0 w 1233015"/>
              <a:gd name="connsiteY0" fmla="*/ 1077686 h 1133164"/>
              <a:gd name="connsiteX1" fmla="*/ 478972 w 1233015"/>
              <a:gd name="connsiteY1" fmla="*/ 1099457 h 1133164"/>
              <a:gd name="connsiteX2" fmla="*/ 576943 w 1233015"/>
              <a:gd name="connsiteY2" fmla="*/ 1045029 h 1133164"/>
              <a:gd name="connsiteX3" fmla="*/ 631372 w 1233015"/>
              <a:gd name="connsiteY3" fmla="*/ 1001486 h 1133164"/>
              <a:gd name="connsiteX4" fmla="*/ 696686 w 1233015"/>
              <a:gd name="connsiteY4" fmla="*/ 979715 h 1133164"/>
              <a:gd name="connsiteX5" fmla="*/ 751115 w 1233015"/>
              <a:gd name="connsiteY5" fmla="*/ 936172 h 1133164"/>
              <a:gd name="connsiteX6" fmla="*/ 772886 w 1233015"/>
              <a:gd name="connsiteY6" fmla="*/ 914400 h 1133164"/>
              <a:gd name="connsiteX7" fmla="*/ 805543 w 1233015"/>
              <a:gd name="connsiteY7" fmla="*/ 892629 h 1133164"/>
              <a:gd name="connsiteX8" fmla="*/ 881743 w 1233015"/>
              <a:gd name="connsiteY8" fmla="*/ 805543 h 1133164"/>
              <a:gd name="connsiteX9" fmla="*/ 968829 w 1233015"/>
              <a:gd name="connsiteY9" fmla="*/ 729343 h 1133164"/>
              <a:gd name="connsiteX10" fmla="*/ 990600 w 1233015"/>
              <a:gd name="connsiteY10" fmla="*/ 696686 h 1133164"/>
              <a:gd name="connsiteX11" fmla="*/ 1055915 w 1233015"/>
              <a:gd name="connsiteY11" fmla="*/ 642257 h 1133164"/>
              <a:gd name="connsiteX12" fmla="*/ 1077686 w 1233015"/>
              <a:gd name="connsiteY12" fmla="*/ 609600 h 1133164"/>
              <a:gd name="connsiteX13" fmla="*/ 1099458 w 1233015"/>
              <a:gd name="connsiteY13" fmla="*/ 587829 h 1133164"/>
              <a:gd name="connsiteX14" fmla="*/ 1143000 w 1233015"/>
              <a:gd name="connsiteY14" fmla="*/ 533400 h 1133164"/>
              <a:gd name="connsiteX15" fmla="*/ 1153886 w 1233015"/>
              <a:gd name="connsiteY15" fmla="*/ 500743 h 1133164"/>
              <a:gd name="connsiteX16" fmla="*/ 1164772 w 1233015"/>
              <a:gd name="connsiteY16" fmla="*/ 457200 h 1133164"/>
              <a:gd name="connsiteX17" fmla="*/ 1186543 w 1233015"/>
              <a:gd name="connsiteY17" fmla="*/ 424543 h 1133164"/>
              <a:gd name="connsiteX18" fmla="*/ 1197429 w 1233015"/>
              <a:gd name="connsiteY18" fmla="*/ 381000 h 1133164"/>
              <a:gd name="connsiteX19" fmla="*/ 1208315 w 1233015"/>
              <a:gd name="connsiteY19" fmla="*/ 348343 h 1133164"/>
              <a:gd name="connsiteX20" fmla="*/ 1219200 w 1233015"/>
              <a:gd name="connsiteY20" fmla="*/ 283029 h 1133164"/>
              <a:gd name="connsiteX21" fmla="*/ 1230086 w 1233015"/>
              <a:gd name="connsiteY21" fmla="*/ 228600 h 1133164"/>
              <a:gd name="connsiteX22" fmla="*/ 1230086 w 1233015"/>
              <a:gd name="connsiteY22" fmla="*/ 0 h 113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33015" h="1133164">
                <a:moveTo>
                  <a:pt x="0" y="1077686"/>
                </a:moveTo>
                <a:cubicBezTo>
                  <a:pt x="258900" y="1133164"/>
                  <a:pt x="100476" y="1112074"/>
                  <a:pt x="478972" y="1099457"/>
                </a:cubicBezTo>
                <a:cubicBezTo>
                  <a:pt x="520039" y="1085769"/>
                  <a:pt x="539511" y="1082461"/>
                  <a:pt x="576943" y="1045029"/>
                </a:cubicBezTo>
                <a:cubicBezTo>
                  <a:pt x="595039" y="1026933"/>
                  <a:pt x="606654" y="1012472"/>
                  <a:pt x="631372" y="1001486"/>
                </a:cubicBezTo>
                <a:cubicBezTo>
                  <a:pt x="652343" y="992166"/>
                  <a:pt x="696686" y="979715"/>
                  <a:pt x="696686" y="979715"/>
                </a:cubicBezTo>
                <a:cubicBezTo>
                  <a:pt x="749259" y="927142"/>
                  <a:pt x="682448" y="991106"/>
                  <a:pt x="751115" y="936172"/>
                </a:cubicBezTo>
                <a:cubicBezTo>
                  <a:pt x="759129" y="929761"/>
                  <a:pt x="764872" y="920811"/>
                  <a:pt x="772886" y="914400"/>
                </a:cubicBezTo>
                <a:cubicBezTo>
                  <a:pt x="783102" y="906227"/>
                  <a:pt x="795697" y="901244"/>
                  <a:pt x="805543" y="892629"/>
                </a:cubicBezTo>
                <a:cubicBezTo>
                  <a:pt x="933661" y="780526"/>
                  <a:pt x="812883" y="884240"/>
                  <a:pt x="881743" y="805543"/>
                </a:cubicBezTo>
                <a:cubicBezTo>
                  <a:pt x="926317" y="754602"/>
                  <a:pt x="924566" y="758853"/>
                  <a:pt x="968829" y="729343"/>
                </a:cubicBezTo>
                <a:cubicBezTo>
                  <a:pt x="976086" y="718457"/>
                  <a:pt x="981349" y="705937"/>
                  <a:pt x="990600" y="696686"/>
                </a:cubicBezTo>
                <a:cubicBezTo>
                  <a:pt x="1032943" y="654343"/>
                  <a:pt x="1026638" y="678854"/>
                  <a:pt x="1055915" y="642257"/>
                </a:cubicBezTo>
                <a:cubicBezTo>
                  <a:pt x="1064088" y="632041"/>
                  <a:pt x="1069513" y="619816"/>
                  <a:pt x="1077686" y="609600"/>
                </a:cubicBezTo>
                <a:cubicBezTo>
                  <a:pt x="1084097" y="601586"/>
                  <a:pt x="1093047" y="595843"/>
                  <a:pt x="1099458" y="587829"/>
                </a:cubicBezTo>
                <a:cubicBezTo>
                  <a:pt x="1154397" y="519156"/>
                  <a:pt x="1090425" y="585978"/>
                  <a:pt x="1143000" y="533400"/>
                </a:cubicBezTo>
                <a:cubicBezTo>
                  <a:pt x="1146629" y="522514"/>
                  <a:pt x="1150734" y="511776"/>
                  <a:pt x="1153886" y="500743"/>
                </a:cubicBezTo>
                <a:cubicBezTo>
                  <a:pt x="1157996" y="486358"/>
                  <a:pt x="1158879" y="470951"/>
                  <a:pt x="1164772" y="457200"/>
                </a:cubicBezTo>
                <a:cubicBezTo>
                  <a:pt x="1169926" y="445175"/>
                  <a:pt x="1179286" y="435429"/>
                  <a:pt x="1186543" y="424543"/>
                </a:cubicBezTo>
                <a:cubicBezTo>
                  <a:pt x="1190172" y="410029"/>
                  <a:pt x="1193319" y="395385"/>
                  <a:pt x="1197429" y="381000"/>
                </a:cubicBezTo>
                <a:cubicBezTo>
                  <a:pt x="1200581" y="369967"/>
                  <a:pt x="1205826" y="359544"/>
                  <a:pt x="1208315" y="348343"/>
                </a:cubicBezTo>
                <a:cubicBezTo>
                  <a:pt x="1213103" y="326797"/>
                  <a:pt x="1215252" y="304745"/>
                  <a:pt x="1219200" y="283029"/>
                </a:cubicBezTo>
                <a:cubicBezTo>
                  <a:pt x="1222510" y="264825"/>
                  <a:pt x="1229375" y="247089"/>
                  <a:pt x="1230086" y="228600"/>
                </a:cubicBezTo>
                <a:cubicBezTo>
                  <a:pt x="1233015" y="152456"/>
                  <a:pt x="1230086" y="76200"/>
                  <a:pt x="1230086" y="0"/>
                </a:cubicBezTo>
              </a:path>
            </a:pathLst>
          </a:cu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D:\клипарты\школа\38826eb9d74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6" y="5085184"/>
            <a:ext cx="1080120" cy="1518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15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274638"/>
            <a:ext cx="5338936" cy="92211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7030A0"/>
                </a:solidFill>
              </a:rPr>
              <a:t>с</a:t>
            </a:r>
            <a:r>
              <a:rPr lang="ru-RU" sz="2700" b="1" dirty="0" smtClean="0">
                <a:solidFill>
                  <a:srgbClr val="FF0000"/>
                </a:solidFill>
              </a:rPr>
              <a:t>о</a:t>
            </a:r>
            <a:r>
              <a:rPr lang="ru-RU" sz="2700" b="1" dirty="0" smtClean="0">
                <a:solidFill>
                  <a:srgbClr val="00B0F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б</a:t>
            </a:r>
            <a:r>
              <a:rPr lang="ru-RU" sz="2700" b="1" dirty="0" smtClean="0">
                <a:solidFill>
                  <a:srgbClr val="00B050"/>
                </a:solidFill>
              </a:rPr>
              <a:t>р</a:t>
            </a:r>
            <a:r>
              <a:rPr lang="ru-RU" sz="2700" b="1" dirty="0" smtClean="0">
                <a:solidFill>
                  <a:srgbClr val="FFC000"/>
                </a:solidFill>
              </a:rPr>
              <a:t>а</a:t>
            </a:r>
            <a:r>
              <a:rPr lang="ru-RU" sz="2700" b="1" dirty="0" smtClean="0">
                <a:solidFill>
                  <a:srgbClr val="FF0000"/>
                </a:solidFill>
              </a:rPr>
              <a:t>з</a:t>
            </a:r>
            <a:r>
              <a:rPr lang="ru-RU" sz="2700" b="1" dirty="0" smtClean="0">
                <a:solidFill>
                  <a:srgbClr val="00B0F0"/>
                </a:solidFill>
              </a:rPr>
              <a:t>и</a:t>
            </a:r>
            <a:r>
              <a:rPr lang="ru-RU" sz="2700" b="1" dirty="0" smtClean="0">
                <a:solidFill>
                  <a:srgbClr val="FF0000"/>
                </a:solidFill>
              </a:rPr>
              <a:t>, </a:t>
            </a:r>
            <a:r>
              <a:rPr lang="ru-RU" sz="2700" b="1" dirty="0" smtClean="0">
                <a:solidFill>
                  <a:srgbClr val="00B050"/>
                </a:solidFill>
              </a:rPr>
              <a:t>д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7030A0"/>
                </a:solidFill>
              </a:rPr>
              <a:t>с</a:t>
            </a:r>
            <a:r>
              <a:rPr lang="ru-RU" sz="2700" b="1" dirty="0" smtClean="0">
                <a:solidFill>
                  <a:srgbClr val="00B0F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а</a:t>
            </a:r>
            <a:r>
              <a:rPr lang="ru-RU" sz="2700" b="1" dirty="0" smtClean="0">
                <a:solidFill>
                  <a:srgbClr val="00B050"/>
                </a:solidFill>
              </a:rPr>
              <a:t>ж</a:t>
            </a:r>
            <a:r>
              <a:rPr lang="ru-RU" sz="2700" b="1" dirty="0" smtClean="0">
                <a:solidFill>
                  <a:srgbClr val="FFC000"/>
                </a:solidFill>
              </a:rPr>
              <a:t>и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1547664" y="1772816"/>
            <a:ext cx="3312368" cy="1728192"/>
          </a:xfrm>
          <a:prstGeom prst="cloudCallout">
            <a:avLst>
              <a:gd name="adj1" fmla="val -32256"/>
              <a:gd name="adj2" fmla="val 8862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Червяк ползает, а рыба</a:t>
            </a:r>
            <a:r>
              <a:rPr lang="ru-RU" sz="2400" b="1" dirty="0" smtClean="0">
                <a:solidFill>
                  <a:schemeClr val="tx1"/>
                </a:solidFill>
              </a:rPr>
              <a:t>…?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796136" y="1124744"/>
            <a:ext cx="2304256" cy="1296144"/>
          </a:xfrm>
          <a:prstGeom prst="cloudCallout">
            <a:avLst>
              <a:gd name="adj1" fmla="val -35189"/>
              <a:gd name="adj2" fmla="val 113086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плавает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" name="Picture 4" descr="D:\клипарты\рыбы\красна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356992"/>
            <a:ext cx="1872208" cy="1808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6" descr="jiv234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3717032"/>
            <a:ext cx="1872208" cy="1953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Школьная доска. Slid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161"/>
            <a:ext cx="9144000" cy="6868161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75656" y="764704"/>
            <a:ext cx="7668344" cy="93610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Выбери нужную фигуру из 6 пронумерованных. Впиши номер вместо вопроса.</a:t>
            </a:r>
            <a:endParaRPr lang="ru-RU" sz="2800" b="1" dirty="0"/>
          </a:p>
        </p:txBody>
      </p:sp>
      <p:pic>
        <p:nvPicPr>
          <p:cNvPr id="9" name="Picture 2" descr="D:\Презентации\Математика\Умники и умницы 2 класс\Тетрадь 2 класс\Часть 1. 1- 18 урок\Image001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clrChange>
              <a:clrFrom>
                <a:srgbClr val="E4E3E9"/>
              </a:clrFrom>
              <a:clrTo>
                <a:srgbClr val="E4E3E9">
                  <a:alpha val="0"/>
                </a:srgbClr>
              </a:clrTo>
            </a:clrChange>
          </a:blip>
          <a:srcRect l="21444" t="69199" r="8197" b="10093"/>
          <a:stretch>
            <a:fillRect/>
          </a:stretch>
        </p:blipFill>
        <p:spPr bwMode="auto">
          <a:xfrm>
            <a:off x="1691680" y="2132856"/>
            <a:ext cx="7092788" cy="295232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131840" y="4077072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6</a:t>
            </a:r>
            <a:r>
              <a:rPr lang="ru-RU" sz="4000" b="1" dirty="0" smtClean="0">
                <a:solidFill>
                  <a:srgbClr val="FF0000"/>
                </a:solidFill>
              </a:rPr>
              <a:t> 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13" name="Picture 1" descr="D:\клипарты\школа\fa853715c7e5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501" r="13910"/>
          <a:stretch>
            <a:fillRect/>
          </a:stretch>
        </p:blipFill>
        <p:spPr bwMode="auto">
          <a:xfrm>
            <a:off x="2267744" y="4797152"/>
            <a:ext cx="1121111" cy="1844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1" descr="D:\клипарты\школа\fa853715c7e5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501" r="13910"/>
          <a:stretch>
            <a:fillRect/>
          </a:stretch>
        </p:blipFill>
        <p:spPr bwMode="auto">
          <a:xfrm>
            <a:off x="1259632" y="4152594"/>
            <a:ext cx="1296144" cy="2132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D:\клипарты\школа\38826eb9d74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4293096"/>
            <a:ext cx="1431950" cy="2012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15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274638"/>
            <a:ext cx="5338936" cy="92211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7030A0"/>
                </a:solidFill>
              </a:rPr>
              <a:t>с</a:t>
            </a:r>
            <a:r>
              <a:rPr lang="ru-RU" sz="2700" b="1" dirty="0" smtClean="0">
                <a:solidFill>
                  <a:srgbClr val="FF0000"/>
                </a:solidFill>
              </a:rPr>
              <a:t>о</a:t>
            </a:r>
            <a:r>
              <a:rPr lang="ru-RU" sz="2700" b="1" dirty="0" smtClean="0">
                <a:solidFill>
                  <a:srgbClr val="00B0F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б</a:t>
            </a:r>
            <a:r>
              <a:rPr lang="ru-RU" sz="2700" b="1" dirty="0" smtClean="0">
                <a:solidFill>
                  <a:srgbClr val="00B050"/>
                </a:solidFill>
              </a:rPr>
              <a:t>р</a:t>
            </a:r>
            <a:r>
              <a:rPr lang="ru-RU" sz="2700" b="1" dirty="0" smtClean="0">
                <a:solidFill>
                  <a:srgbClr val="FFC000"/>
                </a:solidFill>
              </a:rPr>
              <a:t>а</a:t>
            </a:r>
            <a:r>
              <a:rPr lang="ru-RU" sz="2700" b="1" dirty="0" smtClean="0">
                <a:solidFill>
                  <a:srgbClr val="FF0000"/>
                </a:solidFill>
              </a:rPr>
              <a:t>з</a:t>
            </a:r>
            <a:r>
              <a:rPr lang="ru-RU" sz="2700" b="1" dirty="0" smtClean="0">
                <a:solidFill>
                  <a:srgbClr val="00B0F0"/>
                </a:solidFill>
              </a:rPr>
              <a:t>и</a:t>
            </a:r>
            <a:r>
              <a:rPr lang="ru-RU" sz="2700" b="1" dirty="0" smtClean="0">
                <a:solidFill>
                  <a:srgbClr val="FF0000"/>
                </a:solidFill>
              </a:rPr>
              <a:t>, </a:t>
            </a:r>
            <a:r>
              <a:rPr lang="ru-RU" sz="2700" b="1" dirty="0" smtClean="0">
                <a:solidFill>
                  <a:srgbClr val="00B050"/>
                </a:solidFill>
              </a:rPr>
              <a:t>д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7030A0"/>
                </a:solidFill>
              </a:rPr>
              <a:t>с</a:t>
            </a:r>
            <a:r>
              <a:rPr lang="ru-RU" sz="2700" b="1" dirty="0" smtClean="0">
                <a:solidFill>
                  <a:srgbClr val="00B0F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а</a:t>
            </a:r>
            <a:r>
              <a:rPr lang="ru-RU" sz="2700" b="1" dirty="0" smtClean="0">
                <a:solidFill>
                  <a:srgbClr val="00B050"/>
                </a:solidFill>
              </a:rPr>
              <a:t>ж</a:t>
            </a:r>
            <a:r>
              <a:rPr lang="ru-RU" sz="2700" b="1" dirty="0" smtClean="0">
                <a:solidFill>
                  <a:srgbClr val="FFC000"/>
                </a:solidFill>
              </a:rPr>
              <a:t>и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1547664" y="1772816"/>
            <a:ext cx="3312368" cy="1728192"/>
          </a:xfrm>
          <a:prstGeom prst="cloudCallout">
            <a:avLst>
              <a:gd name="adj1" fmla="val -32256"/>
              <a:gd name="adj2" fmla="val 8862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Лошадь бегает, а змея…?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796136" y="1124744"/>
            <a:ext cx="2304256" cy="1296144"/>
          </a:xfrm>
          <a:prstGeom prst="cloudCallout">
            <a:avLst>
              <a:gd name="adj1" fmla="val -35189"/>
              <a:gd name="adj2" fmla="val 113086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ползает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" name="Picture 5" descr="D:\клипарты\животные\zmeja12о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3501008"/>
            <a:ext cx="1943844" cy="134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" descr="D:\клипарты\Цирк\fab4137308b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4005064"/>
            <a:ext cx="2304256" cy="2106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15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274638"/>
            <a:ext cx="5338936" cy="92211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7030A0"/>
                </a:solidFill>
              </a:rPr>
              <a:t>с</a:t>
            </a:r>
            <a:r>
              <a:rPr lang="ru-RU" sz="2700" b="1" dirty="0" smtClean="0">
                <a:solidFill>
                  <a:srgbClr val="FF0000"/>
                </a:solidFill>
              </a:rPr>
              <a:t>о</a:t>
            </a:r>
            <a:r>
              <a:rPr lang="ru-RU" sz="2700" b="1" dirty="0" smtClean="0">
                <a:solidFill>
                  <a:srgbClr val="00B0F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б</a:t>
            </a:r>
            <a:r>
              <a:rPr lang="ru-RU" sz="2700" b="1" dirty="0" smtClean="0">
                <a:solidFill>
                  <a:srgbClr val="00B050"/>
                </a:solidFill>
              </a:rPr>
              <a:t>р</a:t>
            </a:r>
            <a:r>
              <a:rPr lang="ru-RU" sz="2700" b="1" dirty="0" smtClean="0">
                <a:solidFill>
                  <a:srgbClr val="FFC000"/>
                </a:solidFill>
              </a:rPr>
              <a:t>а</a:t>
            </a:r>
            <a:r>
              <a:rPr lang="ru-RU" sz="2700" b="1" dirty="0" smtClean="0">
                <a:solidFill>
                  <a:srgbClr val="FF0000"/>
                </a:solidFill>
              </a:rPr>
              <a:t>з</a:t>
            </a:r>
            <a:r>
              <a:rPr lang="ru-RU" sz="2700" b="1" dirty="0" smtClean="0">
                <a:solidFill>
                  <a:srgbClr val="00B0F0"/>
                </a:solidFill>
              </a:rPr>
              <a:t>и</a:t>
            </a:r>
            <a:r>
              <a:rPr lang="ru-RU" sz="2700" b="1" dirty="0" smtClean="0">
                <a:solidFill>
                  <a:srgbClr val="FF0000"/>
                </a:solidFill>
              </a:rPr>
              <a:t>, </a:t>
            </a:r>
            <a:r>
              <a:rPr lang="ru-RU" sz="2700" b="1" dirty="0" smtClean="0">
                <a:solidFill>
                  <a:srgbClr val="00B050"/>
                </a:solidFill>
              </a:rPr>
              <a:t>д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7030A0"/>
                </a:solidFill>
              </a:rPr>
              <a:t>с</a:t>
            </a:r>
            <a:r>
              <a:rPr lang="ru-RU" sz="2700" b="1" dirty="0" smtClean="0">
                <a:solidFill>
                  <a:srgbClr val="00B0F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а</a:t>
            </a:r>
            <a:r>
              <a:rPr lang="ru-RU" sz="2700" b="1" dirty="0" smtClean="0">
                <a:solidFill>
                  <a:srgbClr val="00B050"/>
                </a:solidFill>
              </a:rPr>
              <a:t>ж</a:t>
            </a:r>
            <a:r>
              <a:rPr lang="ru-RU" sz="2700" b="1" dirty="0" smtClean="0">
                <a:solidFill>
                  <a:srgbClr val="FFC000"/>
                </a:solidFill>
              </a:rPr>
              <a:t>и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1547664" y="1772816"/>
            <a:ext cx="3312368" cy="1728192"/>
          </a:xfrm>
          <a:prstGeom prst="cloudCallout">
            <a:avLst>
              <a:gd name="adj1" fmla="val -32256"/>
              <a:gd name="adj2" fmla="val 8862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Гусеница ползёт, а кузнечик…?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796136" y="1124744"/>
            <a:ext cx="2304256" cy="1296144"/>
          </a:xfrm>
          <a:prstGeom prst="cloudCallout">
            <a:avLst>
              <a:gd name="adj1" fmla="val -35189"/>
              <a:gd name="adj2" fmla="val 113086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скачает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" name="Picture 6" descr="D:\клипарты\насекомые\073a54b03f4d.png"/>
          <p:cNvPicPr>
            <a:picLocks noChangeAspect="1" noChangeArrowheads="1"/>
          </p:cNvPicPr>
          <p:nvPr/>
        </p:nvPicPr>
        <p:blipFill>
          <a:blip r:embed="rId3" cstate="print"/>
          <a:srcRect r="54529"/>
          <a:stretch>
            <a:fillRect/>
          </a:stretch>
        </p:blipFill>
        <p:spPr bwMode="auto">
          <a:xfrm>
            <a:off x="5652120" y="2571728"/>
            <a:ext cx="1584176" cy="2338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D:\клипарты\грибы\36d7055716f4.png"/>
          <p:cNvPicPr>
            <a:picLocks noChangeAspect="1" noChangeArrowheads="1"/>
          </p:cNvPicPr>
          <p:nvPr/>
        </p:nvPicPr>
        <p:blipFill>
          <a:blip r:embed="rId4" cstate="print"/>
          <a:srcRect l="53831" t="70517" r="20628"/>
          <a:stretch>
            <a:fillRect/>
          </a:stretch>
        </p:blipFill>
        <p:spPr bwMode="auto">
          <a:xfrm>
            <a:off x="1331640" y="3878030"/>
            <a:ext cx="2736304" cy="2376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15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274638"/>
            <a:ext cx="5338936" cy="92211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7030A0"/>
                </a:solidFill>
              </a:rPr>
              <a:t>с</a:t>
            </a:r>
            <a:r>
              <a:rPr lang="ru-RU" sz="2700" b="1" dirty="0" smtClean="0">
                <a:solidFill>
                  <a:srgbClr val="FF0000"/>
                </a:solidFill>
              </a:rPr>
              <a:t>о</a:t>
            </a:r>
            <a:r>
              <a:rPr lang="ru-RU" sz="2700" b="1" dirty="0" smtClean="0">
                <a:solidFill>
                  <a:srgbClr val="00B0F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б</a:t>
            </a:r>
            <a:r>
              <a:rPr lang="ru-RU" sz="2700" b="1" dirty="0" smtClean="0">
                <a:solidFill>
                  <a:srgbClr val="00B050"/>
                </a:solidFill>
              </a:rPr>
              <a:t>р</a:t>
            </a:r>
            <a:r>
              <a:rPr lang="ru-RU" sz="2700" b="1" dirty="0" smtClean="0">
                <a:solidFill>
                  <a:srgbClr val="FFC000"/>
                </a:solidFill>
              </a:rPr>
              <a:t>а</a:t>
            </a:r>
            <a:r>
              <a:rPr lang="ru-RU" sz="2700" b="1" dirty="0" smtClean="0">
                <a:solidFill>
                  <a:srgbClr val="FF0000"/>
                </a:solidFill>
              </a:rPr>
              <a:t>з</a:t>
            </a:r>
            <a:r>
              <a:rPr lang="ru-RU" sz="2700" b="1" dirty="0" smtClean="0">
                <a:solidFill>
                  <a:srgbClr val="00B0F0"/>
                </a:solidFill>
              </a:rPr>
              <a:t>и</a:t>
            </a:r>
            <a:r>
              <a:rPr lang="ru-RU" sz="2700" b="1" dirty="0" smtClean="0">
                <a:solidFill>
                  <a:srgbClr val="FF0000"/>
                </a:solidFill>
              </a:rPr>
              <a:t>, </a:t>
            </a:r>
            <a:r>
              <a:rPr lang="ru-RU" sz="2700" b="1" dirty="0" smtClean="0">
                <a:solidFill>
                  <a:srgbClr val="00B050"/>
                </a:solidFill>
              </a:rPr>
              <a:t>д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7030A0"/>
                </a:solidFill>
              </a:rPr>
              <a:t>с</a:t>
            </a:r>
            <a:r>
              <a:rPr lang="ru-RU" sz="2700" b="1" dirty="0" smtClean="0">
                <a:solidFill>
                  <a:srgbClr val="00B0F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а</a:t>
            </a:r>
            <a:r>
              <a:rPr lang="ru-RU" sz="2700" b="1" dirty="0" smtClean="0">
                <a:solidFill>
                  <a:srgbClr val="00B050"/>
                </a:solidFill>
              </a:rPr>
              <a:t>ж</a:t>
            </a:r>
            <a:r>
              <a:rPr lang="ru-RU" sz="2700" b="1" dirty="0" smtClean="0">
                <a:solidFill>
                  <a:srgbClr val="FFC000"/>
                </a:solidFill>
              </a:rPr>
              <a:t>и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1547664" y="1772816"/>
            <a:ext cx="3312368" cy="1728192"/>
          </a:xfrm>
          <a:prstGeom prst="cloudCallout">
            <a:avLst>
              <a:gd name="adj1" fmla="val -32256"/>
              <a:gd name="adj2" fmla="val 8862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Корова мычит, а лошадь…?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796136" y="1124744"/>
            <a:ext cx="2304256" cy="1296144"/>
          </a:xfrm>
          <a:prstGeom prst="cloudCallout">
            <a:avLst>
              <a:gd name="adj1" fmla="val -35189"/>
              <a:gd name="adj2" fmla="val 113086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ржёт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" name="Picture 3" descr="D:\клипарты\животные\конь4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364088" y="2996952"/>
            <a:ext cx="2448272" cy="2251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D:\клипарты\животные\korova1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3861048"/>
            <a:ext cx="2016224" cy="2138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15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274638"/>
            <a:ext cx="5338936" cy="92211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7030A0"/>
                </a:solidFill>
              </a:rPr>
              <a:t>с</a:t>
            </a:r>
            <a:r>
              <a:rPr lang="ru-RU" sz="2700" b="1" dirty="0" smtClean="0">
                <a:solidFill>
                  <a:srgbClr val="FF0000"/>
                </a:solidFill>
              </a:rPr>
              <a:t>о</a:t>
            </a:r>
            <a:r>
              <a:rPr lang="ru-RU" sz="2700" b="1" dirty="0" smtClean="0">
                <a:solidFill>
                  <a:srgbClr val="00B0F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б</a:t>
            </a:r>
            <a:r>
              <a:rPr lang="ru-RU" sz="2700" b="1" dirty="0" smtClean="0">
                <a:solidFill>
                  <a:srgbClr val="00B050"/>
                </a:solidFill>
              </a:rPr>
              <a:t>р</a:t>
            </a:r>
            <a:r>
              <a:rPr lang="ru-RU" sz="2700" b="1" dirty="0" smtClean="0">
                <a:solidFill>
                  <a:srgbClr val="FFC000"/>
                </a:solidFill>
              </a:rPr>
              <a:t>а</a:t>
            </a:r>
            <a:r>
              <a:rPr lang="ru-RU" sz="2700" b="1" dirty="0" smtClean="0">
                <a:solidFill>
                  <a:srgbClr val="FF0000"/>
                </a:solidFill>
              </a:rPr>
              <a:t>з</a:t>
            </a:r>
            <a:r>
              <a:rPr lang="ru-RU" sz="2700" b="1" dirty="0" smtClean="0">
                <a:solidFill>
                  <a:srgbClr val="00B0F0"/>
                </a:solidFill>
              </a:rPr>
              <a:t>и</a:t>
            </a:r>
            <a:r>
              <a:rPr lang="ru-RU" sz="2700" b="1" dirty="0" smtClean="0">
                <a:solidFill>
                  <a:srgbClr val="FF0000"/>
                </a:solidFill>
              </a:rPr>
              <a:t>, </a:t>
            </a:r>
            <a:r>
              <a:rPr lang="ru-RU" sz="2700" b="1" dirty="0" smtClean="0">
                <a:solidFill>
                  <a:srgbClr val="00B050"/>
                </a:solidFill>
              </a:rPr>
              <a:t>д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7030A0"/>
                </a:solidFill>
              </a:rPr>
              <a:t>с</a:t>
            </a:r>
            <a:r>
              <a:rPr lang="ru-RU" sz="2700" b="1" dirty="0" smtClean="0">
                <a:solidFill>
                  <a:srgbClr val="00B0F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а</a:t>
            </a:r>
            <a:r>
              <a:rPr lang="ru-RU" sz="2700" b="1" dirty="0" smtClean="0">
                <a:solidFill>
                  <a:srgbClr val="00B050"/>
                </a:solidFill>
              </a:rPr>
              <a:t>ж</a:t>
            </a:r>
            <a:r>
              <a:rPr lang="ru-RU" sz="2700" b="1" dirty="0" smtClean="0">
                <a:solidFill>
                  <a:srgbClr val="FFC000"/>
                </a:solidFill>
              </a:rPr>
              <a:t>и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1547664" y="1772816"/>
            <a:ext cx="3312368" cy="1728192"/>
          </a:xfrm>
          <a:prstGeom prst="cloudCallout">
            <a:avLst>
              <a:gd name="adj1" fmla="val -32256"/>
              <a:gd name="adj2" fmla="val 8862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Собака лает, а кошка…?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796136" y="1124744"/>
            <a:ext cx="2304256" cy="1296144"/>
          </a:xfrm>
          <a:prstGeom prst="cloudCallout">
            <a:avLst>
              <a:gd name="adj1" fmla="val -35189"/>
              <a:gd name="adj2" fmla="val 113086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мяукает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" name="Picture 2" descr="D:\клипарты\животные\кот 2d06e5d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508104" y="3140968"/>
            <a:ext cx="1512168" cy="189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D:\клипарты\игрушкиа\0_7e301_6f2ff1ca_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3861048"/>
            <a:ext cx="2376264" cy="2410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15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274638"/>
            <a:ext cx="5338936" cy="92211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7030A0"/>
                </a:solidFill>
              </a:rPr>
              <a:t>с</a:t>
            </a:r>
            <a:r>
              <a:rPr lang="ru-RU" sz="2700" b="1" dirty="0" smtClean="0">
                <a:solidFill>
                  <a:srgbClr val="FF0000"/>
                </a:solidFill>
              </a:rPr>
              <a:t>о</a:t>
            </a:r>
            <a:r>
              <a:rPr lang="ru-RU" sz="2700" b="1" dirty="0" smtClean="0">
                <a:solidFill>
                  <a:srgbClr val="00B0F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б</a:t>
            </a:r>
            <a:r>
              <a:rPr lang="ru-RU" sz="2700" b="1" dirty="0" smtClean="0">
                <a:solidFill>
                  <a:srgbClr val="00B050"/>
                </a:solidFill>
              </a:rPr>
              <a:t>р</a:t>
            </a:r>
            <a:r>
              <a:rPr lang="ru-RU" sz="2700" b="1" dirty="0" smtClean="0">
                <a:solidFill>
                  <a:srgbClr val="FFC000"/>
                </a:solidFill>
              </a:rPr>
              <a:t>а</a:t>
            </a:r>
            <a:r>
              <a:rPr lang="ru-RU" sz="2700" b="1" dirty="0" smtClean="0">
                <a:solidFill>
                  <a:srgbClr val="FF0000"/>
                </a:solidFill>
              </a:rPr>
              <a:t>з</a:t>
            </a:r>
            <a:r>
              <a:rPr lang="ru-RU" sz="2700" b="1" dirty="0" smtClean="0">
                <a:solidFill>
                  <a:srgbClr val="00B0F0"/>
                </a:solidFill>
              </a:rPr>
              <a:t>и</a:t>
            </a:r>
            <a:r>
              <a:rPr lang="ru-RU" sz="2700" b="1" dirty="0" smtClean="0">
                <a:solidFill>
                  <a:srgbClr val="FF0000"/>
                </a:solidFill>
              </a:rPr>
              <a:t>, </a:t>
            </a:r>
            <a:r>
              <a:rPr lang="ru-RU" sz="2700" b="1" dirty="0" smtClean="0">
                <a:solidFill>
                  <a:srgbClr val="00B050"/>
                </a:solidFill>
              </a:rPr>
              <a:t>д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7030A0"/>
                </a:solidFill>
              </a:rPr>
              <a:t>с</a:t>
            </a:r>
            <a:r>
              <a:rPr lang="ru-RU" sz="2700" b="1" dirty="0" smtClean="0">
                <a:solidFill>
                  <a:srgbClr val="00B0F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а</a:t>
            </a:r>
            <a:r>
              <a:rPr lang="ru-RU" sz="2700" b="1" dirty="0" smtClean="0">
                <a:solidFill>
                  <a:srgbClr val="00B050"/>
                </a:solidFill>
              </a:rPr>
              <a:t>ж</a:t>
            </a:r>
            <a:r>
              <a:rPr lang="ru-RU" sz="2700" b="1" dirty="0" smtClean="0">
                <a:solidFill>
                  <a:srgbClr val="FFC000"/>
                </a:solidFill>
              </a:rPr>
              <a:t>и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1547664" y="1772816"/>
            <a:ext cx="3312368" cy="1728192"/>
          </a:xfrm>
          <a:prstGeom prst="cloudCallout">
            <a:avLst>
              <a:gd name="adj1" fmla="val -32256"/>
              <a:gd name="adj2" fmla="val 8862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Свинья хрюкает, а овца…?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796136" y="1124744"/>
            <a:ext cx="2304256" cy="1296144"/>
          </a:xfrm>
          <a:prstGeom prst="cloudCallout">
            <a:avLst>
              <a:gd name="adj1" fmla="val -35189"/>
              <a:gd name="adj2" fmla="val 113086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блеет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8" name="Picture 24" descr="http://bestgif.narod.ru/muliki/multik-3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3849368"/>
            <a:ext cx="1512168" cy="2253131"/>
          </a:xfrm>
          <a:prstGeom prst="rect">
            <a:avLst/>
          </a:prstGeom>
          <a:noFill/>
        </p:spPr>
      </p:pic>
      <p:pic>
        <p:nvPicPr>
          <p:cNvPr id="9" name="Picture 2" descr="lambs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652120" y="3429000"/>
            <a:ext cx="1584175" cy="1715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15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274638"/>
            <a:ext cx="5338936" cy="92211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00B050"/>
                </a:solidFill>
              </a:rPr>
              <a:t>а</a:t>
            </a:r>
            <a:r>
              <a:rPr lang="ru-RU" b="1" dirty="0" smtClean="0">
                <a:solidFill>
                  <a:srgbClr val="00B0F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7030A0"/>
                </a:solidFill>
              </a:rPr>
              <a:t>и</a:t>
            </a:r>
            <a:r>
              <a:rPr lang="ru-RU" b="1" dirty="0" smtClean="0">
                <a:solidFill>
                  <a:srgbClr val="00B0F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7030A0"/>
                </a:solidFill>
              </a:rPr>
              <a:t>с</a:t>
            </a:r>
            <a:r>
              <a:rPr lang="ru-RU" sz="2700" b="1" dirty="0" smtClean="0">
                <a:solidFill>
                  <a:srgbClr val="FF0000"/>
                </a:solidFill>
              </a:rPr>
              <a:t>о</a:t>
            </a:r>
            <a:r>
              <a:rPr lang="ru-RU" sz="2700" b="1" dirty="0" smtClean="0">
                <a:solidFill>
                  <a:srgbClr val="00B0F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б</a:t>
            </a:r>
            <a:r>
              <a:rPr lang="ru-RU" sz="2700" b="1" dirty="0" smtClean="0">
                <a:solidFill>
                  <a:srgbClr val="00B050"/>
                </a:solidFill>
              </a:rPr>
              <a:t>р</a:t>
            </a:r>
            <a:r>
              <a:rPr lang="ru-RU" sz="2700" b="1" dirty="0" smtClean="0">
                <a:solidFill>
                  <a:srgbClr val="FFC000"/>
                </a:solidFill>
              </a:rPr>
              <a:t>а</a:t>
            </a:r>
            <a:r>
              <a:rPr lang="ru-RU" sz="2700" b="1" dirty="0" smtClean="0">
                <a:solidFill>
                  <a:srgbClr val="FF0000"/>
                </a:solidFill>
              </a:rPr>
              <a:t>з</a:t>
            </a:r>
            <a:r>
              <a:rPr lang="ru-RU" sz="2700" b="1" dirty="0" smtClean="0">
                <a:solidFill>
                  <a:srgbClr val="00B0F0"/>
                </a:solidFill>
              </a:rPr>
              <a:t>и</a:t>
            </a:r>
            <a:r>
              <a:rPr lang="ru-RU" sz="2700" b="1" dirty="0" smtClean="0">
                <a:solidFill>
                  <a:srgbClr val="FF0000"/>
                </a:solidFill>
              </a:rPr>
              <a:t>, </a:t>
            </a:r>
            <a:r>
              <a:rPr lang="ru-RU" sz="2700" b="1" dirty="0" smtClean="0">
                <a:solidFill>
                  <a:srgbClr val="00B050"/>
                </a:solidFill>
              </a:rPr>
              <a:t>д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7030A0"/>
                </a:solidFill>
              </a:rPr>
              <a:t>с</a:t>
            </a:r>
            <a:r>
              <a:rPr lang="ru-RU" sz="2700" b="1" dirty="0" smtClean="0">
                <a:solidFill>
                  <a:srgbClr val="00B0F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а</a:t>
            </a:r>
            <a:r>
              <a:rPr lang="ru-RU" sz="2700" b="1" dirty="0" smtClean="0">
                <a:solidFill>
                  <a:srgbClr val="00B050"/>
                </a:solidFill>
              </a:rPr>
              <a:t>ж</a:t>
            </a:r>
            <a:r>
              <a:rPr lang="ru-RU" sz="2700" b="1" dirty="0" smtClean="0">
                <a:solidFill>
                  <a:srgbClr val="FFC000"/>
                </a:solidFill>
              </a:rPr>
              <a:t>и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1547664" y="1772816"/>
            <a:ext cx="3312368" cy="1728192"/>
          </a:xfrm>
          <a:prstGeom prst="cloudCallout">
            <a:avLst>
              <a:gd name="adj1" fmla="val -32256"/>
              <a:gd name="adj2" fmla="val 8862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Курица кудахчет, а кукушка…?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796136" y="1124744"/>
            <a:ext cx="2304256" cy="1296144"/>
          </a:xfrm>
          <a:prstGeom prst="cloudCallout">
            <a:avLst>
              <a:gd name="adj1" fmla="val -35189"/>
              <a:gd name="adj2" fmla="val 113086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кукует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" name="Picture 1" descr="D:\клипарты\животные\cfa74fc8938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4149080"/>
            <a:ext cx="1872208" cy="178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" descr="D:\клипарты\сказки\0_4ae84_59c200be_X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220072" y="3140968"/>
            <a:ext cx="1721108" cy="1886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777</Words>
  <Application>Microsoft Office PowerPoint</Application>
  <PresentationFormat>Экран (4:3)</PresentationFormat>
  <Paragraphs>131</Paragraphs>
  <Slides>31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Разминка сообрази, доскажи</vt:lpstr>
      <vt:lpstr>Разминка сообрази, доскажи</vt:lpstr>
      <vt:lpstr>Разминка сообрази, доскажи</vt:lpstr>
      <vt:lpstr>Разминка сообрази, доскажи</vt:lpstr>
      <vt:lpstr>Разминка сообрази, доскажи</vt:lpstr>
      <vt:lpstr>Разминка сообрази, доскажи</vt:lpstr>
      <vt:lpstr>Разминка сообрази, доскажи</vt:lpstr>
      <vt:lpstr>Разминка сообрази, доскажи</vt:lpstr>
      <vt:lpstr>Разминка сообрази, доскажи</vt:lpstr>
      <vt:lpstr>Разминка сообрази, доскажи</vt:lpstr>
      <vt:lpstr>Нарисуй, жёлтый круг слева от красного квадрата, но справа от зелёного треугольника.</vt:lpstr>
      <vt:lpstr>Для учителя</vt:lpstr>
      <vt:lpstr>Ответь на вопрос кратко ДА или НЕТ.</vt:lpstr>
      <vt:lpstr>Ответь на вопрос кратко ДА или НЕТ.</vt:lpstr>
      <vt:lpstr>Проверь.</vt:lpstr>
      <vt:lpstr>Слушай слова, которые тебе прочитает учитель. Ставь крестик тогда, когда услышишь слово с сочетанием ЧК, ЧН, НЧ, ЩИ.</vt:lpstr>
      <vt:lpstr>ЛОГИЧЕСКИ – ПОИСКОВЫЕ ЗАДАНИЯ</vt:lpstr>
      <vt:lpstr>ЛОГИЧЕСКИ – ПОИСКОВЫЕ ЗАДАНИЯ</vt:lpstr>
      <vt:lpstr>ЛОГИЧЕСКИ – ПОИСКОВЫЕ ЗАДАНИЯ</vt:lpstr>
      <vt:lpstr>Вставь пропущенные знаки действий, чтобы получились верные равенства.</vt:lpstr>
      <vt:lpstr>Вставь пропущенные знаки действий, чтобы получились верные равенства.</vt:lpstr>
      <vt:lpstr>Трое друзей играли между собой в шахматы. Каждый сыграл по 2 партии. Сколько всего партий было сыграно.</vt:lpstr>
      <vt:lpstr>Серёжа шёл по лестнице. Шагая через 2 ступеньки, он считал: «Один, два, три, четыре…» Когда ему нужно было сказать «пять», то оказалось, что осталась ещё одна ступенька. Сосчитай, сколько всего ступенек на лестнице?</vt:lpstr>
      <vt:lpstr>Перед тобой 3 «волшебные» фразы. Попробуй догадаться, почему они волшебные.</vt:lpstr>
      <vt:lpstr>Перед тобой 3 «волшебные» фразы. Попробуй догадаться, почему они волшебные.</vt:lpstr>
      <vt:lpstr>Перед тобой 3 «волшебные» фразы. Попробуй догадаться, почему они волшебные.</vt:lpstr>
      <vt:lpstr>Попробуй придумать свои «волшебные» фразы.</vt:lpstr>
      <vt:lpstr>У Кати, Марины и Нины были сапожки. Одни высокие чёрные, другие – невысокие серые, третьи – невысокие чёрные. У Кати и Нины – невысокие, а у Нины и Марины – чёрные. Подпиши, где чьи сапожки.</vt:lpstr>
      <vt:lpstr>Выбери нужную фигуру из 6 пронумерованных. Впиши номер вместо вопроса.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53</cp:revision>
  <dcterms:modified xsi:type="dcterms:W3CDTF">2014-09-27T14:07:29Z</dcterms:modified>
</cp:coreProperties>
</file>