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9" r:id="rId5"/>
    <p:sldId id="270" r:id="rId6"/>
    <p:sldId id="271" r:id="rId7"/>
    <p:sldId id="262" r:id="rId8"/>
    <p:sldId id="263" r:id="rId9"/>
    <p:sldId id="264" r:id="rId10"/>
    <p:sldId id="265" r:id="rId11"/>
    <p:sldId id="266" r:id="rId12"/>
    <p:sldId id="267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1" r:id="rId21"/>
    <p:sldId id="282" r:id="rId22"/>
    <p:sldId id="280" r:id="rId23"/>
    <p:sldId id="283" r:id="rId24"/>
    <p:sldId id="284" r:id="rId25"/>
    <p:sldId id="285" r:id="rId26"/>
    <p:sldId id="286" r:id="rId27"/>
    <p:sldId id="287" r:id="rId28"/>
    <p:sldId id="289" r:id="rId29"/>
    <p:sldId id="288" r:id="rId30"/>
    <p:sldId id="25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20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2" descr="001 (542x700, 417Kb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331640" y="4005064"/>
            <a:ext cx="1574163" cy="1764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B0F0"/>
                </a:solidFill>
              </a:rPr>
              <a:t>К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92D050"/>
                </a:solidFill>
              </a:rPr>
              <a:t>э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   </a:t>
            </a:r>
            <a:r>
              <a:rPr lang="ru-RU" sz="3100" b="1" dirty="0" smtClean="0">
                <a:solidFill>
                  <a:srgbClr val="C00000"/>
                </a:solidFill>
              </a:rPr>
              <a:t>Ч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92D05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э</a:t>
            </a:r>
            <a:r>
              <a:rPr lang="ru-RU" sz="3100" b="1" dirty="0" smtClean="0">
                <a:solidFill>
                  <a:srgbClr val="00B050"/>
                </a:solidFill>
              </a:rPr>
              <a:t>т</a:t>
            </a:r>
            <a:r>
              <a:rPr lang="ru-RU" sz="3100" b="1" dirty="0" smtClean="0">
                <a:solidFill>
                  <a:srgbClr val="0070C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sz="3100" dirty="0"/>
          </a:p>
        </p:txBody>
      </p:sp>
      <p:pic>
        <p:nvPicPr>
          <p:cNvPr id="22530" name="Picture 2" descr="http://s019.radikal.ru/i641/1203/6c/bf9c3c03b85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501008"/>
            <a:ext cx="3121415" cy="2122562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899592" y="1772816"/>
            <a:ext cx="3672408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Металлическая денежка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Монета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001 (542x700, 417Kb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005064"/>
            <a:ext cx="2088232" cy="2340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B0F0"/>
                </a:solidFill>
              </a:rPr>
              <a:t>К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92D050"/>
                </a:solidFill>
              </a:rPr>
              <a:t>э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   </a:t>
            </a:r>
            <a:r>
              <a:rPr lang="ru-RU" sz="3100" b="1" dirty="0" smtClean="0">
                <a:solidFill>
                  <a:srgbClr val="C00000"/>
                </a:solidFill>
              </a:rPr>
              <a:t>Ч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92D05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э</a:t>
            </a:r>
            <a:r>
              <a:rPr lang="ru-RU" sz="3100" b="1" dirty="0" smtClean="0">
                <a:solidFill>
                  <a:srgbClr val="00B050"/>
                </a:solidFill>
              </a:rPr>
              <a:t>т</a:t>
            </a:r>
            <a:r>
              <a:rPr lang="ru-RU" sz="3100" b="1" dirty="0" smtClean="0">
                <a:solidFill>
                  <a:srgbClr val="0070C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sz="3100" dirty="0"/>
          </a:p>
        </p:txBody>
      </p:sp>
      <p:pic>
        <p:nvPicPr>
          <p:cNvPr id="23554" name="Picture 2" descr="http://birdphoto.ru/uploads/posts/2011-06/1307422892_kartinki-ptitsyi-snegi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3429000"/>
            <a:ext cx="2864383" cy="2756174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Птичка с красной грудкой, прилетающая зимой?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Снегирь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001 (542x700, 417Kb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005064"/>
            <a:ext cx="2088232" cy="2340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Запомни увиденное изображение и зарисуй как можно точнее. 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7" name="Picture 14" descr="http://www.liveinternet.ru/journal_proc.php?action=redirect&amp;url=http://img0.liveinternet.ru/images/attach/c/3/75/41/75041938_large_008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365104"/>
            <a:ext cx="1659583" cy="216024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16147" t="54726" b="5499"/>
          <a:stretch>
            <a:fillRect/>
          </a:stretch>
        </p:blipFill>
        <p:spPr bwMode="auto">
          <a:xfrm>
            <a:off x="2195736" y="1484784"/>
            <a:ext cx="5104443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Запомни увиденное изображение и зарисуй как можно точнее. 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7" name="Picture 14" descr="http://www.liveinternet.ru/journal_proc.php?action=redirect&amp;url=http://img0.liveinternet.ru/images/attach/c/3/75/41/75041938_large_008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365104"/>
            <a:ext cx="1659583" cy="216024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 l="7201" t="54726" b="8681"/>
          <a:stretch>
            <a:fillRect/>
          </a:stretch>
        </p:blipFill>
        <p:spPr bwMode="auto">
          <a:xfrm>
            <a:off x="1907703" y="1412776"/>
            <a:ext cx="586738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Проверь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7" name="Picture 14" descr="http://www.liveinternet.ru/journal_proc.php?action=redirect&amp;url=http://img0.liveinternet.ru/images/attach/c/3/75/41/75041938_large_008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365104"/>
            <a:ext cx="1659583" cy="216024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16147" t="54726" b="5499"/>
          <a:stretch>
            <a:fillRect/>
          </a:stretch>
        </p:blipFill>
        <p:spPr bwMode="auto">
          <a:xfrm>
            <a:off x="2699792" y="1196752"/>
            <a:ext cx="374325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01" t="54726" b="8681"/>
          <a:stretch>
            <a:fillRect/>
          </a:stretch>
        </p:blipFill>
        <p:spPr bwMode="auto">
          <a:xfrm>
            <a:off x="2267744" y="3717032"/>
            <a:ext cx="4320480" cy="2280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Собери слово.</a:t>
            </a:r>
            <a:br>
              <a:rPr lang="ru-RU" sz="2800" b="1" dirty="0" smtClean="0"/>
            </a:br>
            <a:r>
              <a:rPr lang="ru-RU" sz="2200" b="1" dirty="0" smtClean="0"/>
              <a:t>Слово в скобках в верхнем ряду каждого задания образовано из двух рядом стоящих. Пойми закономерность и впиши недостающее слово в скобки нижнего ряда.</a:t>
            </a:r>
            <a:endParaRPr lang="ru-RU" sz="2800" b="1" dirty="0"/>
          </a:p>
        </p:txBody>
      </p:sp>
      <p:pic>
        <p:nvPicPr>
          <p:cNvPr id="6" name="Picture 8" descr="http://www.liveinternet.ru/journal_proc.php?action=redirect&amp;url=http://img0.liveinternet.ru/images/attach/c/3/75/41/75041932_large_00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4463564"/>
            <a:ext cx="1872208" cy="218665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43608" y="1772816"/>
            <a:ext cx="7200800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КОНЬ    (</a:t>
            </a:r>
            <a:r>
              <a:rPr lang="ru-RU" sz="5400" b="1" dirty="0" smtClean="0">
                <a:solidFill>
                  <a:srgbClr val="FF0000"/>
                </a:solidFill>
              </a:rPr>
              <a:t>ПЕНЬ</a:t>
            </a:r>
            <a:r>
              <a:rPr lang="ru-RU" sz="5400" b="1" dirty="0" smtClean="0">
                <a:solidFill>
                  <a:schemeClr val="tx1"/>
                </a:solidFill>
              </a:rPr>
              <a:t>)    ПЕНА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3068960"/>
            <a:ext cx="7200800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ЛУНА</a:t>
            </a:r>
            <a:r>
              <a:rPr lang="ru-RU" sz="5400" b="1" dirty="0" smtClean="0">
                <a:solidFill>
                  <a:schemeClr val="tx1"/>
                </a:solidFill>
              </a:rPr>
              <a:t>    (_____)    ВЕРА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19872" y="3068960"/>
            <a:ext cx="2448272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ВЕНА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2" name="Picture 4" descr="j028365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4437112"/>
            <a:ext cx="1584176" cy="171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Собери слово.</a:t>
            </a:r>
            <a:br>
              <a:rPr lang="ru-RU" sz="2800" b="1" dirty="0" smtClean="0"/>
            </a:br>
            <a:r>
              <a:rPr lang="ru-RU" sz="2200" b="1" dirty="0" smtClean="0"/>
              <a:t>Слово в скобках в верхнем ряду каждого задания образовано из двух рядом стоящих. Пойми закономерность и впиши недостающее слово в скобки нижнего ряда.</a:t>
            </a:r>
            <a:endParaRPr lang="ru-RU" sz="2800" b="1" dirty="0"/>
          </a:p>
        </p:txBody>
      </p:sp>
      <p:pic>
        <p:nvPicPr>
          <p:cNvPr id="6" name="Picture 8" descr="http://www.liveinternet.ru/journal_proc.php?action=redirect&amp;url=http://img0.liveinternet.ru/images/attach/c/3/75/41/75041932_large_00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4463564"/>
            <a:ext cx="1872208" cy="218665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43608" y="1772816"/>
            <a:ext cx="7632848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КОТЁЛ    (</a:t>
            </a:r>
            <a:r>
              <a:rPr lang="ru-RU" sz="5400" b="1" dirty="0" smtClean="0">
                <a:solidFill>
                  <a:srgbClr val="FF0000"/>
                </a:solidFill>
              </a:rPr>
              <a:t>ТЁЛКА</a:t>
            </a:r>
            <a:r>
              <a:rPr lang="ru-RU" sz="5400" b="1" dirty="0" smtClean="0">
                <a:solidFill>
                  <a:schemeClr val="tx1"/>
                </a:solidFill>
              </a:rPr>
              <a:t>)    КАРП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3068960"/>
            <a:ext cx="7992888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СОКОЛ    (______)    ОСПА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5896" y="3068960"/>
            <a:ext cx="2448272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КОЛОС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31746" name="Picture 2" descr="http://0lik.ru/uploads/posts/2012-05/thumbs/1335978282_0lik.ru_wheat50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796" b="44057"/>
          <a:stretch>
            <a:fillRect/>
          </a:stretch>
        </p:blipFill>
        <p:spPr bwMode="auto">
          <a:xfrm>
            <a:off x="3563888" y="4149080"/>
            <a:ext cx="1381340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Собери слово.</a:t>
            </a:r>
            <a:br>
              <a:rPr lang="ru-RU" sz="2800" b="1" dirty="0" smtClean="0"/>
            </a:br>
            <a:r>
              <a:rPr lang="ru-RU" sz="2200" b="1" dirty="0" smtClean="0"/>
              <a:t>Слово в скобках в верхнем ряду каждого задания образовано из двух рядом стоящих. Пойми закономерность и впиши недостающее слово в скобки нижнего ряда.</a:t>
            </a:r>
            <a:endParaRPr lang="ru-RU" sz="2800" b="1" dirty="0"/>
          </a:p>
        </p:txBody>
      </p:sp>
      <p:pic>
        <p:nvPicPr>
          <p:cNvPr id="6" name="Picture 8" descr="http://www.liveinternet.ru/journal_proc.php?action=redirect&amp;url=http://img0.liveinternet.ru/images/attach/c/3/75/41/75041932_large_00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4463564"/>
            <a:ext cx="1872208" cy="218665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43608" y="1772816"/>
            <a:ext cx="7632848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КОСТЬ   (</a:t>
            </a:r>
            <a:r>
              <a:rPr lang="ru-RU" sz="5400" b="1" dirty="0" smtClean="0">
                <a:solidFill>
                  <a:srgbClr val="FF0000"/>
                </a:solidFill>
              </a:rPr>
              <a:t>КОСТЁР</a:t>
            </a:r>
            <a:r>
              <a:rPr lang="ru-RU" sz="5400" b="1" dirty="0" smtClean="0">
                <a:solidFill>
                  <a:schemeClr val="tx1"/>
                </a:solidFill>
              </a:rPr>
              <a:t>)   ТЁРКА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3068960"/>
            <a:ext cx="8280920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МАСЛО</a:t>
            </a:r>
            <a:r>
              <a:rPr lang="ru-RU" sz="5400" b="1" dirty="0" smtClean="0">
                <a:solidFill>
                  <a:schemeClr val="tx1"/>
                </a:solidFill>
              </a:rPr>
              <a:t> (_______) ТЕРМОС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3068960"/>
            <a:ext cx="2880320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МАСТЕР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30722" name="Picture 2" descr="http://feodosiya.do-ua.com/images/normal/88133_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4149080"/>
            <a:ext cx="1872208" cy="2366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Собери слово.</a:t>
            </a:r>
            <a:br>
              <a:rPr lang="ru-RU" sz="2800" b="1" dirty="0" smtClean="0"/>
            </a:br>
            <a:r>
              <a:rPr lang="ru-RU" sz="2200" b="1" dirty="0" smtClean="0"/>
              <a:t>Слово в скобках в верхнем ряду каждого задания образовано из двух рядом стоящих. Пойми закономерность и впиши недостающее слово в скобки нижнего ряда.</a:t>
            </a:r>
            <a:endParaRPr lang="ru-RU" sz="2800" b="1" dirty="0"/>
          </a:p>
        </p:txBody>
      </p:sp>
      <p:pic>
        <p:nvPicPr>
          <p:cNvPr id="6" name="Picture 8" descr="http://www.liveinternet.ru/journal_proc.php?action=redirect&amp;url=http://img0.liveinternet.ru/images/attach/c/3/75/41/75041932_large_00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4463564"/>
            <a:ext cx="1872208" cy="218665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55576" y="1772816"/>
            <a:ext cx="7920880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БАРАН</a:t>
            </a:r>
            <a:r>
              <a:rPr lang="ru-RU" sz="5400" b="1" dirty="0" smtClean="0">
                <a:solidFill>
                  <a:schemeClr val="tx1"/>
                </a:solidFill>
              </a:rPr>
              <a:t> (</a:t>
            </a:r>
            <a:r>
              <a:rPr lang="ru-RU" sz="5400" b="1" dirty="0" smtClean="0">
                <a:solidFill>
                  <a:srgbClr val="FF0000"/>
                </a:solidFill>
              </a:rPr>
              <a:t>БАРАБАН</a:t>
            </a:r>
            <a:r>
              <a:rPr lang="ru-RU" sz="5400" b="1" dirty="0" smtClean="0">
                <a:solidFill>
                  <a:schemeClr val="tx1"/>
                </a:solidFill>
              </a:rPr>
              <a:t>) ЖБАН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3068960"/>
            <a:ext cx="8280920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КАРАСЬ</a:t>
            </a:r>
            <a:r>
              <a:rPr lang="ru-RU" sz="5400" b="1" dirty="0" smtClean="0">
                <a:solidFill>
                  <a:schemeClr val="tx1"/>
                </a:solidFill>
              </a:rPr>
              <a:t> (________) ДИВАН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3068960"/>
            <a:ext cx="3168352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КАРАВАН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35842" name="Picture 2" descr="http://images.vector-images.com/clp/185416/clp9069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8663"/>
          <a:stretch>
            <a:fillRect/>
          </a:stretch>
        </p:blipFill>
        <p:spPr bwMode="auto">
          <a:xfrm>
            <a:off x="2915816" y="4437112"/>
            <a:ext cx="2857500" cy="1433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Вставь недостающее число.</a:t>
            </a:r>
            <a:endParaRPr lang="ru-RU" sz="2800" b="1" dirty="0"/>
          </a:p>
        </p:txBody>
      </p:sp>
      <p:pic>
        <p:nvPicPr>
          <p:cNvPr id="8" name="Picture 12" descr="http://www.liveinternet.ru/journal_proc.php?action=redirect&amp;url=http://img0.liveinternet.ru/images/attach/c/3/75/41/75041936_large_007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581128"/>
            <a:ext cx="1854926" cy="2016224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3851920" y="1268760"/>
            <a:ext cx="1152128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21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059832" y="4437112"/>
            <a:ext cx="1152128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15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716016" y="4437112"/>
            <a:ext cx="1152128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36</a:t>
            </a:r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>
            <a:stCxn id="9" idx="4"/>
          </p:cNvCxnSpPr>
          <p:nvPr/>
        </p:nvCxnSpPr>
        <p:spPr>
          <a:xfrm>
            <a:off x="4427984" y="2348880"/>
            <a:ext cx="0" cy="122413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10" idx="0"/>
          </p:cNvCxnSpPr>
          <p:nvPr/>
        </p:nvCxnSpPr>
        <p:spPr>
          <a:xfrm flipH="1">
            <a:off x="3635896" y="3501008"/>
            <a:ext cx="792088" cy="93610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427984" y="3501008"/>
            <a:ext cx="864096" cy="93610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779912" y="2636912"/>
            <a:ext cx="648072" cy="64807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427984" y="2636912"/>
            <a:ext cx="648072" cy="64807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pic>
        <p:nvPicPr>
          <p:cNvPr id="3074" name="Picture 2" descr="http://zooclub.ru/attach/15000/1543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3284984"/>
            <a:ext cx="2592288" cy="2322258"/>
          </a:xfrm>
          <a:prstGeom prst="rect">
            <a:avLst/>
          </a:prstGeom>
          <a:noFill/>
        </p:spPr>
      </p:pic>
      <p:pic>
        <p:nvPicPr>
          <p:cNvPr id="12290" name="Picture 2" descr="001 (542x700, 417Kb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005064"/>
            <a:ext cx="2088232" cy="2340068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Летели три страуса. Охотник одного убил. Сколько страусов осталось?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Страусы не летают.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Вставь недостающее число.</a:t>
            </a:r>
            <a:endParaRPr lang="ru-RU" sz="2800" b="1" dirty="0"/>
          </a:p>
        </p:txBody>
      </p:sp>
      <p:pic>
        <p:nvPicPr>
          <p:cNvPr id="8" name="Picture 12" descr="http://www.liveinternet.ru/journal_proc.php?action=redirect&amp;url=http://img0.liveinternet.ru/images/attach/c/3/75/41/75041936_large_007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581128"/>
            <a:ext cx="1854926" cy="2016224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3851920" y="1268760"/>
            <a:ext cx="1152128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?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059832" y="4437112"/>
            <a:ext cx="1152128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17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716016" y="4437112"/>
            <a:ext cx="1152128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24</a:t>
            </a:r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>
            <a:stCxn id="9" idx="4"/>
          </p:cNvCxnSpPr>
          <p:nvPr/>
        </p:nvCxnSpPr>
        <p:spPr>
          <a:xfrm>
            <a:off x="4427984" y="2348880"/>
            <a:ext cx="0" cy="122413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10" idx="0"/>
          </p:cNvCxnSpPr>
          <p:nvPr/>
        </p:nvCxnSpPr>
        <p:spPr>
          <a:xfrm flipH="1">
            <a:off x="3635896" y="3501008"/>
            <a:ext cx="792088" cy="93610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427984" y="3501008"/>
            <a:ext cx="864096" cy="93610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779912" y="2636912"/>
            <a:ext cx="648072" cy="64807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427984" y="2636912"/>
            <a:ext cx="648072" cy="64807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851920" y="1268760"/>
            <a:ext cx="1152128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7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Вставь недостающее число.</a:t>
            </a:r>
            <a:endParaRPr lang="ru-RU" sz="2800" b="1" dirty="0"/>
          </a:p>
        </p:txBody>
      </p:sp>
      <p:pic>
        <p:nvPicPr>
          <p:cNvPr id="8" name="Picture 12" descr="http://www.liveinternet.ru/journal_proc.php?action=redirect&amp;url=http://img0.liveinternet.ru/images/attach/c/3/75/41/75041936_large_007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581128"/>
            <a:ext cx="1854926" cy="2016224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3851920" y="1268760"/>
            <a:ext cx="1152128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?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059832" y="4437112"/>
            <a:ext cx="1152128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11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716016" y="4437112"/>
            <a:ext cx="1152128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72</a:t>
            </a:r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>
            <a:stCxn id="9" idx="4"/>
          </p:cNvCxnSpPr>
          <p:nvPr/>
        </p:nvCxnSpPr>
        <p:spPr>
          <a:xfrm>
            <a:off x="4427984" y="2348880"/>
            <a:ext cx="0" cy="122413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10" idx="0"/>
          </p:cNvCxnSpPr>
          <p:nvPr/>
        </p:nvCxnSpPr>
        <p:spPr>
          <a:xfrm flipH="1">
            <a:off x="3635896" y="3501008"/>
            <a:ext cx="792088" cy="93610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427984" y="3501008"/>
            <a:ext cx="864096" cy="93610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779912" y="2636912"/>
            <a:ext cx="648072" cy="64807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427984" y="2636912"/>
            <a:ext cx="648072" cy="64807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851920" y="1268760"/>
            <a:ext cx="1152128" cy="108012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61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Составь правильные пары.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1772816"/>
            <a:ext cx="2376264" cy="28083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Космонавт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Учёный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Поэт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Писатель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Композитор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Баснописец</a:t>
            </a:r>
            <a:endParaRPr lang="ru-RU" sz="2800" b="1" dirty="0" smtClean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3968" y="1772816"/>
            <a:ext cx="4680520" cy="2808312"/>
          </a:xfrm>
          <a:prstGeom prst="round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Пётр Ильич Чайковский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Иван Андреевич Крылов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Лев Николаевич Толстой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Иван Петрович Павлов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Юрий Алексеевич Гагарин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Фёдор Иванович Тютчев</a:t>
            </a:r>
            <a:endParaRPr lang="ru-RU" sz="2800" b="1" dirty="0" smtClean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843808" y="2132856"/>
            <a:ext cx="1584176" cy="172819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915816" y="2492896"/>
            <a:ext cx="1440160" cy="936104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915816" y="2924944"/>
            <a:ext cx="1512168" cy="1368152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915816" y="2996952"/>
            <a:ext cx="1512168" cy="43204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987824" y="2132856"/>
            <a:ext cx="1368152" cy="1728192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2987824" y="2564904"/>
            <a:ext cx="1440160" cy="1656184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10" descr="http://www.liveinternet.ru/journal_proc.php?action=redirect&amp;url=http://img0.liveinternet.ru/images/attach/c/3/75/41/75041934_large_006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725144"/>
            <a:ext cx="1765071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Вставь пропущенное число.</a:t>
            </a:r>
            <a:endParaRPr lang="ru-RU" sz="2800" b="1" dirty="0"/>
          </a:p>
        </p:txBody>
      </p:sp>
      <p:pic>
        <p:nvPicPr>
          <p:cNvPr id="6" name="Picture 3" descr="D:\Презентации\Математика\Умники и умницы 2 класс\Тетрадь 2 класс 2 часть\Image006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1F0F5"/>
              </a:clrFrom>
              <a:clrTo>
                <a:srgbClr val="F1F0F5">
                  <a:alpha val="0"/>
                </a:srgbClr>
              </a:clrTo>
            </a:clrChange>
          </a:blip>
          <a:srcRect l="17460" t="52755" r="49207" b="31530"/>
          <a:stretch>
            <a:fillRect/>
          </a:stretch>
        </p:blipFill>
        <p:spPr bwMode="auto">
          <a:xfrm>
            <a:off x="971600" y="1052736"/>
            <a:ext cx="3456384" cy="2304256"/>
          </a:xfrm>
          <a:prstGeom prst="rect">
            <a:avLst/>
          </a:prstGeom>
          <a:noFill/>
        </p:spPr>
      </p:pic>
      <p:pic>
        <p:nvPicPr>
          <p:cNvPr id="8" name="Picture 3" descr="D:\Презентации\Математика\Умники и умницы 2 класс\Тетрадь 2 класс 2 часть\Image006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58730" t="52755" r="11112" b="31530"/>
          <a:stretch>
            <a:fillRect/>
          </a:stretch>
        </p:blipFill>
        <p:spPr bwMode="auto">
          <a:xfrm>
            <a:off x="4355976" y="2420888"/>
            <a:ext cx="3224930" cy="2376264"/>
          </a:xfrm>
          <a:prstGeom prst="rect">
            <a:avLst/>
          </a:prstGeom>
          <a:noFill/>
        </p:spPr>
      </p:pic>
      <p:pic>
        <p:nvPicPr>
          <p:cNvPr id="9" name="Picture 10" descr="http://www.liveinternet.ru/journal_proc.php?action=redirect&amp;url=http://img0.liveinternet.ru/images/attach/c/3/75/41/75041934_large_006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581128"/>
            <a:ext cx="1900846" cy="2016224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4499992" y="2636912"/>
            <a:ext cx="648072" cy="57606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3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6864" cy="279432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Придя из магазина, мама положила конфеты на 6 тарелочек: на первую – одну конфету, на каждую следующую – на 2 конфеты больше, чем на предыдущую. «Все эти конфеты, - сказала она трём своим дочерям, - я отдам той из вас, которая догадается, как можно раздать их трём поровну, не снимая с тарелочки». Одна из дочерей догадалась. А ты догадаешься?</a:t>
            </a:r>
            <a:endParaRPr lang="ru-RU" sz="2400" b="1" dirty="0"/>
          </a:p>
        </p:txBody>
      </p:sp>
      <p:pic>
        <p:nvPicPr>
          <p:cNvPr id="37890" name="Picture 2" descr="http://www.clipartov.net/images/mini/09/00000089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60" b="24401"/>
          <a:stretch>
            <a:fillRect/>
          </a:stretch>
        </p:blipFill>
        <p:spPr bwMode="auto">
          <a:xfrm>
            <a:off x="323528" y="4005064"/>
            <a:ext cx="1428750" cy="792088"/>
          </a:xfrm>
          <a:prstGeom prst="rect">
            <a:avLst/>
          </a:prstGeom>
          <a:noFill/>
        </p:spPr>
      </p:pic>
      <p:pic>
        <p:nvPicPr>
          <p:cNvPr id="7" name="Picture 2" descr="http://www.clipartov.net/images/mini/09/00000089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60" b="24401"/>
          <a:stretch>
            <a:fillRect/>
          </a:stretch>
        </p:blipFill>
        <p:spPr bwMode="auto">
          <a:xfrm>
            <a:off x="1763688" y="4005064"/>
            <a:ext cx="1428750" cy="792088"/>
          </a:xfrm>
          <a:prstGeom prst="rect">
            <a:avLst/>
          </a:prstGeom>
          <a:noFill/>
        </p:spPr>
      </p:pic>
      <p:pic>
        <p:nvPicPr>
          <p:cNvPr id="8" name="Picture 2" descr="http://www.clipartov.net/images/mini/09/00000089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60" b="24401"/>
          <a:stretch>
            <a:fillRect/>
          </a:stretch>
        </p:blipFill>
        <p:spPr bwMode="auto">
          <a:xfrm>
            <a:off x="3203848" y="4005064"/>
            <a:ext cx="1428750" cy="792088"/>
          </a:xfrm>
          <a:prstGeom prst="rect">
            <a:avLst/>
          </a:prstGeom>
          <a:noFill/>
        </p:spPr>
      </p:pic>
      <p:pic>
        <p:nvPicPr>
          <p:cNvPr id="9" name="Picture 2" descr="http://www.clipartov.net/images/mini/09/00000089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60" b="24401"/>
          <a:stretch>
            <a:fillRect/>
          </a:stretch>
        </p:blipFill>
        <p:spPr bwMode="auto">
          <a:xfrm>
            <a:off x="4572000" y="4005064"/>
            <a:ext cx="1428750" cy="792088"/>
          </a:xfrm>
          <a:prstGeom prst="rect">
            <a:avLst/>
          </a:prstGeom>
          <a:noFill/>
        </p:spPr>
      </p:pic>
      <p:pic>
        <p:nvPicPr>
          <p:cNvPr id="10" name="Picture 2" descr="http://www.clipartov.net/images/mini/09/00000089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60" b="24401"/>
          <a:stretch>
            <a:fillRect/>
          </a:stretch>
        </p:blipFill>
        <p:spPr bwMode="auto">
          <a:xfrm>
            <a:off x="5940152" y="4005064"/>
            <a:ext cx="1428750" cy="792088"/>
          </a:xfrm>
          <a:prstGeom prst="rect">
            <a:avLst/>
          </a:prstGeom>
          <a:noFill/>
        </p:spPr>
      </p:pic>
      <p:pic>
        <p:nvPicPr>
          <p:cNvPr id="11" name="Picture 2" descr="http://www.clipartov.net/images/mini/09/00000089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60" b="24401"/>
          <a:stretch>
            <a:fillRect/>
          </a:stretch>
        </p:blipFill>
        <p:spPr bwMode="auto">
          <a:xfrm>
            <a:off x="7308304" y="4005064"/>
            <a:ext cx="1428750" cy="792088"/>
          </a:xfrm>
          <a:prstGeom prst="rect">
            <a:avLst/>
          </a:prstGeom>
          <a:noFill/>
        </p:spPr>
      </p:pic>
      <p:pic>
        <p:nvPicPr>
          <p:cNvPr id="37894" name="Picture 6" descr="Сладости, конфеты - фотосток  |   Sweets candy - photo stock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76" r="51309" b="74724"/>
          <a:stretch>
            <a:fillRect/>
          </a:stretch>
        </p:blipFill>
        <p:spPr bwMode="auto">
          <a:xfrm>
            <a:off x="323528" y="4077072"/>
            <a:ext cx="1361606" cy="576064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2051720" y="3429000"/>
            <a:ext cx="864096" cy="7920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3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491880" y="3429000"/>
            <a:ext cx="864096" cy="7920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5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860032" y="3429000"/>
            <a:ext cx="864096" cy="7920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7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156176" y="3429000"/>
            <a:ext cx="864096" cy="7920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9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308304" y="3284984"/>
            <a:ext cx="1368152" cy="10801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11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1094479" y="4648200"/>
            <a:ext cx="7026264" cy="903514"/>
          </a:xfrm>
          <a:custGeom>
            <a:avLst/>
            <a:gdLst>
              <a:gd name="connsiteX0" fmla="*/ 37635 w 7026264"/>
              <a:gd name="connsiteY0" fmla="*/ 87086 h 903514"/>
              <a:gd name="connsiteX1" fmla="*/ 70292 w 7026264"/>
              <a:gd name="connsiteY1" fmla="*/ 163286 h 903514"/>
              <a:gd name="connsiteX2" fmla="*/ 102950 w 7026264"/>
              <a:gd name="connsiteY2" fmla="*/ 206829 h 903514"/>
              <a:gd name="connsiteX3" fmla="*/ 124721 w 7026264"/>
              <a:gd name="connsiteY3" fmla="*/ 239486 h 903514"/>
              <a:gd name="connsiteX4" fmla="*/ 157378 w 7026264"/>
              <a:gd name="connsiteY4" fmla="*/ 261257 h 903514"/>
              <a:gd name="connsiteX5" fmla="*/ 190035 w 7026264"/>
              <a:gd name="connsiteY5" fmla="*/ 293914 h 903514"/>
              <a:gd name="connsiteX6" fmla="*/ 222692 w 7026264"/>
              <a:gd name="connsiteY6" fmla="*/ 315686 h 903514"/>
              <a:gd name="connsiteX7" fmla="*/ 244464 w 7026264"/>
              <a:gd name="connsiteY7" fmla="*/ 337457 h 903514"/>
              <a:gd name="connsiteX8" fmla="*/ 309778 w 7026264"/>
              <a:gd name="connsiteY8" fmla="*/ 381000 h 903514"/>
              <a:gd name="connsiteX9" fmla="*/ 364207 w 7026264"/>
              <a:gd name="connsiteY9" fmla="*/ 424543 h 903514"/>
              <a:gd name="connsiteX10" fmla="*/ 396864 w 7026264"/>
              <a:gd name="connsiteY10" fmla="*/ 457200 h 903514"/>
              <a:gd name="connsiteX11" fmla="*/ 440407 w 7026264"/>
              <a:gd name="connsiteY11" fmla="*/ 478971 h 903514"/>
              <a:gd name="connsiteX12" fmla="*/ 516607 w 7026264"/>
              <a:gd name="connsiteY12" fmla="*/ 522514 h 903514"/>
              <a:gd name="connsiteX13" fmla="*/ 592807 w 7026264"/>
              <a:gd name="connsiteY13" fmla="*/ 544286 h 903514"/>
              <a:gd name="connsiteX14" fmla="*/ 625464 w 7026264"/>
              <a:gd name="connsiteY14" fmla="*/ 566057 h 903514"/>
              <a:gd name="connsiteX15" fmla="*/ 690778 w 7026264"/>
              <a:gd name="connsiteY15" fmla="*/ 587829 h 903514"/>
              <a:gd name="connsiteX16" fmla="*/ 723435 w 7026264"/>
              <a:gd name="connsiteY16" fmla="*/ 609600 h 903514"/>
              <a:gd name="connsiteX17" fmla="*/ 788750 w 7026264"/>
              <a:gd name="connsiteY17" fmla="*/ 620486 h 903514"/>
              <a:gd name="connsiteX18" fmla="*/ 919378 w 7026264"/>
              <a:gd name="connsiteY18" fmla="*/ 653143 h 903514"/>
              <a:gd name="connsiteX19" fmla="*/ 973807 w 7026264"/>
              <a:gd name="connsiteY19" fmla="*/ 674914 h 903514"/>
              <a:gd name="connsiteX20" fmla="*/ 1104435 w 7026264"/>
              <a:gd name="connsiteY20" fmla="*/ 707571 h 903514"/>
              <a:gd name="connsiteX21" fmla="*/ 1158864 w 7026264"/>
              <a:gd name="connsiteY21" fmla="*/ 718457 h 903514"/>
              <a:gd name="connsiteX22" fmla="*/ 1224178 w 7026264"/>
              <a:gd name="connsiteY22" fmla="*/ 740229 h 903514"/>
              <a:gd name="connsiteX23" fmla="*/ 1267721 w 7026264"/>
              <a:gd name="connsiteY23" fmla="*/ 751114 h 903514"/>
              <a:gd name="connsiteX24" fmla="*/ 1300378 w 7026264"/>
              <a:gd name="connsiteY24" fmla="*/ 762000 h 903514"/>
              <a:gd name="connsiteX25" fmla="*/ 1441892 w 7026264"/>
              <a:gd name="connsiteY25" fmla="*/ 772886 h 903514"/>
              <a:gd name="connsiteX26" fmla="*/ 1594292 w 7026264"/>
              <a:gd name="connsiteY26" fmla="*/ 794657 h 903514"/>
              <a:gd name="connsiteX27" fmla="*/ 1637835 w 7026264"/>
              <a:gd name="connsiteY27" fmla="*/ 805543 h 903514"/>
              <a:gd name="connsiteX28" fmla="*/ 1833778 w 7026264"/>
              <a:gd name="connsiteY28" fmla="*/ 827314 h 903514"/>
              <a:gd name="connsiteX29" fmla="*/ 2301864 w 7026264"/>
              <a:gd name="connsiteY29" fmla="*/ 859971 h 903514"/>
              <a:gd name="connsiteX30" fmla="*/ 2900578 w 7026264"/>
              <a:gd name="connsiteY30" fmla="*/ 881743 h 903514"/>
              <a:gd name="connsiteX31" fmla="*/ 3205378 w 7026264"/>
              <a:gd name="connsiteY31" fmla="*/ 903514 h 903514"/>
              <a:gd name="connsiteX32" fmla="*/ 4261292 w 7026264"/>
              <a:gd name="connsiteY32" fmla="*/ 892629 h 903514"/>
              <a:gd name="connsiteX33" fmla="*/ 4348378 w 7026264"/>
              <a:gd name="connsiteY33" fmla="*/ 881743 h 903514"/>
              <a:gd name="connsiteX34" fmla="*/ 4533435 w 7026264"/>
              <a:gd name="connsiteY34" fmla="*/ 870857 h 903514"/>
              <a:gd name="connsiteX35" fmla="*/ 4947092 w 7026264"/>
              <a:gd name="connsiteY35" fmla="*/ 849086 h 903514"/>
              <a:gd name="connsiteX36" fmla="*/ 5077721 w 7026264"/>
              <a:gd name="connsiteY36" fmla="*/ 827314 h 903514"/>
              <a:gd name="connsiteX37" fmla="*/ 5186578 w 7026264"/>
              <a:gd name="connsiteY37" fmla="*/ 816429 h 903514"/>
              <a:gd name="connsiteX38" fmla="*/ 5295435 w 7026264"/>
              <a:gd name="connsiteY38" fmla="*/ 794657 h 903514"/>
              <a:gd name="connsiteX39" fmla="*/ 5349864 w 7026264"/>
              <a:gd name="connsiteY39" fmla="*/ 783771 h 903514"/>
              <a:gd name="connsiteX40" fmla="*/ 5436950 w 7026264"/>
              <a:gd name="connsiteY40" fmla="*/ 762000 h 903514"/>
              <a:gd name="connsiteX41" fmla="*/ 5469607 w 7026264"/>
              <a:gd name="connsiteY41" fmla="*/ 751114 h 903514"/>
              <a:gd name="connsiteX42" fmla="*/ 5578464 w 7026264"/>
              <a:gd name="connsiteY42" fmla="*/ 729343 h 903514"/>
              <a:gd name="connsiteX43" fmla="*/ 5643778 w 7026264"/>
              <a:gd name="connsiteY43" fmla="*/ 718457 h 903514"/>
              <a:gd name="connsiteX44" fmla="*/ 5676435 w 7026264"/>
              <a:gd name="connsiteY44" fmla="*/ 707571 h 903514"/>
              <a:gd name="connsiteX45" fmla="*/ 5763521 w 7026264"/>
              <a:gd name="connsiteY45" fmla="*/ 685800 h 903514"/>
              <a:gd name="connsiteX46" fmla="*/ 5796178 w 7026264"/>
              <a:gd name="connsiteY46" fmla="*/ 674914 h 903514"/>
              <a:gd name="connsiteX47" fmla="*/ 5894150 w 7026264"/>
              <a:gd name="connsiteY47" fmla="*/ 653143 h 903514"/>
              <a:gd name="connsiteX48" fmla="*/ 5926807 w 7026264"/>
              <a:gd name="connsiteY48" fmla="*/ 642257 h 903514"/>
              <a:gd name="connsiteX49" fmla="*/ 6013892 w 7026264"/>
              <a:gd name="connsiteY49" fmla="*/ 620486 h 903514"/>
              <a:gd name="connsiteX50" fmla="*/ 6046550 w 7026264"/>
              <a:gd name="connsiteY50" fmla="*/ 609600 h 903514"/>
              <a:gd name="connsiteX51" fmla="*/ 6100978 w 7026264"/>
              <a:gd name="connsiteY51" fmla="*/ 587829 h 903514"/>
              <a:gd name="connsiteX52" fmla="*/ 6166292 w 7026264"/>
              <a:gd name="connsiteY52" fmla="*/ 576943 h 903514"/>
              <a:gd name="connsiteX53" fmla="*/ 6231607 w 7026264"/>
              <a:gd name="connsiteY53" fmla="*/ 544286 h 903514"/>
              <a:gd name="connsiteX54" fmla="*/ 6275150 w 7026264"/>
              <a:gd name="connsiteY54" fmla="*/ 522514 h 903514"/>
              <a:gd name="connsiteX55" fmla="*/ 6307807 w 7026264"/>
              <a:gd name="connsiteY55" fmla="*/ 511629 h 903514"/>
              <a:gd name="connsiteX56" fmla="*/ 6362235 w 7026264"/>
              <a:gd name="connsiteY56" fmla="*/ 489857 h 903514"/>
              <a:gd name="connsiteX57" fmla="*/ 6394892 w 7026264"/>
              <a:gd name="connsiteY57" fmla="*/ 478971 h 903514"/>
              <a:gd name="connsiteX58" fmla="*/ 6481978 w 7026264"/>
              <a:gd name="connsiteY58" fmla="*/ 446314 h 903514"/>
              <a:gd name="connsiteX59" fmla="*/ 6503750 w 7026264"/>
              <a:gd name="connsiteY59" fmla="*/ 424543 h 903514"/>
              <a:gd name="connsiteX60" fmla="*/ 6579950 w 7026264"/>
              <a:gd name="connsiteY60" fmla="*/ 391886 h 903514"/>
              <a:gd name="connsiteX61" fmla="*/ 6601721 w 7026264"/>
              <a:gd name="connsiteY61" fmla="*/ 370114 h 903514"/>
              <a:gd name="connsiteX62" fmla="*/ 6667035 w 7026264"/>
              <a:gd name="connsiteY62" fmla="*/ 326571 h 903514"/>
              <a:gd name="connsiteX63" fmla="*/ 6688807 w 7026264"/>
              <a:gd name="connsiteY63" fmla="*/ 304800 h 903514"/>
              <a:gd name="connsiteX64" fmla="*/ 6732350 w 7026264"/>
              <a:gd name="connsiteY64" fmla="*/ 272143 h 903514"/>
              <a:gd name="connsiteX65" fmla="*/ 6797664 w 7026264"/>
              <a:gd name="connsiteY65" fmla="*/ 206829 h 903514"/>
              <a:gd name="connsiteX66" fmla="*/ 6884750 w 7026264"/>
              <a:gd name="connsiteY66" fmla="*/ 130629 h 903514"/>
              <a:gd name="connsiteX67" fmla="*/ 6917407 w 7026264"/>
              <a:gd name="connsiteY67" fmla="*/ 97971 h 903514"/>
              <a:gd name="connsiteX68" fmla="*/ 7015378 w 7026264"/>
              <a:gd name="connsiteY68" fmla="*/ 21771 h 903514"/>
              <a:gd name="connsiteX69" fmla="*/ 7026264 w 7026264"/>
              <a:gd name="connsiteY69" fmla="*/ 0 h 903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7026264" h="903514">
                <a:moveTo>
                  <a:pt x="37635" y="87086"/>
                </a:moveTo>
                <a:cubicBezTo>
                  <a:pt x="116882" y="205952"/>
                  <a:pt x="0" y="22702"/>
                  <a:pt x="70292" y="163286"/>
                </a:cubicBezTo>
                <a:cubicBezTo>
                  <a:pt x="78406" y="179514"/>
                  <a:pt x="92405" y="192065"/>
                  <a:pt x="102950" y="206829"/>
                </a:cubicBezTo>
                <a:cubicBezTo>
                  <a:pt x="110554" y="217475"/>
                  <a:pt x="115470" y="230235"/>
                  <a:pt x="124721" y="239486"/>
                </a:cubicBezTo>
                <a:cubicBezTo>
                  <a:pt x="133972" y="248737"/>
                  <a:pt x="147327" y="252882"/>
                  <a:pt x="157378" y="261257"/>
                </a:cubicBezTo>
                <a:cubicBezTo>
                  <a:pt x="169205" y="271112"/>
                  <a:pt x="178209" y="284059"/>
                  <a:pt x="190035" y="293914"/>
                </a:cubicBezTo>
                <a:cubicBezTo>
                  <a:pt x="200086" y="302290"/>
                  <a:pt x="212476" y="307513"/>
                  <a:pt x="222692" y="315686"/>
                </a:cubicBezTo>
                <a:cubicBezTo>
                  <a:pt x="230706" y="322097"/>
                  <a:pt x="236253" y="331299"/>
                  <a:pt x="244464" y="337457"/>
                </a:cubicBezTo>
                <a:cubicBezTo>
                  <a:pt x="265397" y="353156"/>
                  <a:pt x="291275" y="362498"/>
                  <a:pt x="309778" y="381000"/>
                </a:cubicBezTo>
                <a:cubicBezTo>
                  <a:pt x="373127" y="444346"/>
                  <a:pt x="281803" y="355872"/>
                  <a:pt x="364207" y="424543"/>
                </a:cubicBezTo>
                <a:cubicBezTo>
                  <a:pt x="376033" y="434398"/>
                  <a:pt x="384337" y="448252"/>
                  <a:pt x="396864" y="457200"/>
                </a:cubicBezTo>
                <a:cubicBezTo>
                  <a:pt x="410069" y="466632"/>
                  <a:pt x="426318" y="470920"/>
                  <a:pt x="440407" y="478971"/>
                </a:cubicBezTo>
                <a:cubicBezTo>
                  <a:pt x="480609" y="501943"/>
                  <a:pt x="468751" y="504568"/>
                  <a:pt x="516607" y="522514"/>
                </a:cubicBezTo>
                <a:cubicBezTo>
                  <a:pt x="544511" y="532978"/>
                  <a:pt x="566489" y="531127"/>
                  <a:pt x="592807" y="544286"/>
                </a:cubicBezTo>
                <a:cubicBezTo>
                  <a:pt x="604509" y="550137"/>
                  <a:pt x="613509" y="560744"/>
                  <a:pt x="625464" y="566057"/>
                </a:cubicBezTo>
                <a:cubicBezTo>
                  <a:pt x="646435" y="575378"/>
                  <a:pt x="669807" y="578508"/>
                  <a:pt x="690778" y="587829"/>
                </a:cubicBezTo>
                <a:cubicBezTo>
                  <a:pt x="702733" y="593142"/>
                  <a:pt x="711023" y="605463"/>
                  <a:pt x="723435" y="609600"/>
                </a:cubicBezTo>
                <a:cubicBezTo>
                  <a:pt x="744374" y="616580"/>
                  <a:pt x="767337" y="615133"/>
                  <a:pt x="788750" y="620486"/>
                </a:cubicBezTo>
                <a:cubicBezTo>
                  <a:pt x="961260" y="663613"/>
                  <a:pt x="748468" y="624657"/>
                  <a:pt x="919378" y="653143"/>
                </a:cubicBezTo>
                <a:cubicBezTo>
                  <a:pt x="937521" y="660400"/>
                  <a:pt x="955060" y="669400"/>
                  <a:pt x="973807" y="674914"/>
                </a:cubicBezTo>
                <a:cubicBezTo>
                  <a:pt x="1016866" y="687578"/>
                  <a:pt x="1060424" y="698769"/>
                  <a:pt x="1104435" y="707571"/>
                </a:cubicBezTo>
                <a:cubicBezTo>
                  <a:pt x="1122578" y="711200"/>
                  <a:pt x="1141014" y="713589"/>
                  <a:pt x="1158864" y="718457"/>
                </a:cubicBezTo>
                <a:cubicBezTo>
                  <a:pt x="1181004" y="724495"/>
                  <a:pt x="1202197" y="733635"/>
                  <a:pt x="1224178" y="740229"/>
                </a:cubicBezTo>
                <a:cubicBezTo>
                  <a:pt x="1238508" y="744528"/>
                  <a:pt x="1253336" y="747004"/>
                  <a:pt x="1267721" y="751114"/>
                </a:cubicBezTo>
                <a:cubicBezTo>
                  <a:pt x="1278754" y="754266"/>
                  <a:pt x="1288992" y="760577"/>
                  <a:pt x="1300378" y="762000"/>
                </a:cubicBezTo>
                <a:cubicBezTo>
                  <a:pt x="1347323" y="767868"/>
                  <a:pt x="1394721" y="769257"/>
                  <a:pt x="1441892" y="772886"/>
                </a:cubicBezTo>
                <a:cubicBezTo>
                  <a:pt x="1589236" y="802353"/>
                  <a:pt x="1370144" y="760172"/>
                  <a:pt x="1594292" y="794657"/>
                </a:cubicBezTo>
                <a:cubicBezTo>
                  <a:pt x="1609079" y="796932"/>
                  <a:pt x="1623078" y="803083"/>
                  <a:pt x="1637835" y="805543"/>
                </a:cubicBezTo>
                <a:cubicBezTo>
                  <a:pt x="1678137" y="812260"/>
                  <a:pt x="1799235" y="824353"/>
                  <a:pt x="1833778" y="827314"/>
                </a:cubicBezTo>
                <a:cubicBezTo>
                  <a:pt x="2107243" y="850754"/>
                  <a:pt x="2060978" y="846589"/>
                  <a:pt x="2301864" y="859971"/>
                </a:cubicBezTo>
                <a:cubicBezTo>
                  <a:pt x="2557679" y="896517"/>
                  <a:pt x="2303820" y="863381"/>
                  <a:pt x="2900578" y="881743"/>
                </a:cubicBezTo>
                <a:cubicBezTo>
                  <a:pt x="3020640" y="885437"/>
                  <a:pt x="3092203" y="893226"/>
                  <a:pt x="3205378" y="903514"/>
                </a:cubicBezTo>
                <a:lnTo>
                  <a:pt x="4261292" y="892629"/>
                </a:lnTo>
                <a:cubicBezTo>
                  <a:pt x="4290541" y="892072"/>
                  <a:pt x="4319217" y="884076"/>
                  <a:pt x="4348378" y="881743"/>
                </a:cubicBezTo>
                <a:cubicBezTo>
                  <a:pt x="4409974" y="876815"/>
                  <a:pt x="4471749" y="874486"/>
                  <a:pt x="4533435" y="870857"/>
                </a:cubicBezTo>
                <a:cubicBezTo>
                  <a:pt x="4739740" y="841384"/>
                  <a:pt x="4502000" y="872511"/>
                  <a:pt x="4947092" y="849086"/>
                </a:cubicBezTo>
                <a:cubicBezTo>
                  <a:pt x="5027115" y="844874"/>
                  <a:pt x="5008584" y="836532"/>
                  <a:pt x="5077721" y="827314"/>
                </a:cubicBezTo>
                <a:cubicBezTo>
                  <a:pt x="5113868" y="822495"/>
                  <a:pt x="5150292" y="820057"/>
                  <a:pt x="5186578" y="816429"/>
                </a:cubicBezTo>
                <a:lnTo>
                  <a:pt x="5295435" y="794657"/>
                </a:lnTo>
                <a:cubicBezTo>
                  <a:pt x="5313578" y="791028"/>
                  <a:pt x="5332311" y="789622"/>
                  <a:pt x="5349864" y="783771"/>
                </a:cubicBezTo>
                <a:cubicBezTo>
                  <a:pt x="5424522" y="758886"/>
                  <a:pt x="5331847" y="788276"/>
                  <a:pt x="5436950" y="762000"/>
                </a:cubicBezTo>
                <a:cubicBezTo>
                  <a:pt x="5448082" y="759217"/>
                  <a:pt x="5458426" y="753694"/>
                  <a:pt x="5469607" y="751114"/>
                </a:cubicBezTo>
                <a:cubicBezTo>
                  <a:pt x="5505664" y="742793"/>
                  <a:pt x="5541963" y="735427"/>
                  <a:pt x="5578464" y="729343"/>
                </a:cubicBezTo>
                <a:cubicBezTo>
                  <a:pt x="5600235" y="725714"/>
                  <a:pt x="5622232" y="723245"/>
                  <a:pt x="5643778" y="718457"/>
                </a:cubicBezTo>
                <a:cubicBezTo>
                  <a:pt x="5654979" y="715968"/>
                  <a:pt x="5665365" y="710590"/>
                  <a:pt x="5676435" y="707571"/>
                </a:cubicBezTo>
                <a:cubicBezTo>
                  <a:pt x="5705303" y="699698"/>
                  <a:pt x="5735135" y="695262"/>
                  <a:pt x="5763521" y="685800"/>
                </a:cubicBezTo>
                <a:cubicBezTo>
                  <a:pt x="5774407" y="682171"/>
                  <a:pt x="5785046" y="677697"/>
                  <a:pt x="5796178" y="674914"/>
                </a:cubicBezTo>
                <a:cubicBezTo>
                  <a:pt x="5885975" y="652465"/>
                  <a:pt x="5815921" y="675495"/>
                  <a:pt x="5894150" y="653143"/>
                </a:cubicBezTo>
                <a:cubicBezTo>
                  <a:pt x="5905183" y="649991"/>
                  <a:pt x="5915737" y="645276"/>
                  <a:pt x="5926807" y="642257"/>
                </a:cubicBezTo>
                <a:cubicBezTo>
                  <a:pt x="5955674" y="634384"/>
                  <a:pt x="5985506" y="629948"/>
                  <a:pt x="6013892" y="620486"/>
                </a:cubicBezTo>
                <a:cubicBezTo>
                  <a:pt x="6024778" y="616857"/>
                  <a:pt x="6035806" y="613629"/>
                  <a:pt x="6046550" y="609600"/>
                </a:cubicBezTo>
                <a:cubicBezTo>
                  <a:pt x="6064846" y="602739"/>
                  <a:pt x="6082126" y="592970"/>
                  <a:pt x="6100978" y="587829"/>
                </a:cubicBezTo>
                <a:cubicBezTo>
                  <a:pt x="6122272" y="582022"/>
                  <a:pt x="6144521" y="580572"/>
                  <a:pt x="6166292" y="576943"/>
                </a:cubicBezTo>
                <a:cubicBezTo>
                  <a:pt x="6205984" y="537251"/>
                  <a:pt x="6167406" y="568361"/>
                  <a:pt x="6231607" y="544286"/>
                </a:cubicBezTo>
                <a:cubicBezTo>
                  <a:pt x="6246801" y="538588"/>
                  <a:pt x="6260234" y="528906"/>
                  <a:pt x="6275150" y="522514"/>
                </a:cubicBezTo>
                <a:cubicBezTo>
                  <a:pt x="6285697" y="517994"/>
                  <a:pt x="6297063" y="515658"/>
                  <a:pt x="6307807" y="511629"/>
                </a:cubicBezTo>
                <a:cubicBezTo>
                  <a:pt x="6326103" y="504768"/>
                  <a:pt x="6343939" y="496718"/>
                  <a:pt x="6362235" y="489857"/>
                </a:cubicBezTo>
                <a:cubicBezTo>
                  <a:pt x="6372979" y="485828"/>
                  <a:pt x="6384345" y="483491"/>
                  <a:pt x="6394892" y="478971"/>
                </a:cubicBezTo>
                <a:cubicBezTo>
                  <a:pt x="6474584" y="444817"/>
                  <a:pt x="6401701" y="466384"/>
                  <a:pt x="6481978" y="446314"/>
                </a:cubicBezTo>
                <a:cubicBezTo>
                  <a:pt x="6489235" y="439057"/>
                  <a:pt x="6495211" y="430236"/>
                  <a:pt x="6503750" y="424543"/>
                </a:cubicBezTo>
                <a:cubicBezTo>
                  <a:pt x="6530658" y="406604"/>
                  <a:pt x="6550917" y="401563"/>
                  <a:pt x="6579950" y="391886"/>
                </a:cubicBezTo>
                <a:cubicBezTo>
                  <a:pt x="6587207" y="384629"/>
                  <a:pt x="6593511" y="376272"/>
                  <a:pt x="6601721" y="370114"/>
                </a:cubicBezTo>
                <a:cubicBezTo>
                  <a:pt x="6622654" y="354414"/>
                  <a:pt x="6648532" y="345073"/>
                  <a:pt x="6667035" y="326571"/>
                </a:cubicBezTo>
                <a:cubicBezTo>
                  <a:pt x="6674292" y="319314"/>
                  <a:pt x="6680923" y="311370"/>
                  <a:pt x="6688807" y="304800"/>
                </a:cubicBezTo>
                <a:cubicBezTo>
                  <a:pt x="6702745" y="293185"/>
                  <a:pt x="6719521" y="284972"/>
                  <a:pt x="6732350" y="272143"/>
                </a:cubicBezTo>
                <a:cubicBezTo>
                  <a:pt x="6813363" y="191130"/>
                  <a:pt x="6720702" y="258136"/>
                  <a:pt x="6797664" y="206829"/>
                </a:cubicBezTo>
                <a:cubicBezTo>
                  <a:pt x="6859351" y="114294"/>
                  <a:pt x="6757745" y="257638"/>
                  <a:pt x="6884750" y="130629"/>
                </a:cubicBezTo>
                <a:cubicBezTo>
                  <a:pt x="6895636" y="119743"/>
                  <a:pt x="6905255" y="107423"/>
                  <a:pt x="6917407" y="97971"/>
                </a:cubicBezTo>
                <a:cubicBezTo>
                  <a:pt x="6967886" y="58709"/>
                  <a:pt x="6980484" y="65389"/>
                  <a:pt x="7015378" y="21771"/>
                </a:cubicBezTo>
                <a:cubicBezTo>
                  <a:pt x="7020447" y="15435"/>
                  <a:pt x="7022635" y="7257"/>
                  <a:pt x="7026264" y="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2569029" y="4691743"/>
            <a:ext cx="4180114" cy="544286"/>
          </a:xfrm>
          <a:custGeom>
            <a:avLst/>
            <a:gdLst>
              <a:gd name="connsiteX0" fmla="*/ 0 w 4180114"/>
              <a:gd name="connsiteY0" fmla="*/ 32657 h 544286"/>
              <a:gd name="connsiteX1" fmla="*/ 32657 w 4180114"/>
              <a:gd name="connsiteY1" fmla="*/ 76200 h 544286"/>
              <a:gd name="connsiteX2" fmla="*/ 65314 w 4180114"/>
              <a:gd name="connsiteY2" fmla="*/ 97971 h 544286"/>
              <a:gd name="connsiteX3" fmla="*/ 108857 w 4180114"/>
              <a:gd name="connsiteY3" fmla="*/ 141514 h 544286"/>
              <a:gd name="connsiteX4" fmla="*/ 130628 w 4180114"/>
              <a:gd name="connsiteY4" fmla="*/ 163286 h 544286"/>
              <a:gd name="connsiteX5" fmla="*/ 152400 w 4180114"/>
              <a:gd name="connsiteY5" fmla="*/ 185057 h 544286"/>
              <a:gd name="connsiteX6" fmla="*/ 174171 w 4180114"/>
              <a:gd name="connsiteY6" fmla="*/ 217714 h 544286"/>
              <a:gd name="connsiteX7" fmla="*/ 206828 w 4180114"/>
              <a:gd name="connsiteY7" fmla="*/ 239486 h 544286"/>
              <a:gd name="connsiteX8" fmla="*/ 228600 w 4180114"/>
              <a:gd name="connsiteY8" fmla="*/ 261257 h 544286"/>
              <a:gd name="connsiteX9" fmla="*/ 261257 w 4180114"/>
              <a:gd name="connsiteY9" fmla="*/ 272143 h 544286"/>
              <a:gd name="connsiteX10" fmla="*/ 326571 w 4180114"/>
              <a:gd name="connsiteY10" fmla="*/ 315686 h 544286"/>
              <a:gd name="connsiteX11" fmla="*/ 402771 w 4180114"/>
              <a:gd name="connsiteY11" fmla="*/ 337457 h 544286"/>
              <a:gd name="connsiteX12" fmla="*/ 468085 w 4180114"/>
              <a:gd name="connsiteY12" fmla="*/ 381000 h 544286"/>
              <a:gd name="connsiteX13" fmla="*/ 555171 w 4180114"/>
              <a:gd name="connsiteY13" fmla="*/ 402771 h 544286"/>
              <a:gd name="connsiteX14" fmla="*/ 620485 w 4180114"/>
              <a:gd name="connsiteY14" fmla="*/ 424543 h 544286"/>
              <a:gd name="connsiteX15" fmla="*/ 903514 w 4180114"/>
              <a:gd name="connsiteY15" fmla="*/ 435428 h 544286"/>
              <a:gd name="connsiteX16" fmla="*/ 1001485 w 4180114"/>
              <a:gd name="connsiteY16" fmla="*/ 457200 h 544286"/>
              <a:gd name="connsiteX17" fmla="*/ 1034142 w 4180114"/>
              <a:gd name="connsiteY17" fmla="*/ 468086 h 544286"/>
              <a:gd name="connsiteX18" fmla="*/ 1088571 w 4180114"/>
              <a:gd name="connsiteY18" fmla="*/ 478971 h 544286"/>
              <a:gd name="connsiteX19" fmla="*/ 1121228 w 4180114"/>
              <a:gd name="connsiteY19" fmla="*/ 489857 h 544286"/>
              <a:gd name="connsiteX20" fmla="*/ 1382485 w 4180114"/>
              <a:gd name="connsiteY20" fmla="*/ 500743 h 544286"/>
              <a:gd name="connsiteX21" fmla="*/ 1502228 w 4180114"/>
              <a:gd name="connsiteY21" fmla="*/ 511628 h 544286"/>
              <a:gd name="connsiteX22" fmla="*/ 1534885 w 4180114"/>
              <a:gd name="connsiteY22" fmla="*/ 522514 h 544286"/>
              <a:gd name="connsiteX23" fmla="*/ 1578428 w 4180114"/>
              <a:gd name="connsiteY23" fmla="*/ 533400 h 544286"/>
              <a:gd name="connsiteX24" fmla="*/ 1687285 w 4180114"/>
              <a:gd name="connsiteY24" fmla="*/ 544286 h 544286"/>
              <a:gd name="connsiteX25" fmla="*/ 3276600 w 4180114"/>
              <a:gd name="connsiteY25" fmla="*/ 533400 h 544286"/>
              <a:gd name="connsiteX26" fmla="*/ 3363685 w 4180114"/>
              <a:gd name="connsiteY26" fmla="*/ 511628 h 544286"/>
              <a:gd name="connsiteX27" fmla="*/ 3418114 w 4180114"/>
              <a:gd name="connsiteY27" fmla="*/ 500743 h 544286"/>
              <a:gd name="connsiteX28" fmla="*/ 3450771 w 4180114"/>
              <a:gd name="connsiteY28" fmla="*/ 489857 h 544286"/>
              <a:gd name="connsiteX29" fmla="*/ 3494314 w 4180114"/>
              <a:gd name="connsiteY29" fmla="*/ 478971 h 544286"/>
              <a:gd name="connsiteX30" fmla="*/ 3592285 w 4180114"/>
              <a:gd name="connsiteY30" fmla="*/ 446314 h 544286"/>
              <a:gd name="connsiteX31" fmla="*/ 3690257 w 4180114"/>
              <a:gd name="connsiteY31" fmla="*/ 413657 h 544286"/>
              <a:gd name="connsiteX32" fmla="*/ 3722914 w 4180114"/>
              <a:gd name="connsiteY32" fmla="*/ 402771 h 544286"/>
              <a:gd name="connsiteX33" fmla="*/ 3755571 w 4180114"/>
              <a:gd name="connsiteY33" fmla="*/ 391886 h 544286"/>
              <a:gd name="connsiteX34" fmla="*/ 3777342 w 4180114"/>
              <a:gd name="connsiteY34" fmla="*/ 370114 h 544286"/>
              <a:gd name="connsiteX35" fmla="*/ 3810000 w 4180114"/>
              <a:gd name="connsiteY35" fmla="*/ 348343 h 544286"/>
              <a:gd name="connsiteX36" fmla="*/ 3929742 w 4180114"/>
              <a:gd name="connsiteY36" fmla="*/ 293914 h 544286"/>
              <a:gd name="connsiteX37" fmla="*/ 3995057 w 4180114"/>
              <a:gd name="connsiteY37" fmla="*/ 239486 h 544286"/>
              <a:gd name="connsiteX38" fmla="*/ 4038600 w 4180114"/>
              <a:gd name="connsiteY38" fmla="*/ 195943 h 544286"/>
              <a:gd name="connsiteX39" fmla="*/ 4093028 w 4180114"/>
              <a:gd name="connsiteY39" fmla="*/ 141514 h 544286"/>
              <a:gd name="connsiteX40" fmla="*/ 4114800 w 4180114"/>
              <a:gd name="connsiteY40" fmla="*/ 119743 h 544286"/>
              <a:gd name="connsiteX41" fmla="*/ 4158342 w 4180114"/>
              <a:gd name="connsiteY41" fmla="*/ 54428 h 544286"/>
              <a:gd name="connsiteX42" fmla="*/ 4180114 w 4180114"/>
              <a:gd name="connsiteY42" fmla="*/ 0 h 54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180114" h="544286">
                <a:moveTo>
                  <a:pt x="0" y="32657"/>
                </a:moveTo>
                <a:cubicBezTo>
                  <a:pt x="10886" y="47171"/>
                  <a:pt x="19828" y="63371"/>
                  <a:pt x="32657" y="76200"/>
                </a:cubicBezTo>
                <a:cubicBezTo>
                  <a:pt x="41908" y="85451"/>
                  <a:pt x="55381" y="89457"/>
                  <a:pt x="65314" y="97971"/>
                </a:cubicBezTo>
                <a:cubicBezTo>
                  <a:pt x="80899" y="111329"/>
                  <a:pt x="94343" y="127000"/>
                  <a:pt x="108857" y="141514"/>
                </a:cubicBezTo>
                <a:lnTo>
                  <a:pt x="130628" y="163286"/>
                </a:lnTo>
                <a:cubicBezTo>
                  <a:pt x="137885" y="170543"/>
                  <a:pt x="146707" y="176517"/>
                  <a:pt x="152400" y="185057"/>
                </a:cubicBezTo>
                <a:cubicBezTo>
                  <a:pt x="159657" y="195943"/>
                  <a:pt x="164920" y="208463"/>
                  <a:pt x="174171" y="217714"/>
                </a:cubicBezTo>
                <a:cubicBezTo>
                  <a:pt x="183422" y="226965"/>
                  <a:pt x="196612" y="231313"/>
                  <a:pt x="206828" y="239486"/>
                </a:cubicBezTo>
                <a:cubicBezTo>
                  <a:pt x="214842" y="245897"/>
                  <a:pt x="219799" y="255977"/>
                  <a:pt x="228600" y="261257"/>
                </a:cubicBezTo>
                <a:cubicBezTo>
                  <a:pt x="238439" y="267161"/>
                  <a:pt x="251226" y="266570"/>
                  <a:pt x="261257" y="272143"/>
                </a:cubicBezTo>
                <a:cubicBezTo>
                  <a:pt x="284130" y="284850"/>
                  <a:pt x="301748" y="307412"/>
                  <a:pt x="326571" y="315686"/>
                </a:cubicBezTo>
                <a:cubicBezTo>
                  <a:pt x="373421" y="331302"/>
                  <a:pt x="348096" y="323788"/>
                  <a:pt x="402771" y="337457"/>
                </a:cubicBezTo>
                <a:cubicBezTo>
                  <a:pt x="424542" y="351971"/>
                  <a:pt x="443262" y="372725"/>
                  <a:pt x="468085" y="381000"/>
                </a:cubicBezTo>
                <a:cubicBezTo>
                  <a:pt x="567174" y="414031"/>
                  <a:pt x="410674" y="363363"/>
                  <a:pt x="555171" y="402771"/>
                </a:cubicBezTo>
                <a:cubicBezTo>
                  <a:pt x="577311" y="408809"/>
                  <a:pt x="597553" y="423661"/>
                  <a:pt x="620485" y="424543"/>
                </a:cubicBezTo>
                <a:lnTo>
                  <a:pt x="903514" y="435428"/>
                </a:lnTo>
                <a:cubicBezTo>
                  <a:pt x="940925" y="442910"/>
                  <a:pt x="965616" y="446951"/>
                  <a:pt x="1001485" y="457200"/>
                </a:cubicBezTo>
                <a:cubicBezTo>
                  <a:pt x="1012518" y="460352"/>
                  <a:pt x="1023010" y="465303"/>
                  <a:pt x="1034142" y="468086"/>
                </a:cubicBezTo>
                <a:cubicBezTo>
                  <a:pt x="1052092" y="472573"/>
                  <a:pt x="1070621" y="474484"/>
                  <a:pt x="1088571" y="478971"/>
                </a:cubicBezTo>
                <a:cubicBezTo>
                  <a:pt x="1099703" y="481754"/>
                  <a:pt x="1109785" y="489009"/>
                  <a:pt x="1121228" y="489857"/>
                </a:cubicBezTo>
                <a:cubicBezTo>
                  <a:pt x="1208151" y="496296"/>
                  <a:pt x="1295399" y="497114"/>
                  <a:pt x="1382485" y="500743"/>
                </a:cubicBezTo>
                <a:cubicBezTo>
                  <a:pt x="1422399" y="504371"/>
                  <a:pt x="1462552" y="505960"/>
                  <a:pt x="1502228" y="511628"/>
                </a:cubicBezTo>
                <a:cubicBezTo>
                  <a:pt x="1513587" y="513251"/>
                  <a:pt x="1523852" y="519362"/>
                  <a:pt x="1534885" y="522514"/>
                </a:cubicBezTo>
                <a:cubicBezTo>
                  <a:pt x="1549270" y="526624"/>
                  <a:pt x="1563617" y="531284"/>
                  <a:pt x="1578428" y="533400"/>
                </a:cubicBezTo>
                <a:cubicBezTo>
                  <a:pt x="1614528" y="538557"/>
                  <a:pt x="1650999" y="540657"/>
                  <a:pt x="1687285" y="544286"/>
                </a:cubicBezTo>
                <a:lnTo>
                  <a:pt x="3276600" y="533400"/>
                </a:lnTo>
                <a:cubicBezTo>
                  <a:pt x="3306516" y="532817"/>
                  <a:pt x="3334344" y="517496"/>
                  <a:pt x="3363685" y="511628"/>
                </a:cubicBezTo>
                <a:cubicBezTo>
                  <a:pt x="3381828" y="508000"/>
                  <a:pt x="3400164" y="505230"/>
                  <a:pt x="3418114" y="500743"/>
                </a:cubicBezTo>
                <a:cubicBezTo>
                  <a:pt x="3429246" y="497960"/>
                  <a:pt x="3439738" y="493009"/>
                  <a:pt x="3450771" y="489857"/>
                </a:cubicBezTo>
                <a:cubicBezTo>
                  <a:pt x="3465156" y="485747"/>
                  <a:pt x="3479984" y="483270"/>
                  <a:pt x="3494314" y="478971"/>
                </a:cubicBezTo>
                <a:cubicBezTo>
                  <a:pt x="3494349" y="478961"/>
                  <a:pt x="3575939" y="451763"/>
                  <a:pt x="3592285" y="446314"/>
                </a:cubicBezTo>
                <a:lnTo>
                  <a:pt x="3690257" y="413657"/>
                </a:lnTo>
                <a:lnTo>
                  <a:pt x="3722914" y="402771"/>
                </a:lnTo>
                <a:lnTo>
                  <a:pt x="3755571" y="391886"/>
                </a:lnTo>
                <a:cubicBezTo>
                  <a:pt x="3762828" y="384629"/>
                  <a:pt x="3769328" y="376525"/>
                  <a:pt x="3777342" y="370114"/>
                </a:cubicBezTo>
                <a:cubicBezTo>
                  <a:pt x="3787558" y="361941"/>
                  <a:pt x="3798514" y="354608"/>
                  <a:pt x="3810000" y="348343"/>
                </a:cubicBezTo>
                <a:cubicBezTo>
                  <a:pt x="3886491" y="306621"/>
                  <a:pt x="3873670" y="312605"/>
                  <a:pt x="3929742" y="293914"/>
                </a:cubicBezTo>
                <a:cubicBezTo>
                  <a:pt x="4043002" y="180658"/>
                  <a:pt x="3888955" y="330430"/>
                  <a:pt x="3995057" y="239486"/>
                </a:cubicBezTo>
                <a:cubicBezTo>
                  <a:pt x="4010642" y="226128"/>
                  <a:pt x="4024086" y="210457"/>
                  <a:pt x="4038600" y="195943"/>
                </a:cubicBezTo>
                <a:lnTo>
                  <a:pt x="4093028" y="141514"/>
                </a:lnTo>
                <a:cubicBezTo>
                  <a:pt x="4100285" y="134257"/>
                  <a:pt x="4109107" y="128283"/>
                  <a:pt x="4114800" y="119743"/>
                </a:cubicBezTo>
                <a:lnTo>
                  <a:pt x="4158342" y="54428"/>
                </a:lnTo>
                <a:cubicBezTo>
                  <a:pt x="4170473" y="5908"/>
                  <a:pt x="4158649" y="21465"/>
                  <a:pt x="4180114" y="0"/>
                </a:cubicBezTo>
              </a:path>
            </a:pathLst>
          </a:cu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918857" y="4680857"/>
            <a:ext cx="1393372" cy="185057"/>
          </a:xfrm>
          <a:custGeom>
            <a:avLst/>
            <a:gdLst>
              <a:gd name="connsiteX0" fmla="*/ 0 w 1393372"/>
              <a:gd name="connsiteY0" fmla="*/ 0 h 185057"/>
              <a:gd name="connsiteX1" fmla="*/ 21772 w 1393372"/>
              <a:gd name="connsiteY1" fmla="*/ 65314 h 185057"/>
              <a:gd name="connsiteX2" fmla="*/ 76200 w 1393372"/>
              <a:gd name="connsiteY2" fmla="*/ 108857 h 185057"/>
              <a:gd name="connsiteX3" fmla="*/ 108857 w 1393372"/>
              <a:gd name="connsiteY3" fmla="*/ 119743 h 185057"/>
              <a:gd name="connsiteX4" fmla="*/ 141514 w 1393372"/>
              <a:gd name="connsiteY4" fmla="*/ 141514 h 185057"/>
              <a:gd name="connsiteX5" fmla="*/ 250372 w 1393372"/>
              <a:gd name="connsiteY5" fmla="*/ 174172 h 185057"/>
              <a:gd name="connsiteX6" fmla="*/ 391886 w 1393372"/>
              <a:gd name="connsiteY6" fmla="*/ 185057 h 185057"/>
              <a:gd name="connsiteX7" fmla="*/ 1099457 w 1393372"/>
              <a:gd name="connsiteY7" fmla="*/ 174172 h 185057"/>
              <a:gd name="connsiteX8" fmla="*/ 1153886 w 1393372"/>
              <a:gd name="connsiteY8" fmla="*/ 163286 h 185057"/>
              <a:gd name="connsiteX9" fmla="*/ 1230086 w 1393372"/>
              <a:gd name="connsiteY9" fmla="*/ 130629 h 185057"/>
              <a:gd name="connsiteX10" fmla="*/ 1295400 w 1393372"/>
              <a:gd name="connsiteY10" fmla="*/ 87086 h 185057"/>
              <a:gd name="connsiteX11" fmla="*/ 1349829 w 1393372"/>
              <a:gd name="connsiteY11" fmla="*/ 32657 h 185057"/>
              <a:gd name="connsiteX12" fmla="*/ 1393372 w 1393372"/>
              <a:gd name="connsiteY12" fmla="*/ 10886 h 185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372" h="185057">
                <a:moveTo>
                  <a:pt x="0" y="0"/>
                </a:moveTo>
                <a:cubicBezTo>
                  <a:pt x="7257" y="21771"/>
                  <a:pt x="5545" y="49086"/>
                  <a:pt x="21772" y="65314"/>
                </a:cubicBezTo>
                <a:cubicBezTo>
                  <a:pt x="42023" y="85566"/>
                  <a:pt x="48734" y="95124"/>
                  <a:pt x="76200" y="108857"/>
                </a:cubicBezTo>
                <a:cubicBezTo>
                  <a:pt x="86463" y="113989"/>
                  <a:pt x="98594" y="114611"/>
                  <a:pt x="108857" y="119743"/>
                </a:cubicBezTo>
                <a:cubicBezTo>
                  <a:pt x="120559" y="125594"/>
                  <a:pt x="129559" y="136201"/>
                  <a:pt x="141514" y="141514"/>
                </a:cubicBezTo>
                <a:cubicBezTo>
                  <a:pt x="153106" y="146666"/>
                  <a:pt x="228840" y="171639"/>
                  <a:pt x="250372" y="174172"/>
                </a:cubicBezTo>
                <a:cubicBezTo>
                  <a:pt x="297359" y="179700"/>
                  <a:pt x="344715" y="181429"/>
                  <a:pt x="391886" y="185057"/>
                </a:cubicBezTo>
                <a:lnTo>
                  <a:pt x="1099457" y="174172"/>
                </a:lnTo>
                <a:cubicBezTo>
                  <a:pt x="1117952" y="173644"/>
                  <a:pt x="1135936" y="167774"/>
                  <a:pt x="1153886" y="163286"/>
                </a:cubicBezTo>
                <a:cubicBezTo>
                  <a:pt x="1179624" y="156851"/>
                  <a:pt x="1207836" y="143979"/>
                  <a:pt x="1230086" y="130629"/>
                </a:cubicBezTo>
                <a:cubicBezTo>
                  <a:pt x="1252523" y="117167"/>
                  <a:pt x="1295400" y="87086"/>
                  <a:pt x="1295400" y="87086"/>
                </a:cubicBezTo>
                <a:cubicBezTo>
                  <a:pt x="1319962" y="50244"/>
                  <a:pt x="1310753" y="54986"/>
                  <a:pt x="1349829" y="32657"/>
                </a:cubicBezTo>
                <a:cubicBezTo>
                  <a:pt x="1363918" y="24606"/>
                  <a:pt x="1393372" y="10886"/>
                  <a:pt x="1393372" y="10886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131840" y="5661248"/>
            <a:ext cx="2304256" cy="7920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12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24" name="Picture 4" descr="http://www.liveinternet.ru/journal_proc.php?action=redirect&amp;url=http://img1.liveinternet.ru/images/attach/c/3/75/41/75041929_large_003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5013176"/>
            <a:ext cx="1477338" cy="16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9" grpId="0" animBg="1"/>
      <p:bldP spid="21" grpId="0" animBg="1"/>
      <p:bldP spid="22" grpId="0" animBg="1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76864" cy="158417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На доске написаны слова цветными мелками. </a:t>
            </a:r>
            <a:br>
              <a:rPr lang="ru-RU" sz="2400" b="1" dirty="0" smtClean="0"/>
            </a:br>
            <a:r>
              <a:rPr lang="ru-RU" sz="2400" b="1" dirty="0" smtClean="0"/>
              <a:t>У красного и жёлтого – одинаковые первые буквы, </a:t>
            </a:r>
            <a:br>
              <a:rPr lang="ru-RU" sz="2400" b="1" dirty="0" smtClean="0"/>
            </a:br>
            <a:r>
              <a:rPr lang="ru-RU" sz="2400" b="1" dirty="0" smtClean="0"/>
              <a:t>у зелёного и красного – третьи. Какого цвета слово «БУДКА»? Раскрась его.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2636912"/>
            <a:ext cx="2304256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СЕЛО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2636912"/>
            <a:ext cx="2304256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БОЛЬ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4005064"/>
            <a:ext cx="2304256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БУДКА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8" name="Picture 6" descr="http://www.liveinternet.ru/journal_proc.php?action=redirect&amp;url=http://img0.liveinternet.ru/images/attach/c/3/75/41/75041930_large_00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4365104"/>
            <a:ext cx="1762794" cy="2285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BB8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C61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76864" cy="57606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Найди общее окончание для этих слов.</a:t>
            </a:r>
            <a:endParaRPr lang="ru-RU" sz="2400" b="1" dirty="0"/>
          </a:p>
        </p:txBody>
      </p:sp>
      <p:pic>
        <p:nvPicPr>
          <p:cNvPr id="6" name="Picture 4" descr="http://www.liveinternet.ru/journal_proc.php?action=redirect&amp;url=http://img1.liveinternet.ru/images/attach/c/3/75/41/75041929_large_003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869160"/>
            <a:ext cx="1477338" cy="1628800"/>
          </a:xfrm>
          <a:prstGeom prst="rect">
            <a:avLst/>
          </a:prstGeom>
          <a:noFill/>
        </p:spPr>
      </p:pic>
      <p:pic>
        <p:nvPicPr>
          <p:cNvPr id="45058" name="Picture 2" descr="http://www.clipartov.net/images/mini/19/000001885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40" b="9281"/>
          <a:stretch>
            <a:fillRect/>
          </a:stretch>
        </p:blipFill>
        <p:spPr bwMode="auto">
          <a:xfrm flipH="1">
            <a:off x="3059832" y="5229200"/>
            <a:ext cx="1224136" cy="1224136"/>
          </a:xfrm>
          <a:prstGeom prst="rect">
            <a:avLst/>
          </a:prstGeom>
          <a:noFill/>
        </p:spPr>
      </p:pic>
      <p:pic>
        <p:nvPicPr>
          <p:cNvPr id="45060" name="Picture 4" descr="http://zooclub.ru/attach/fotogal/clip/primat/3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2348880"/>
            <a:ext cx="1697303" cy="1463453"/>
          </a:xfrm>
          <a:prstGeom prst="rect">
            <a:avLst/>
          </a:prstGeom>
          <a:noFill/>
        </p:spPr>
      </p:pic>
      <p:pic>
        <p:nvPicPr>
          <p:cNvPr id="45062" name="Picture 6" descr="http://www.clipartov.net/images/mini/22/000002123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99992" y="5013176"/>
            <a:ext cx="1379562" cy="14287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987824" y="1196752"/>
            <a:ext cx="792088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УТ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27784" y="1700808"/>
            <a:ext cx="792088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Б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2132856"/>
            <a:ext cx="792088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Д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79712" y="2636912"/>
            <a:ext cx="792088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91680" y="3068960"/>
            <a:ext cx="792088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М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79712" y="3573016"/>
            <a:ext cx="792088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11760" y="4005064"/>
            <a:ext cx="792088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П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15816" y="4365104"/>
            <a:ext cx="792088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63888" y="4581128"/>
            <a:ext cx="792088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УД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11960" y="2924944"/>
            <a:ext cx="2016224" cy="6263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(. . . . )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211960" y="2924944"/>
            <a:ext cx="2016224" cy="62636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ОЧКА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3419872" y="1844824"/>
            <a:ext cx="1656184" cy="108012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131840" y="2060848"/>
            <a:ext cx="1872208" cy="864096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843808" y="2492896"/>
            <a:ext cx="2088232" cy="43204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endCxn id="20" idx="1"/>
          </p:cNvCxnSpPr>
          <p:nvPr/>
        </p:nvCxnSpPr>
        <p:spPr>
          <a:xfrm>
            <a:off x="2555776" y="2924944"/>
            <a:ext cx="1656184" cy="31318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20" idx="1"/>
          </p:cNvCxnSpPr>
          <p:nvPr/>
        </p:nvCxnSpPr>
        <p:spPr>
          <a:xfrm flipV="1">
            <a:off x="2339752" y="3238128"/>
            <a:ext cx="1872208" cy="468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endCxn id="20" idx="1"/>
          </p:cNvCxnSpPr>
          <p:nvPr/>
        </p:nvCxnSpPr>
        <p:spPr>
          <a:xfrm flipV="1">
            <a:off x="2627784" y="3238128"/>
            <a:ext cx="1584176" cy="69492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3059832" y="3573016"/>
            <a:ext cx="1800200" cy="62292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3491880" y="3573016"/>
            <a:ext cx="1440160" cy="910952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3923928" y="3573016"/>
            <a:ext cx="1008112" cy="1054968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6864" cy="28083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Выбери правильный ответ.</a:t>
            </a:r>
            <a:br>
              <a:rPr lang="ru-RU" sz="2400" b="1" dirty="0" smtClean="0"/>
            </a:br>
            <a:r>
              <a:rPr lang="ru-RU" sz="2400" b="1" dirty="0" smtClean="0"/>
              <a:t>Лиза, Наташа и Маша учились в разных школах и разных классах: одна в спортивной школе в 3 классе, другая – в музыкальной школе во 2 классе, третья – в спортивной школе во 2 классе. Где училась каждая девочка, если Наташа училась, как и Маша, во 2 классе, а Маша и Лиза – в спортивной школе? </a:t>
            </a:r>
            <a:endParaRPr lang="ru-RU" sz="2400" b="1" dirty="0"/>
          </a:p>
        </p:txBody>
      </p:sp>
      <p:pic>
        <p:nvPicPr>
          <p:cNvPr id="6" name="Picture 2" descr="http://www.liveinternet.ru/journal_proc.php?action=redirect&amp;url=http://img0.liveinternet.ru/images/attach/c/3/75/41/75041928_large_00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941168"/>
            <a:ext cx="1547452" cy="1663927"/>
          </a:xfrm>
          <a:prstGeom prst="rect">
            <a:avLst/>
          </a:prstGeom>
          <a:noFill/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250" t="54475" r="16822" b="36322"/>
          <a:stretch>
            <a:fillRect/>
          </a:stretch>
        </p:blipFill>
        <p:spPr bwMode="auto">
          <a:xfrm>
            <a:off x="1763688" y="3212976"/>
            <a:ext cx="100811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84811" t="49407" r="4996" b="42227"/>
          <a:stretch>
            <a:fillRect/>
          </a:stretch>
        </p:blipFill>
        <p:spPr bwMode="auto">
          <a:xfrm>
            <a:off x="4283968" y="3068960"/>
            <a:ext cx="129614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046" t="58561" r="4495" b="32655"/>
          <a:stretch>
            <a:fillRect/>
          </a:stretch>
        </p:blipFill>
        <p:spPr bwMode="auto">
          <a:xfrm>
            <a:off x="3131840" y="4581128"/>
            <a:ext cx="158417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/>
          <p:cNvSpPr/>
          <p:nvPr/>
        </p:nvSpPr>
        <p:spPr>
          <a:xfrm>
            <a:off x="5220072" y="3140968"/>
            <a:ext cx="1584176" cy="7920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2 </a:t>
            </a:r>
            <a:r>
              <a:rPr lang="ru-RU" sz="3600" b="1" dirty="0" err="1" smtClean="0">
                <a:solidFill>
                  <a:srgbClr val="FF0000"/>
                </a:solidFill>
              </a:rPr>
              <a:t>кл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283968" y="4869160"/>
            <a:ext cx="1584176" cy="7920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2 </a:t>
            </a:r>
            <a:r>
              <a:rPr lang="ru-RU" sz="3600" b="1" dirty="0" err="1" smtClean="0">
                <a:solidFill>
                  <a:srgbClr val="FF0000"/>
                </a:solidFill>
              </a:rPr>
              <a:t>кл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411760" y="3429000"/>
            <a:ext cx="1584176" cy="7920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3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кл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995936" y="5373216"/>
            <a:ext cx="2304256" cy="7920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</a:rPr>
              <a:t>с</a:t>
            </a:r>
            <a:r>
              <a:rPr lang="ru-RU" sz="3600" b="1" dirty="0" smtClean="0">
                <a:solidFill>
                  <a:srgbClr val="00B0F0"/>
                </a:solidFill>
              </a:rPr>
              <a:t>порт.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123728" y="3861048"/>
            <a:ext cx="2304256" cy="7920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</a:rPr>
              <a:t>с</a:t>
            </a:r>
            <a:r>
              <a:rPr lang="ru-RU" sz="3600" b="1" dirty="0" smtClean="0">
                <a:solidFill>
                  <a:srgbClr val="00B0F0"/>
                </a:solidFill>
              </a:rPr>
              <a:t>порт.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076056" y="3645024"/>
            <a:ext cx="1944216" cy="79208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</a:rPr>
              <a:t>муз.</a:t>
            </a:r>
            <a:endParaRPr lang="ru-RU" sz="3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76864" cy="28083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Выбери правильный ответ.</a:t>
            </a:r>
            <a:br>
              <a:rPr lang="ru-RU" sz="2400" b="1" dirty="0" smtClean="0"/>
            </a:br>
            <a:r>
              <a:rPr lang="ru-RU" sz="2400" b="1" dirty="0" smtClean="0"/>
              <a:t>Лиза, Наташа и Маша учились в разных школах и разных классах: одна в спортивной школе в 3 классе, другая – в музыкальной школе во 2 классе, третья – в спортивной школе во 2 классе. Где училась каждая девочка, если Наташа училась, как и Маша, во 2 классе, а Маша и Лиза – в спортивной школе? </a:t>
            </a:r>
            <a:endParaRPr lang="ru-RU" sz="2400" b="1" dirty="0"/>
          </a:p>
        </p:txBody>
      </p:sp>
      <p:pic>
        <p:nvPicPr>
          <p:cNvPr id="6" name="Picture 2" descr="http://www.liveinternet.ru/journal_proc.php?action=redirect&amp;url=http://img0.liveinternet.ru/images/attach/c/3/75/41/75041928_large_00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941168"/>
            <a:ext cx="1547452" cy="166392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99592" y="3140968"/>
            <a:ext cx="727280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а</a:t>
            </a:r>
            <a:r>
              <a:rPr lang="ru-RU" sz="2400" b="1" dirty="0" smtClean="0">
                <a:solidFill>
                  <a:srgbClr val="7030A0"/>
                </a:solidFill>
              </a:rPr>
              <a:t>) Лиза – в музыкальной школе во 2 </a:t>
            </a:r>
            <a:r>
              <a:rPr lang="ru-RU" sz="2400" b="1" dirty="0" err="1" smtClean="0">
                <a:solidFill>
                  <a:srgbClr val="7030A0"/>
                </a:solidFill>
              </a:rPr>
              <a:t>кл</a:t>
            </a:r>
            <a:r>
              <a:rPr lang="ru-RU" sz="2400" b="1" dirty="0" smtClean="0">
                <a:solidFill>
                  <a:srgbClr val="7030A0"/>
                </a:solidFill>
              </a:rPr>
              <a:t>.,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Наташа – в спортивной школе в 3 </a:t>
            </a:r>
            <a:r>
              <a:rPr lang="ru-RU" sz="2400" b="1" dirty="0" err="1" smtClean="0">
                <a:solidFill>
                  <a:srgbClr val="7030A0"/>
                </a:solidFill>
              </a:rPr>
              <a:t>кл</a:t>
            </a:r>
            <a:r>
              <a:rPr lang="ru-RU" sz="2400" b="1" dirty="0" smtClean="0">
                <a:solidFill>
                  <a:srgbClr val="7030A0"/>
                </a:solidFill>
              </a:rPr>
              <a:t>.,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Маша - в спортивной школе во 2 </a:t>
            </a:r>
            <a:r>
              <a:rPr lang="ru-RU" sz="2400" b="1" dirty="0" err="1" smtClean="0">
                <a:solidFill>
                  <a:srgbClr val="7030A0"/>
                </a:solidFill>
              </a:rPr>
              <a:t>кл</a:t>
            </a:r>
            <a:r>
              <a:rPr lang="ru-RU" sz="2400" b="1" dirty="0" smtClean="0">
                <a:solidFill>
                  <a:srgbClr val="7030A0"/>
                </a:solidFill>
              </a:rPr>
              <a:t>.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4293096"/>
            <a:ext cx="727280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б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)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Лиза – в спортивной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школе в 3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</a:rPr>
              <a:t>кл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.,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Наташа – в музыкальной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школе во 2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</a:rPr>
              <a:t>кл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.,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Маша - в спортивной школе во 2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</a:rPr>
              <a:t>кл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8F18F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6864" cy="57606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Выбери нужную фигуру из </a:t>
            </a:r>
            <a:r>
              <a:rPr lang="ru-RU" sz="2400" b="1" dirty="0" smtClean="0"/>
              <a:t>6 </a:t>
            </a:r>
            <a:r>
              <a:rPr lang="ru-RU" sz="2400" b="1" dirty="0" smtClean="0"/>
              <a:t>пронумерованных.</a:t>
            </a:r>
            <a:endParaRPr lang="ru-RU" sz="2400" b="1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l="21127" t="72616" r="41461" b="10251"/>
          <a:stretch>
            <a:fillRect/>
          </a:stretch>
        </p:blipFill>
        <p:spPr bwMode="auto">
          <a:xfrm>
            <a:off x="2267744" y="980728"/>
            <a:ext cx="4645679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59911" t="73721" r="4797" b="15225"/>
          <a:stretch>
            <a:fillRect/>
          </a:stretch>
        </p:blipFill>
        <p:spPr bwMode="auto">
          <a:xfrm>
            <a:off x="2339752" y="3861048"/>
            <a:ext cx="4075653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411760" y="2996952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6" descr="http://www.liveinternet.ru/journal_proc.php?action=redirect&amp;url=http://img0.liveinternet.ru/images/attach/c/3/75/41/75041944_large_009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79512" y="4437112"/>
            <a:ext cx="2604289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Что находится </a:t>
            </a:r>
            <a:r>
              <a:rPr lang="ru-RU" sz="2400" b="1" dirty="0" smtClean="0">
                <a:solidFill>
                  <a:schemeClr val="tx1"/>
                </a:solidFill>
              </a:rPr>
              <a:t>м</a:t>
            </a:r>
            <a:r>
              <a:rPr lang="ru-RU" sz="2400" b="1" dirty="0" smtClean="0">
                <a:solidFill>
                  <a:schemeClr val="tx1"/>
                </a:solidFill>
              </a:rPr>
              <a:t>ежду городом и селом?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И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001 (542x700, 417Kb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005064"/>
            <a:ext cx="2088232" cy="2340068"/>
          </a:xfrm>
          <a:prstGeom prst="rect">
            <a:avLst/>
          </a:prstGeom>
          <a:noFill/>
        </p:spPr>
      </p:pic>
      <p:pic>
        <p:nvPicPr>
          <p:cNvPr id="11" name="Picture 2" descr="http://img-fotki.yandex.ru/get/5503/valenta-mog.ba/0_675bd_c187daa1_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429000"/>
            <a:ext cx="2706875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12" descr="http://www.liveinternet.ru/journal_proc.php?action=redirect&amp;url=http://img0.liveinternet.ru/images/attach/c/3/75/41/75041936_large_007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4149080"/>
            <a:ext cx="1854926" cy="2016224"/>
          </a:xfrm>
          <a:prstGeom prst="rect">
            <a:avLst/>
          </a:prstGeom>
          <a:noFill/>
        </p:spPr>
      </p:pic>
      <p:pic>
        <p:nvPicPr>
          <p:cNvPr id="7" name="Picture 16" descr="http://www.liveinternet.ru/journal_proc.php?action=redirect&amp;url=http://img0.liveinternet.ru/images/attach/c/3/75/41/75041944_large_009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3717032"/>
            <a:ext cx="3525324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болезнью на суше никто не болеет?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Морской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001 (542x700, 417Kb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005064"/>
            <a:ext cx="2088232" cy="2340068"/>
          </a:xfrm>
          <a:prstGeom prst="rect">
            <a:avLst/>
          </a:prstGeom>
          <a:noFill/>
        </p:spPr>
      </p:pic>
      <p:pic>
        <p:nvPicPr>
          <p:cNvPr id="3074" name="Picture 2" descr="http://www.sunhome.ru/UsersGallery/Cards/49/trumb/trumb_1139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284984"/>
            <a:ext cx="2592288" cy="2407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539552" y="1052736"/>
            <a:ext cx="4248472" cy="233164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Какое русское слово состоит из трёх слогов, а указывает на 33 буквы?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А</a:t>
            </a:r>
            <a:r>
              <a:rPr lang="ru-RU" sz="4400" b="1" dirty="0" smtClean="0">
                <a:solidFill>
                  <a:schemeClr val="tx1"/>
                </a:solidFill>
              </a:rPr>
              <a:t>збука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001 (542x700, 417Kb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005064"/>
            <a:ext cx="2088232" cy="2340068"/>
          </a:xfrm>
          <a:prstGeom prst="rect">
            <a:avLst/>
          </a:prstGeom>
          <a:noFill/>
        </p:spPr>
      </p:pic>
      <p:pic>
        <p:nvPicPr>
          <p:cNvPr id="2052" name="Picture 4" descr="http://static.vmurmanske.ru/serverdata/events_info/3600/imgFu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429000"/>
            <a:ext cx="2202918" cy="2815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B0F0"/>
                </a:solidFill>
              </a:rPr>
              <a:t>К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92D050"/>
                </a:solidFill>
              </a:rPr>
              <a:t>э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   </a:t>
            </a:r>
            <a:r>
              <a:rPr lang="ru-RU" sz="3100" b="1" dirty="0" smtClean="0">
                <a:solidFill>
                  <a:srgbClr val="C00000"/>
                </a:solidFill>
              </a:rPr>
              <a:t>Ч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92D05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э</a:t>
            </a:r>
            <a:r>
              <a:rPr lang="ru-RU" sz="3100" b="1" dirty="0" smtClean="0">
                <a:solidFill>
                  <a:srgbClr val="00B050"/>
                </a:solidFill>
              </a:rPr>
              <a:t>т</a:t>
            </a:r>
            <a:r>
              <a:rPr lang="ru-RU" sz="3100" b="1" dirty="0" smtClean="0">
                <a:solidFill>
                  <a:srgbClr val="0070C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pic>
        <p:nvPicPr>
          <p:cNvPr id="18434" name="Picture 2" descr="http://tigr.info/ribak/img/co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4077072"/>
            <a:ext cx="2876550" cy="1438275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899592" y="1484784"/>
            <a:ext cx="3384376" cy="1611560"/>
          </a:xfrm>
          <a:prstGeom prst="cloudCallout">
            <a:avLst>
              <a:gd name="adj1" fmla="val -11750"/>
              <a:gd name="adj2" fmla="val 10783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Рыба с усами?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Сом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001 (542x700, 417Kb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005064"/>
            <a:ext cx="2088232" cy="2340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B0F0"/>
                </a:solidFill>
              </a:rPr>
              <a:t>К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92D050"/>
                </a:solidFill>
              </a:rPr>
              <a:t>э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   </a:t>
            </a:r>
            <a:r>
              <a:rPr lang="ru-RU" sz="3100" b="1" dirty="0" smtClean="0">
                <a:solidFill>
                  <a:srgbClr val="C00000"/>
                </a:solidFill>
              </a:rPr>
              <a:t>Ч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92D05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э</a:t>
            </a:r>
            <a:r>
              <a:rPr lang="ru-RU" sz="3100" b="1" dirty="0" smtClean="0">
                <a:solidFill>
                  <a:srgbClr val="00B050"/>
                </a:solidFill>
              </a:rPr>
              <a:t>т</a:t>
            </a:r>
            <a:r>
              <a:rPr lang="ru-RU" sz="3100" b="1" dirty="0" smtClean="0">
                <a:solidFill>
                  <a:srgbClr val="0070C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sz="3100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539552" y="1772816"/>
            <a:ext cx="3600400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Птица – лесной доктор?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940152" y="1916832"/>
            <a:ext cx="2592288" cy="1512168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Дятел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001 (542x700, 417Kb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005064"/>
            <a:ext cx="2088232" cy="2340068"/>
          </a:xfrm>
          <a:prstGeom prst="rect">
            <a:avLst/>
          </a:prstGeom>
          <a:noFill/>
        </p:spPr>
      </p:pic>
      <p:pic>
        <p:nvPicPr>
          <p:cNvPr id="19458" name="Picture 2" descr="http://www.zooclub.ru/attach/fotogal/clip/birds/7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1844824"/>
            <a:ext cx="2857500" cy="4105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B0F0"/>
                </a:solidFill>
              </a:rPr>
              <a:t> К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92D050"/>
                </a:solidFill>
              </a:rPr>
              <a:t>э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   </a:t>
            </a:r>
            <a:r>
              <a:rPr lang="ru-RU" sz="3100" b="1" dirty="0" smtClean="0">
                <a:solidFill>
                  <a:srgbClr val="C00000"/>
                </a:solidFill>
              </a:rPr>
              <a:t>Ч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92D05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э</a:t>
            </a:r>
            <a:r>
              <a:rPr lang="ru-RU" sz="3100" b="1" dirty="0" smtClean="0">
                <a:solidFill>
                  <a:srgbClr val="00B050"/>
                </a:solidFill>
              </a:rPr>
              <a:t>т</a:t>
            </a:r>
            <a:r>
              <a:rPr lang="ru-RU" sz="3100" b="1" dirty="0" smtClean="0">
                <a:solidFill>
                  <a:srgbClr val="0070C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sz="3100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Всем, кто придёт и уйдёт, руку подаёт?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Дверь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001 (542x700, 417Kb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005064"/>
            <a:ext cx="2088232" cy="2340068"/>
          </a:xfrm>
          <a:prstGeom prst="rect">
            <a:avLst/>
          </a:prstGeom>
          <a:noFill/>
        </p:spPr>
      </p:pic>
      <p:pic>
        <p:nvPicPr>
          <p:cNvPr id="12290" name="Picture 2" descr="http://www.lenagold.ru/fon/clipart/d/dver/dver4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3140968"/>
            <a:ext cx="2592288" cy="274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B0F0"/>
                </a:solidFill>
              </a:rPr>
              <a:t>К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92D050"/>
                </a:solidFill>
              </a:rPr>
              <a:t>э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   </a:t>
            </a:r>
            <a:r>
              <a:rPr lang="ru-RU" sz="3100" b="1" dirty="0" smtClean="0">
                <a:solidFill>
                  <a:srgbClr val="C00000"/>
                </a:solidFill>
              </a:rPr>
              <a:t>Ч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92D05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э</a:t>
            </a:r>
            <a:r>
              <a:rPr lang="ru-RU" sz="3100" b="1" dirty="0" smtClean="0">
                <a:solidFill>
                  <a:srgbClr val="00B050"/>
                </a:solidFill>
              </a:rPr>
              <a:t>т</a:t>
            </a:r>
            <a:r>
              <a:rPr lang="ru-RU" sz="3100" b="1" dirty="0" smtClean="0">
                <a:solidFill>
                  <a:srgbClr val="0070C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sz="3100" dirty="0"/>
          </a:p>
        </p:txBody>
      </p:sp>
      <p:pic>
        <p:nvPicPr>
          <p:cNvPr id="21506" name="Picture 2" descr="http://akartinki.narod.ru/2/ANIMASHKI3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564904"/>
            <a:ext cx="1584176" cy="321271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827584" y="1700808"/>
            <a:ext cx="2880320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Лесная плутовка?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Лиса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001 (542x700, 417Kb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005064"/>
            <a:ext cx="2088232" cy="2340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446</Words>
  <Application>Microsoft Office PowerPoint</Application>
  <PresentationFormat>Экран (4:3)</PresentationFormat>
  <Paragraphs>127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 Кто это?   Что это?</vt:lpstr>
      <vt:lpstr>Разминка Кто это?   Что это?</vt:lpstr>
      <vt:lpstr>Разминка  Кто это?   Что это?</vt:lpstr>
      <vt:lpstr>Разминка  Кто это?   Что это?</vt:lpstr>
      <vt:lpstr>Разминка Кто это?   Что это?</vt:lpstr>
      <vt:lpstr>Разминка Кто это?   Что это?</vt:lpstr>
      <vt:lpstr>Запомни увиденное изображение и зарисуй как можно точнее. </vt:lpstr>
      <vt:lpstr>Запомни увиденное изображение и зарисуй как можно точнее. </vt:lpstr>
      <vt:lpstr>Проверь</vt:lpstr>
      <vt:lpstr>Собери слово. Слово в скобках в верхнем ряду каждого задания образовано из двух рядом стоящих. Пойми закономерность и впиши недостающее слово в скобки нижнего ряда.</vt:lpstr>
      <vt:lpstr>Собери слово. Слово в скобках в верхнем ряду каждого задания образовано из двух рядом стоящих. Пойми закономерность и впиши недостающее слово в скобки нижнего ряда.</vt:lpstr>
      <vt:lpstr>Собери слово. Слово в скобках в верхнем ряду каждого задания образовано из двух рядом стоящих. Пойми закономерность и впиши недостающее слово в скобки нижнего ряда.</vt:lpstr>
      <vt:lpstr>Собери слово. Слово в скобках в верхнем ряду каждого задания образовано из двух рядом стоящих. Пойми закономерность и впиши недостающее слово в скобки нижнего ряда.</vt:lpstr>
      <vt:lpstr>Вставь недостающее число.</vt:lpstr>
      <vt:lpstr>Вставь недостающее число.</vt:lpstr>
      <vt:lpstr>Вставь недостающее число.</vt:lpstr>
      <vt:lpstr>Составь правильные пары.</vt:lpstr>
      <vt:lpstr>Вставь пропущенное число.</vt:lpstr>
      <vt:lpstr>Придя из магазина, мама положила конфеты на 6 тарелочек: на первую – одну конфету, на каждую следующую – на 2 конфеты больше, чем на предыдущую. «Все эти конфеты, - сказала она трём своим дочерям, - я отдам той из вас, которая догадается, как можно раздать их трём поровну, не снимая с тарелочки». Одна из дочерей догадалась. А ты догадаешься?</vt:lpstr>
      <vt:lpstr>На доске написаны слова цветными мелками.  У красного и жёлтого – одинаковые первые буквы,  у зелёного и красного – третьи. Какого цвета слово «БУДКА»? Раскрась его.</vt:lpstr>
      <vt:lpstr>Найди общее окончание для этих слов.</vt:lpstr>
      <vt:lpstr>Выбери правильный ответ. Лиза, Наташа и Маша учились в разных школах и разных классах: одна в спортивной школе в 3 классе, другая – в музыкальной школе во 2 классе, третья – в спортивной школе во 2 классе. Где училась каждая девочка, если Наташа училась, как и Маша, во 2 классе, а Маша и Лиза – в спортивной школе? </vt:lpstr>
      <vt:lpstr>Выбери правильный ответ. Лиза, Наташа и Маша учились в разных школах и разных классах: одна в спортивной школе в 3 классе, другая – в музыкальной школе во 2 классе, третья – в спортивной школе во 2 классе. Где училась каждая девочка, если Наташа училась, как и Маша, во 2 классе, а Маша и Лиза – в спортивной школе? </vt:lpstr>
      <vt:lpstr>Выбери нужную фигуру из 6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55</cp:revision>
  <dcterms:modified xsi:type="dcterms:W3CDTF">2015-02-01T15:28:51Z</dcterms:modified>
</cp:coreProperties>
</file>