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9" r:id="rId7"/>
    <p:sldId id="263" r:id="rId8"/>
    <p:sldId id="272" r:id="rId9"/>
    <p:sldId id="264" r:id="rId10"/>
    <p:sldId id="270" r:id="rId11"/>
    <p:sldId id="265" r:id="rId12"/>
    <p:sldId id="268" r:id="rId13"/>
    <p:sldId id="266" r:id="rId14"/>
    <p:sldId id="267" r:id="rId15"/>
    <p:sldId id="273" r:id="rId16"/>
    <p:sldId id="274" r:id="rId17"/>
    <p:sldId id="275" r:id="rId18"/>
    <p:sldId id="276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noProof="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Конкурс Эрудитов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23728" y="3861048"/>
            <a:ext cx="4968552" cy="1791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Презентацию подготовила 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 Романова Лариса Викторовна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МБОУ СОШ №276,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г.Гаджиево</a:t>
            </a: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Мурманской области</a:t>
            </a:r>
            <a:endParaRPr kumimoji="0" lang="ru-RU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7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3573016"/>
            <a:ext cx="1395486" cy="201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88840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Пустить   ___________ в огород.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916832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козла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http://www.litcetera.net/IMG7/koz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455495"/>
              </a:clrFrom>
              <a:clrTo>
                <a:srgbClr val="455495">
                  <a:alpha val="0"/>
                </a:srgbClr>
              </a:clrTo>
            </a:clrChange>
          </a:blip>
          <a:srcRect l="17653" t="14291" r="20040" b="4251"/>
          <a:stretch>
            <a:fillRect/>
          </a:stretch>
        </p:blipFill>
        <p:spPr bwMode="auto">
          <a:xfrm>
            <a:off x="7452320" y="5157192"/>
            <a:ext cx="1008112" cy="95770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03648" y="2852936"/>
            <a:ext cx="54726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На улице Школьной такую картину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С утра наблюдал любопытный народ,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Чтоб нам не гонять на лужайку скотину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Мы с Ванькой пустили козла в огород.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У нас в огороде был полный порядок,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Чеснок рос, укроп и капуста росла,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Но сразу порядок ушёл с наших грядок,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Когда в огород запустили козла.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88840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Дуется как    ___________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 крупу.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700808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мышь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996952"/>
            <a:ext cx="727280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Так говорят о том, кто имеет обиженный, надутый вид.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22530" name="Picture 2" descr="http://sloby.3dn.ru/_ld/21/6073547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9EBEA"/>
              </a:clrFrom>
              <a:clrTo>
                <a:srgbClr val="E9EBEA">
                  <a:alpha val="0"/>
                </a:srgbClr>
              </a:clrTo>
            </a:clrChange>
          </a:blip>
          <a:srcRect b="6687"/>
          <a:stretch>
            <a:fillRect/>
          </a:stretch>
        </p:blipFill>
        <p:spPr bwMode="auto">
          <a:xfrm>
            <a:off x="5364088" y="4293096"/>
            <a:ext cx="2592288" cy="17940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772816"/>
            <a:ext cx="73448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Дуется как    ___________ на крупу.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1700808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мышь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249289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Видит Мышь: стоят у печки </a:t>
            </a:r>
            <a:br>
              <a:rPr lang="ru-RU" b="1" dirty="0" smtClean="0"/>
            </a:br>
            <a:r>
              <a:rPr lang="ru-RU" b="1" dirty="0" smtClean="0"/>
              <a:t>Два мешка отборной гречки. </a:t>
            </a:r>
            <a:br>
              <a:rPr lang="ru-RU" b="1" dirty="0" smtClean="0"/>
            </a:br>
            <a:r>
              <a:rPr lang="ru-RU" b="1" dirty="0" smtClean="0"/>
              <a:t>Съела Мышка полмешка, </a:t>
            </a:r>
            <a:br>
              <a:rPr lang="ru-RU" b="1" dirty="0" smtClean="0"/>
            </a:br>
            <a:r>
              <a:rPr lang="ru-RU" b="1" dirty="0" smtClean="0"/>
              <a:t>Да </a:t>
            </a:r>
            <a:r>
              <a:rPr lang="ru-RU" b="1" u="sng" dirty="0" smtClean="0"/>
              <a:t>тонка была кишка!</a:t>
            </a:r>
          </a:p>
          <a:p>
            <a:r>
              <a:rPr lang="ru-RU" b="1" dirty="0" smtClean="0"/>
              <a:t>Попросила Мышка Кошку </a:t>
            </a:r>
            <a:br>
              <a:rPr lang="ru-RU" b="1" dirty="0" smtClean="0"/>
            </a:br>
            <a:r>
              <a:rPr lang="ru-RU" b="1" dirty="0" smtClean="0"/>
              <a:t>Срочно вызвать неотложку.</a:t>
            </a:r>
          </a:p>
          <a:p>
            <a:r>
              <a:rPr lang="ru-RU" b="1" dirty="0" smtClean="0"/>
              <a:t>Из больницы Мышь вернулась, </a:t>
            </a:r>
            <a:br>
              <a:rPr lang="ru-RU" b="1" dirty="0" smtClean="0"/>
            </a:br>
            <a:r>
              <a:rPr lang="ru-RU" b="1" u="sng" dirty="0" smtClean="0"/>
              <a:t>На крупу в мешках надулась.</a:t>
            </a:r>
          </a:p>
          <a:p>
            <a:r>
              <a:rPr lang="ru-RU" b="1" dirty="0" smtClean="0"/>
              <a:t>- Ты поела бы немножко, -</a:t>
            </a:r>
            <a:br>
              <a:rPr lang="ru-RU" b="1" dirty="0" smtClean="0"/>
            </a:br>
            <a:r>
              <a:rPr lang="ru-RU" b="1" dirty="0" smtClean="0"/>
              <a:t>Говорит ей нежно Кошка. -</a:t>
            </a:r>
            <a:br>
              <a:rPr lang="ru-RU" b="1" dirty="0" smtClean="0"/>
            </a:br>
            <a:r>
              <a:rPr lang="ru-RU" b="1" dirty="0" smtClean="0"/>
              <a:t>Будешь кушать по крупице, </a:t>
            </a:r>
            <a:br>
              <a:rPr lang="ru-RU" b="1" dirty="0" smtClean="0"/>
            </a:br>
            <a:r>
              <a:rPr lang="ru-RU" b="1" dirty="0" smtClean="0"/>
              <a:t>Не окажешься в больнице!</a:t>
            </a:r>
            <a:endParaRPr lang="ru-RU" b="1" dirty="0"/>
          </a:p>
        </p:txBody>
      </p:sp>
      <p:pic>
        <p:nvPicPr>
          <p:cNvPr id="25602" name="Picture 2" descr="Попросила Мышка Кошку срочно вызвать неотложк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564904"/>
            <a:ext cx="2381250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88840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Смотреть как    ___________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 новые ворота.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700808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баран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3140968"/>
            <a:ext cx="727280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Смотреть с тупым недоумением, столкнувшись с чем-либо новым, неожиданным.</a:t>
            </a:r>
            <a:r>
              <a:rPr lang="ru-RU" sz="3600" dirty="0" smtClean="0"/>
              <a:t>◆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24578" name="Picture 2" descr="http://www.segodnya.ua/img/article/1949/94_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653136"/>
            <a:ext cx="2409170" cy="1589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88840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Смотреть как    ___________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 новые ворота.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700808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баран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285293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Красавица Овечка </a:t>
            </a:r>
            <a:br>
              <a:rPr lang="ru-RU" sz="2400" dirty="0" smtClean="0"/>
            </a:br>
            <a:r>
              <a:rPr lang="ru-RU" sz="2400" dirty="0" smtClean="0"/>
              <a:t>Сидела у крылечка </a:t>
            </a:r>
            <a:br>
              <a:rPr lang="ru-RU" sz="2400" dirty="0" smtClean="0"/>
            </a:br>
            <a:r>
              <a:rPr lang="ru-RU" sz="2400" dirty="0" smtClean="0"/>
              <a:t>На фоне новеньких ворот. </a:t>
            </a:r>
            <a:br>
              <a:rPr lang="ru-RU" sz="2400" dirty="0" smtClean="0"/>
            </a:br>
            <a:r>
              <a:rPr lang="ru-RU" sz="2400" dirty="0" smtClean="0"/>
              <a:t>И тут Баран </a:t>
            </a:r>
            <a:r>
              <a:rPr lang="ru-RU" sz="2400" b="1" dirty="0" smtClean="0"/>
              <a:t>разинул рот</a:t>
            </a:r>
            <a:r>
              <a:rPr lang="ru-RU" sz="2400" dirty="0" smtClean="0"/>
              <a:t>: </a:t>
            </a:r>
            <a:br>
              <a:rPr lang="ru-RU" sz="2400" dirty="0" smtClean="0"/>
            </a:br>
            <a:r>
              <a:rPr lang="ru-RU" sz="2400" b="1" dirty="0" smtClean="0"/>
              <a:t>Глядит на новые ворота</a:t>
            </a:r>
            <a:r>
              <a:rPr lang="ru-RU" sz="2400" dirty="0" smtClean="0"/>
              <a:t> -</a:t>
            </a:r>
            <a:br>
              <a:rPr lang="ru-RU" sz="2400" dirty="0" smtClean="0"/>
            </a:br>
            <a:r>
              <a:rPr lang="ru-RU" sz="2400" dirty="0" smtClean="0"/>
              <a:t>Не замечал их раньше что-то </a:t>
            </a:r>
            <a:br>
              <a:rPr lang="ru-RU" sz="2400" dirty="0" smtClean="0"/>
            </a:br>
            <a:r>
              <a:rPr lang="ru-RU" sz="2400" dirty="0" smtClean="0"/>
              <a:t>Заметил - удивился! </a:t>
            </a:r>
            <a:br>
              <a:rPr lang="ru-RU" sz="2400" dirty="0" smtClean="0"/>
            </a:br>
            <a:r>
              <a:rPr lang="ru-RU" sz="2400" dirty="0" smtClean="0"/>
              <a:t>Видать, Баран влюбился.</a:t>
            </a:r>
            <a:endParaRPr lang="ru-RU" sz="2400" dirty="0"/>
          </a:p>
        </p:txBody>
      </p:sp>
      <p:pic>
        <p:nvPicPr>
          <p:cNvPr id="23554" name="Picture 2" descr="Смотрит на овечку как баран на новые воро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95085"/>
            <a:ext cx="2952328" cy="2987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20688"/>
            <a:ext cx="6717432" cy="99412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Пройди по лесенке и впиши в клеточки слова, обозначающие предметы.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Щ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Щ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Щ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Щ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Щ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Щ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134076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11760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1988840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3184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1920" y="2636912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1760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1840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51920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72000" y="328498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11760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31840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72000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92080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1176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3184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5192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7200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29208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1216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32240" y="4581128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11760" y="134076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11760" y="1988840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40" y="1988840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411760" y="2636912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1840" y="2636912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851920" y="2636912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411760" y="3284984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Ё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131840" y="3284984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851920" y="3284984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572000" y="3284984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411760" y="3933056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131840" y="3933056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51920" y="3933056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Е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72000" y="3933056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292080" y="3933056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41176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У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13184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П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85192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57200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29208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Ь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01216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Ц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732240" y="4581128"/>
            <a:ext cx="72008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56" name="Picture 3" descr="D:\Презентации\Математика\Умники и умницы 2 класс\Тетрадь 2 класс\Часть 1. 1- 18 урок\Image005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BFF"/>
              </a:clrFrom>
              <a:clrTo>
                <a:srgbClr val="FCFBFF">
                  <a:alpha val="0"/>
                </a:srgbClr>
              </a:clrTo>
            </a:clrChange>
          </a:blip>
          <a:srcRect l="54687" t="29833" r="7227" b="55803"/>
          <a:stretch>
            <a:fillRect/>
          </a:stretch>
        </p:blipFill>
        <p:spPr bwMode="auto">
          <a:xfrm>
            <a:off x="5076056" y="1484784"/>
            <a:ext cx="3240360" cy="1728192"/>
          </a:xfrm>
          <a:prstGeom prst="rect">
            <a:avLst/>
          </a:prstGeom>
          <a:noFill/>
        </p:spPr>
      </p:pic>
      <p:pic>
        <p:nvPicPr>
          <p:cNvPr id="57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97152"/>
            <a:ext cx="1146064" cy="165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Продолжи закономерность  (последовательность).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916832"/>
            <a:ext cx="698477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5,  3,  6,  4,  7,  5,  8, 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933056"/>
            <a:ext cx="698477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…,   …,   …,   …,   … . 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8" name="Дуга 7"/>
          <p:cNvSpPr/>
          <p:nvPr/>
        </p:nvSpPr>
        <p:spPr>
          <a:xfrm rot="19294322">
            <a:off x="1549900" y="1561689"/>
            <a:ext cx="1778496" cy="1630305"/>
          </a:xfrm>
          <a:prstGeom prst="arc">
            <a:avLst>
              <a:gd name="adj1" fmla="val 14203776"/>
              <a:gd name="adj2" fmla="val 134555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19294322">
            <a:off x="3517869" y="1572877"/>
            <a:ext cx="1778496" cy="1630305"/>
          </a:xfrm>
          <a:prstGeom prst="arc">
            <a:avLst>
              <a:gd name="adj1" fmla="val 14203776"/>
              <a:gd name="adj2" fmla="val 134555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19294322">
            <a:off x="5606102" y="1572876"/>
            <a:ext cx="1778496" cy="1630305"/>
          </a:xfrm>
          <a:prstGeom prst="arc">
            <a:avLst>
              <a:gd name="adj1" fmla="val 14203776"/>
              <a:gd name="adj2" fmla="val 134555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400506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9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4005064"/>
            <a:ext cx="11521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10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4" name="Дуга 13"/>
          <p:cNvSpPr/>
          <p:nvPr/>
        </p:nvSpPr>
        <p:spPr>
          <a:xfrm rot="19002872" flipH="1" flipV="1">
            <a:off x="2583165" y="1518149"/>
            <a:ext cx="1887669" cy="1879146"/>
          </a:xfrm>
          <a:prstGeom prst="arc">
            <a:avLst>
              <a:gd name="adj1" fmla="val 14391330"/>
              <a:gd name="adj2" fmla="val 1850032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rot="19002872" flipH="1" flipV="1">
            <a:off x="4527381" y="1444246"/>
            <a:ext cx="1887669" cy="1879146"/>
          </a:xfrm>
          <a:prstGeom prst="arc">
            <a:avLst>
              <a:gd name="adj1" fmla="val 14391330"/>
              <a:gd name="adj2" fmla="val 1850032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71600" y="400506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70C0"/>
                </a:solidFill>
              </a:rPr>
              <a:t>6</a:t>
            </a:r>
            <a:endParaRPr lang="ru-RU" sz="6600" b="1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07904" y="400506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70C0"/>
                </a:solidFill>
              </a:rPr>
              <a:t>7</a:t>
            </a:r>
            <a:endParaRPr lang="ru-RU" sz="6600" b="1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400506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70C0"/>
                </a:solidFill>
              </a:rPr>
              <a:t>8</a:t>
            </a:r>
            <a:endParaRPr lang="ru-RU" sz="6600" b="1" dirty="0">
              <a:solidFill>
                <a:srgbClr val="0070C0"/>
              </a:solidFill>
            </a:endParaRPr>
          </a:p>
        </p:txBody>
      </p:sp>
      <p:pic>
        <p:nvPicPr>
          <p:cNvPr id="19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4797152"/>
            <a:ext cx="1146064" cy="165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Доктор </a:t>
            </a:r>
            <a:r>
              <a:rPr lang="ru-RU" sz="3200" b="1" dirty="0" err="1" smtClean="0"/>
              <a:t>Пилюлькин</a:t>
            </a:r>
            <a:r>
              <a:rPr lang="ru-RU" sz="3200" b="1" dirty="0" smtClean="0"/>
              <a:t> прописал Незнайке три укола по одному через каждый час. За какое время будут сделаны все уколы?</a:t>
            </a:r>
            <a:endParaRPr lang="ru-RU" sz="3200" b="1" dirty="0"/>
          </a:p>
        </p:txBody>
      </p:sp>
      <p:pic>
        <p:nvPicPr>
          <p:cNvPr id="5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996952"/>
            <a:ext cx="1944216" cy="28064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15816" y="2348880"/>
            <a:ext cx="38884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з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r>
              <a:rPr lang="ru-RU" sz="6600" b="1" dirty="0" smtClean="0">
                <a:solidFill>
                  <a:srgbClr val="FF0000"/>
                </a:solidFill>
              </a:rPr>
              <a:t> 2 </a:t>
            </a:r>
            <a:r>
              <a:rPr lang="ru-RU" sz="4800" b="1" dirty="0" smtClean="0">
                <a:solidFill>
                  <a:srgbClr val="FF0000"/>
                </a:solidFill>
              </a:rPr>
              <a:t>часа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7" name="Picture 30" descr="http://img-fotki.yandex.ru/get/4519/28257045.682/0_72b7e_b5aab3bf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212976"/>
            <a:ext cx="1800200" cy="293510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724128" y="4365104"/>
            <a:ext cx="914400" cy="2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ai-cdr.ucoz.ru/kartinki_4/shpric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429000"/>
            <a:ext cx="1516738" cy="1526308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915816" y="5661248"/>
            <a:ext cx="280831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http://ai-cdr.ucoz.ru/kartinki_4/shpric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692203">
            <a:off x="2524185" y="4978815"/>
            <a:ext cx="881061" cy="886620"/>
          </a:xfrm>
          <a:prstGeom prst="rect">
            <a:avLst/>
          </a:prstGeom>
          <a:noFill/>
        </p:spPr>
      </p:pic>
      <p:sp>
        <p:nvSpPr>
          <p:cNvPr id="16" name="Дуга 15"/>
          <p:cNvSpPr/>
          <p:nvPr/>
        </p:nvSpPr>
        <p:spPr>
          <a:xfrm rot="19294322">
            <a:off x="2957850" y="5211847"/>
            <a:ext cx="1457199" cy="1338245"/>
          </a:xfrm>
          <a:prstGeom prst="arc">
            <a:avLst>
              <a:gd name="adj1" fmla="val 14203776"/>
              <a:gd name="adj2" fmla="val 134555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19294322">
            <a:off x="4383770" y="5252707"/>
            <a:ext cx="1341664" cy="1252157"/>
          </a:xfrm>
          <a:prstGeom prst="arc">
            <a:avLst>
              <a:gd name="adj1" fmla="val 14588716"/>
              <a:gd name="adj2" fmla="val 134555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ai-cdr.ucoz.ru/kartinki_4/shpric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692203">
            <a:off x="3964345" y="4978815"/>
            <a:ext cx="881061" cy="886620"/>
          </a:xfrm>
          <a:prstGeom prst="rect">
            <a:avLst/>
          </a:prstGeom>
          <a:noFill/>
        </p:spPr>
      </p:pic>
      <p:pic>
        <p:nvPicPr>
          <p:cNvPr id="15" name="Picture 2" descr="http://ai-cdr.ucoz.ru/kartinki_4/shpric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692203">
            <a:off x="5260490" y="5050823"/>
            <a:ext cx="881061" cy="886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Три одинаковых арбуза надо разделить поровну между четырьмя детьми. Как это сделать, выполнив наименьшее число разрезов?</a:t>
            </a:r>
            <a:endParaRPr lang="ru-RU" sz="2800" b="1" dirty="0"/>
          </a:p>
        </p:txBody>
      </p:sp>
      <p:pic>
        <p:nvPicPr>
          <p:cNvPr id="7" name="Picture 3" descr="D:\клипарты\еда раст\4d76619066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20888"/>
            <a:ext cx="2448272" cy="220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клипарты\еда раст\4d76619066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348880"/>
            <a:ext cx="2448272" cy="220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клипарты\еда раст\4d76619066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717032"/>
            <a:ext cx="2448272" cy="220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flipH="1">
            <a:off x="2267744" y="2276872"/>
            <a:ext cx="144016" cy="26642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7020272" y="2132856"/>
            <a:ext cx="144016" cy="26642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4644008" y="3573016"/>
            <a:ext cx="144016" cy="26642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3275856" y="4941168"/>
            <a:ext cx="25922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995936" y="2492896"/>
            <a:ext cx="122413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4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501008"/>
            <a:ext cx="1944216" cy="2806464"/>
          </a:xfrm>
          <a:prstGeom prst="rect">
            <a:avLst/>
          </a:prstGeom>
          <a:noFill/>
        </p:spPr>
      </p:pic>
      <p:pic>
        <p:nvPicPr>
          <p:cNvPr id="7" name="Picture 3" descr="D:\клипарты\еда раст\4d766190667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4005064"/>
            <a:ext cx="2448272" cy="2205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6336704" cy="1143000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Прочитай отрывок из «Сказки о царе </a:t>
            </a:r>
            <a:r>
              <a:rPr lang="ru-RU" sz="1800" b="1" dirty="0" err="1" smtClean="0"/>
              <a:t>Салтане</a:t>
            </a:r>
            <a:r>
              <a:rPr lang="ru-RU" sz="1800" b="1" dirty="0" smtClean="0"/>
              <a:t>…» А.С.Пушкина о князе, превратившемся в шмеля.</a:t>
            </a:r>
            <a:br>
              <a:rPr lang="ru-RU" sz="1800" b="1" dirty="0" smtClean="0"/>
            </a:br>
            <a:r>
              <a:rPr lang="ru-RU" sz="1800" b="1" dirty="0" smtClean="0">
                <a:solidFill>
                  <a:srgbClr val="FF0000"/>
                </a:solidFill>
              </a:rPr>
              <a:t> Выпиши все слова, в которых есть шипящий звук </a:t>
            </a:r>
            <a:r>
              <a:rPr lang="en-US" sz="1800" b="1" dirty="0" smtClean="0">
                <a:solidFill>
                  <a:srgbClr val="FF0000"/>
                </a:solidFill>
              </a:rPr>
              <a:t>[</a:t>
            </a:r>
            <a:r>
              <a:rPr lang="ru-RU" sz="1800" b="1" dirty="0" smtClean="0">
                <a:solidFill>
                  <a:srgbClr val="FF0000"/>
                </a:solidFill>
              </a:rPr>
              <a:t>Ш</a:t>
            </a:r>
            <a:r>
              <a:rPr lang="en-US" sz="1800" b="1" dirty="0" smtClean="0">
                <a:solidFill>
                  <a:srgbClr val="FF0000"/>
                </a:solidFill>
              </a:rPr>
              <a:t>]</a:t>
            </a:r>
            <a:r>
              <a:rPr lang="ru-RU" sz="1800" b="1" dirty="0" smtClean="0">
                <a:solidFill>
                  <a:srgbClr val="FF0000"/>
                </a:solidFill>
              </a:rPr>
              <a:t>.</a:t>
            </a:r>
            <a:endParaRPr lang="ru-RU" sz="1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204864"/>
            <a:ext cx="5256584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 опять пошла тревога: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«Помогите, ради бога!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Караул! Лови, лови,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Да дави его, дави…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Вот ужо! Подожди немножко,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Погоди!» А шмель в окошко.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95936" y="2852936"/>
            <a:ext cx="10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148064" y="4581128"/>
            <a:ext cx="17281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067944" y="5013176"/>
            <a:ext cx="10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580112" y="5013176"/>
            <a:ext cx="12961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365104"/>
            <a:ext cx="1445371" cy="208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052736"/>
            <a:ext cx="6408712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Прочитай отрывок из стихотворения А.Н. Плещеева.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60848"/>
            <a:ext cx="5256584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Чиста небесная лазурь,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Теплей и ярче солнце стало;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Пора метелей злых и бурь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Опять надолго миновала.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005064"/>
            <a:ext cx="63367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 каком времени года идёт речь?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4653136"/>
            <a:ext cx="63367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 весне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16216" y="4509120"/>
            <a:ext cx="1296144" cy="1870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2999" y="-1142999"/>
            <a:ext cx="6858002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6696744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Подчеркни стихотворные строки, которые подтверждают, что речь идёт о весне.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2060848"/>
            <a:ext cx="5256584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Чиста небесная лазурь,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Теплей и ярче солнце стало;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Пора метелей злых и бурь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Опять надолго миновала.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979712" y="2996952"/>
            <a:ext cx="331236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123728" y="3429000"/>
            <a:ext cx="41044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355976" y="3861048"/>
            <a:ext cx="1800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187624" y="4005064"/>
            <a:ext cx="63367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Что такое «небесная лазурь»?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4653136"/>
            <a:ext cx="633670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Голубой цвет неба.</a:t>
            </a:r>
            <a:endParaRPr lang="ru-RU" sz="3600" b="1" dirty="0">
              <a:solidFill>
                <a:srgbClr val="00B0F0"/>
              </a:solidFill>
            </a:endParaRPr>
          </a:p>
        </p:txBody>
      </p:sp>
      <p:pic>
        <p:nvPicPr>
          <p:cNvPr id="11" name="Picture 10" descr="http://lisyonok.ucoz.ru/kartinki/mult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365104"/>
            <a:ext cx="1445371" cy="208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132856"/>
            <a:ext cx="59766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Делить шкуру неубитого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2708920"/>
            <a:ext cx="24482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медведя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3284984"/>
            <a:ext cx="5976664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Строить ни на чём не основанные планы, расчёты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http://earth-chronicles.ru/News_14/2006-08-11_03-49_medved_small.gif"/>
          <p:cNvPicPr>
            <a:picLocks noChangeAspect="1" noChangeArrowheads="1"/>
          </p:cNvPicPr>
          <p:nvPr/>
        </p:nvPicPr>
        <p:blipFill>
          <a:blip r:embed="rId3" cstate="print"/>
          <a:srcRect t="6514"/>
          <a:stretch>
            <a:fillRect/>
          </a:stretch>
        </p:blipFill>
        <p:spPr bwMode="auto">
          <a:xfrm>
            <a:off x="5076056" y="4581128"/>
            <a:ext cx="1763537" cy="1634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556792"/>
            <a:ext cx="59766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Делить шкуру неубитого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1556792"/>
            <a:ext cx="244827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медведя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earth-chronicles.ru/News_14/2006-08-11_03-49_medved_small.gif"/>
          <p:cNvPicPr>
            <a:picLocks noChangeAspect="1" noChangeArrowheads="1"/>
          </p:cNvPicPr>
          <p:nvPr/>
        </p:nvPicPr>
        <p:blipFill>
          <a:blip r:embed="rId3" cstate="print"/>
          <a:srcRect t="6514"/>
          <a:stretch>
            <a:fillRect/>
          </a:stretch>
        </p:blipFill>
        <p:spPr bwMode="auto">
          <a:xfrm>
            <a:off x="6732240" y="4509120"/>
            <a:ext cx="1763537" cy="163492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43608" y="2276872"/>
            <a:ext cx="57606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Охотники шли по медвежьему следу  </a:t>
            </a:r>
          </a:p>
          <a:p>
            <a:r>
              <a:rPr lang="ru-RU" sz="2000" b="1" dirty="0" smtClean="0"/>
              <a:t>И мирно вели вот такую беседу.   </a:t>
            </a:r>
          </a:p>
          <a:p>
            <a:r>
              <a:rPr lang="ru-RU" sz="2000" b="1" dirty="0" smtClean="0"/>
              <a:t>— Я шубу медвежью невесте сошью.   </a:t>
            </a:r>
          </a:p>
          <a:p>
            <a:r>
              <a:rPr lang="ru-RU" sz="2000" b="1" dirty="0" smtClean="0"/>
              <a:t>— Чихал я, сосед, на невесту твою…    </a:t>
            </a:r>
          </a:p>
          <a:p>
            <a:r>
              <a:rPr lang="ru-RU" sz="2000" b="1" dirty="0" smtClean="0"/>
              <a:t>Медвежий тулуп обещал я жене!  </a:t>
            </a:r>
          </a:p>
          <a:p>
            <a:r>
              <a:rPr lang="ru-RU" sz="2000" b="1" dirty="0" smtClean="0"/>
              <a:t> — Поспорим, что шкура   достанется мне?!   </a:t>
            </a:r>
          </a:p>
          <a:p>
            <a:r>
              <a:rPr lang="ru-RU" sz="2000" b="1" dirty="0" smtClean="0"/>
              <a:t>Услышал медведь этот спор   из берлоги    </a:t>
            </a:r>
          </a:p>
          <a:p>
            <a:r>
              <a:rPr lang="ru-RU" sz="2000" b="1" dirty="0" smtClean="0"/>
              <a:t>И СДЕЛАЛ скорей от охотников   НОГИ:   </a:t>
            </a:r>
          </a:p>
          <a:p>
            <a:r>
              <a:rPr lang="ru-RU" sz="2000" b="1" dirty="0" smtClean="0"/>
              <a:t>У них там невеста, и мать, и жена…    </a:t>
            </a:r>
          </a:p>
          <a:p>
            <a:r>
              <a:rPr lang="ru-RU" sz="2000" b="1" dirty="0" smtClean="0"/>
              <a:t>А шкура пока у медведя одна!   </a:t>
            </a:r>
          </a:p>
          <a:p>
            <a:r>
              <a:rPr lang="ru-RU" sz="2000" b="1" dirty="0" smtClean="0"/>
              <a:t>А впрочем, бывают такие натуры,    </a:t>
            </a:r>
          </a:p>
          <a:p>
            <a:r>
              <a:rPr lang="ru-RU" sz="2000" b="1" dirty="0" smtClean="0"/>
              <a:t>Что могут СПУСТИТЬ и с медведя   ТРИ ШКУРЫ! 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88840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Купить   ___________ в мешке.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916832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кота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2924944"/>
            <a:ext cx="5976664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Означает приобрести что-то за глаза, не зная ничего о недостатках или достоинствах покупки. 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Значение фразеологизма купить кота в мешк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4581128"/>
            <a:ext cx="1516673" cy="1600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88840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Купить   ___________ в мешке.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916832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кота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Значение фразеологизма купить кота в мешк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5085184"/>
            <a:ext cx="1008112" cy="114015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71600" y="2852936"/>
            <a:ext cx="3528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Пошла старушка на базар  </a:t>
            </a:r>
            <a:br>
              <a:rPr lang="ru-RU" dirty="0" smtClean="0"/>
            </a:br>
            <a:r>
              <a:rPr lang="ru-RU" dirty="0" smtClean="0"/>
              <a:t>Купить хороший самовар:</a:t>
            </a:r>
            <a:br>
              <a:rPr lang="ru-RU" dirty="0" smtClean="0"/>
            </a:br>
            <a:r>
              <a:rPr lang="ru-RU" dirty="0" smtClean="0"/>
              <a:t>Чтобы вода кипела в нём</a:t>
            </a:r>
            <a:br>
              <a:rPr lang="ru-RU" dirty="0" smtClean="0"/>
            </a:br>
            <a:r>
              <a:rPr lang="ru-RU" dirty="0" smtClean="0"/>
              <a:t>И  чтоб гостей был полон дом.</a:t>
            </a:r>
            <a:br>
              <a:rPr lang="ru-RU" dirty="0" smtClean="0"/>
            </a:br>
            <a:r>
              <a:rPr lang="ru-RU" dirty="0" smtClean="0"/>
              <a:t>Усатый дед кричал ей вслед: </a:t>
            </a:r>
            <a:br>
              <a:rPr lang="ru-RU" dirty="0" smtClean="0"/>
            </a:br>
            <a:r>
              <a:rPr lang="ru-RU" dirty="0" smtClean="0"/>
              <a:t>"Смотри, не натвори там бед!</a:t>
            </a:r>
            <a:br>
              <a:rPr lang="ru-RU" dirty="0" smtClean="0"/>
            </a:br>
            <a:r>
              <a:rPr lang="ru-RU" dirty="0" smtClean="0"/>
              <a:t>Следи за тем, что в кошельке,</a:t>
            </a:r>
            <a:br>
              <a:rPr lang="ru-RU" dirty="0" smtClean="0"/>
            </a:br>
            <a:r>
              <a:rPr lang="ru-RU" dirty="0" smtClean="0"/>
              <a:t>Да не купи кота в мешке!".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2708920"/>
            <a:ext cx="36358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Скорей схватила самовар:</a:t>
            </a:r>
            <a:br>
              <a:rPr lang="ru-RU" dirty="0" smtClean="0"/>
            </a:br>
            <a:r>
              <a:rPr lang="ru-RU" dirty="0" smtClean="0"/>
              <a:t>За ним пришла, ведь, на базар,</a:t>
            </a:r>
            <a:br>
              <a:rPr lang="ru-RU" dirty="0" smtClean="0"/>
            </a:br>
            <a:r>
              <a:rPr lang="ru-RU" dirty="0" smtClean="0"/>
              <a:t>Несёт домой его скорей,</a:t>
            </a:r>
            <a:br>
              <a:rPr lang="ru-RU" dirty="0" smtClean="0"/>
            </a:br>
            <a:r>
              <a:rPr lang="ru-RU" dirty="0" smtClean="0"/>
              <a:t>Чтоб дом ломился от друзей...</a:t>
            </a:r>
            <a:br>
              <a:rPr lang="ru-RU" dirty="0" smtClean="0"/>
            </a:br>
            <a:r>
              <a:rPr lang="ru-RU" dirty="0" smtClean="0"/>
              <a:t>И дед довольно похвалил: </a:t>
            </a:r>
            <a:br>
              <a:rPr lang="ru-RU" dirty="0" smtClean="0"/>
            </a:br>
            <a:r>
              <a:rPr lang="ru-RU" dirty="0" smtClean="0"/>
              <a:t>"Ну что, не зря я говорил,</a:t>
            </a:r>
            <a:br>
              <a:rPr lang="ru-RU" dirty="0" smtClean="0"/>
            </a:br>
            <a:r>
              <a:rPr lang="ru-RU" dirty="0" smtClean="0"/>
              <a:t>Чтоб ум держала ты в башке</a:t>
            </a:r>
            <a:br>
              <a:rPr lang="ru-RU" dirty="0" smtClean="0"/>
            </a:br>
            <a:r>
              <a:rPr lang="ru-RU" dirty="0" smtClean="0"/>
              <a:t>И не взяла кота в мешке?"</a:t>
            </a:r>
            <a:br>
              <a:rPr lang="ru-RU" dirty="0" smtClean="0"/>
            </a:br>
            <a:r>
              <a:rPr lang="ru-RU" dirty="0" smtClean="0"/>
              <a:t>........................................</a:t>
            </a:r>
            <a:br>
              <a:rPr lang="ru-RU" dirty="0" smtClean="0"/>
            </a:br>
            <a:r>
              <a:rPr lang="ru-RU" dirty="0" smtClean="0"/>
              <a:t>Звенят монеты в кошельке?</a:t>
            </a:r>
            <a:br>
              <a:rPr lang="ru-RU" dirty="0" smtClean="0"/>
            </a:br>
            <a:r>
              <a:rPr lang="ru-RU" dirty="0" smtClean="0"/>
              <a:t>Не покупай кота в мешке!!!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988840"/>
            <a:ext cx="698477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Пустить   ___________ в огород.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1916832"/>
            <a:ext cx="1728192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козла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996952"/>
            <a:ext cx="727280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 Позволять кому-либо действовать там, где он может быть особенно вреден.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21506" name="Picture 2" descr="http://www.litcetera.net/IMG7/koz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455495"/>
              </a:clrFrom>
              <a:clrTo>
                <a:srgbClr val="455495">
                  <a:alpha val="0"/>
                </a:srgbClr>
              </a:clrTo>
            </a:clrChange>
          </a:blip>
          <a:srcRect l="17653" t="14291" r="20040" b="4251"/>
          <a:stretch>
            <a:fillRect/>
          </a:stretch>
        </p:blipFill>
        <p:spPr bwMode="auto">
          <a:xfrm>
            <a:off x="5580112" y="4109476"/>
            <a:ext cx="2088232" cy="1983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682</Words>
  <Application>Microsoft Office PowerPoint</Application>
  <PresentationFormat>Экран (4:3)</PresentationFormat>
  <Paragraphs>129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Прочитай отрывок из «Сказки о царе Салтане…» А.С.Пушкина о князе, превратившемся в шмеля.  Выпиши все слова, в которых есть шипящий звук [Ш].</vt:lpstr>
      <vt:lpstr>Прочитай отрывок из стихотворения А.Н. Плещеева.</vt:lpstr>
      <vt:lpstr>Подчеркни стихотворные строки, которые подтверждают, что речь идёт о весне.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Вставь в каждую строчку нужные по смыслу слова (названия животных). У тебя получатся устойчивые словосочетания.  Объясни, как ты понимаешь эти выражения.</vt:lpstr>
      <vt:lpstr>Пройди по лесенке и впиши в клеточки слова, обозначающие предметы.</vt:lpstr>
      <vt:lpstr>Продолжи закономерность  (последовательность).</vt:lpstr>
      <vt:lpstr>Доктор Пилюлькин прописал Незнайке три укола по одному через каждый час. За какое время будут сделаны все уколы?</vt:lpstr>
      <vt:lpstr>Три одинаковых арбуза надо разделить поровну между четырьмя детьми. Как это сделать, выполнив наименьшее число разрезов?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Лариса Викторовна Романова</cp:lastModifiedBy>
  <cp:revision>68</cp:revision>
  <dcterms:modified xsi:type="dcterms:W3CDTF">2014-12-25T15:04:20Z</dcterms:modified>
</cp:coreProperties>
</file>