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60" r:id="rId13"/>
    <p:sldId id="261" r:id="rId14"/>
    <p:sldId id="262" r:id="rId15"/>
    <p:sldId id="266" r:id="rId16"/>
    <p:sldId id="286" r:id="rId17"/>
    <p:sldId id="288" r:id="rId18"/>
    <p:sldId id="287" r:id="rId19"/>
    <p:sldId id="289" r:id="rId20"/>
    <p:sldId id="290" r:id="rId21"/>
    <p:sldId id="267" r:id="rId22"/>
    <p:sldId id="291" r:id="rId23"/>
    <p:sldId id="292" r:id="rId24"/>
    <p:sldId id="269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3" r:id="rId35"/>
    <p:sldId id="302" r:id="rId36"/>
    <p:sldId id="304" r:id="rId37"/>
    <p:sldId id="305" r:id="rId38"/>
    <p:sldId id="306" r:id="rId39"/>
    <p:sldId id="25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33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0" descr="http://img0.liveinternet.ru/images/attach/c/4/79/73/79073506_large_0_63ec4_cbd709cb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1600841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Зимняя одежда мехом наружу?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Шуба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30" descr="http://img0.liveinternet.ru/images/attach/c/4/79/73/79073518_large_0_5355e_be96a0b1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140968"/>
            <a:ext cx="2088232" cy="2465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4536504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Насекомое, очень любившее поучать Буратино?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Сверчок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30" descr="http://img0.liveinternet.ru/images/attach/c/4/79/73/79073518_large_0_5355e_be96a0b1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140968"/>
            <a:ext cx="2088232" cy="2465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</a:t>
            </a: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0806" t="65056" b="13526"/>
          <a:stretch>
            <a:fillRect/>
          </a:stretch>
        </p:blipFill>
        <p:spPr bwMode="auto">
          <a:xfrm>
            <a:off x="1763688" y="1844824"/>
            <a:ext cx="604867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http://img0.liveinternet.ru/images/attach/c/4/79/73/79073496_large_0_63eac_bdc0b9de_XL.png"/>
          <p:cNvPicPr>
            <a:picLocks noChangeAspect="1" noChangeArrowheads="1"/>
          </p:cNvPicPr>
          <p:nvPr/>
        </p:nvPicPr>
        <p:blipFill>
          <a:blip r:embed="rId4" cstate="print"/>
          <a:srcRect b="7572"/>
          <a:stretch>
            <a:fillRect/>
          </a:stretch>
        </p:blipFill>
        <p:spPr bwMode="auto">
          <a:xfrm>
            <a:off x="0" y="4221088"/>
            <a:ext cx="2677684" cy="2636912"/>
          </a:xfrm>
          <a:prstGeom prst="rect">
            <a:avLst/>
          </a:prstGeom>
          <a:noFill/>
        </p:spPr>
      </p:pic>
      <p:pic>
        <p:nvPicPr>
          <p:cNvPr id="6" name="Picture 28" descr="http://img1.liveinternet.ru/images/attach/c/4/79/73/79073517_large_0_5355d_7d80f28c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149080"/>
            <a:ext cx="1728192" cy="2335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</a:t>
            </a:r>
            <a:endParaRPr lang="ru-RU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9321" t="56317" b="2317"/>
          <a:stretch>
            <a:fillRect/>
          </a:stretch>
        </p:blipFill>
        <p:spPr bwMode="auto">
          <a:xfrm>
            <a:off x="2123728" y="1484784"/>
            <a:ext cx="5256584" cy="3209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http://img0.liveinternet.ru/images/attach/c/4/79/73/79073496_large_0_63eac_bdc0b9de_XL.png"/>
          <p:cNvPicPr>
            <a:picLocks noChangeAspect="1" noChangeArrowheads="1"/>
          </p:cNvPicPr>
          <p:nvPr/>
        </p:nvPicPr>
        <p:blipFill>
          <a:blip r:embed="rId4" cstate="print"/>
          <a:srcRect b="7572"/>
          <a:stretch>
            <a:fillRect/>
          </a:stretch>
        </p:blipFill>
        <p:spPr bwMode="auto">
          <a:xfrm>
            <a:off x="0" y="4221088"/>
            <a:ext cx="2677684" cy="2636912"/>
          </a:xfrm>
          <a:prstGeom prst="rect">
            <a:avLst/>
          </a:prstGeom>
          <a:noFill/>
        </p:spPr>
      </p:pic>
      <p:pic>
        <p:nvPicPr>
          <p:cNvPr id="7" name="Picture 28" descr="http://img1.liveinternet.ru/images/attach/c/4/79/73/79073517_large_0_5355d_7d80f28c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149080"/>
            <a:ext cx="1728192" cy="2335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Проверь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9745" t="65056" b="13526"/>
          <a:stretch>
            <a:fillRect/>
          </a:stretch>
        </p:blipFill>
        <p:spPr bwMode="auto">
          <a:xfrm>
            <a:off x="1619672" y="1196752"/>
            <a:ext cx="6120680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 l="9321" t="56317" b="2317"/>
          <a:stretch>
            <a:fillRect/>
          </a:stretch>
        </p:blipFill>
        <p:spPr bwMode="auto">
          <a:xfrm>
            <a:off x="2555776" y="3212976"/>
            <a:ext cx="4464496" cy="2726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http://img0.liveinternet.ru/images/attach/c/4/79/73/79073496_large_0_63eac_bdc0b9de_XL.png"/>
          <p:cNvPicPr>
            <a:picLocks noChangeAspect="1" noChangeArrowheads="1"/>
          </p:cNvPicPr>
          <p:nvPr/>
        </p:nvPicPr>
        <p:blipFill>
          <a:blip r:embed="rId5" cstate="print"/>
          <a:srcRect b="7572"/>
          <a:stretch>
            <a:fillRect/>
          </a:stretch>
        </p:blipFill>
        <p:spPr bwMode="auto">
          <a:xfrm>
            <a:off x="0" y="4221088"/>
            <a:ext cx="2677684" cy="2636912"/>
          </a:xfrm>
          <a:prstGeom prst="rect">
            <a:avLst/>
          </a:prstGeom>
          <a:noFill/>
        </p:spPr>
      </p:pic>
      <p:pic>
        <p:nvPicPr>
          <p:cNvPr id="7" name="Picture 28" descr="http://img1.liveinternet.ru/images/attach/c/4/79/73/79073517_large_0_5355d_7d80f28c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15808" y="4293096"/>
            <a:ext cx="1728192" cy="2335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63408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Рассмотри внимательно картинки. Дорисуй недостающие детали на картинке справа.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836712"/>
            <a:ext cx="4248472" cy="324036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95528" y="2276872"/>
            <a:ext cx="4068960" cy="314664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D:\Презентации\Математика\Умники и умницы 2 класс\Тетрадь 2 класс 2 часть\Image01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3E2E8"/>
              </a:clrFrom>
              <a:clrTo>
                <a:srgbClr val="E3E2E8">
                  <a:alpha val="0"/>
                </a:srgbClr>
              </a:clrTo>
            </a:clrChange>
          </a:blip>
          <a:srcRect l="16359" t="69529" r="46862" b="10849"/>
          <a:stretch>
            <a:fillRect/>
          </a:stretch>
        </p:blipFill>
        <p:spPr bwMode="auto">
          <a:xfrm>
            <a:off x="539552" y="908720"/>
            <a:ext cx="4104456" cy="3096344"/>
          </a:xfrm>
          <a:prstGeom prst="rect">
            <a:avLst/>
          </a:prstGeom>
          <a:noFill/>
        </p:spPr>
      </p:pic>
      <p:pic>
        <p:nvPicPr>
          <p:cNvPr id="6" name="Picture 2" descr="D:\Презентации\Математика\Умники и умницы 2 класс\Тетрадь 2 класс 2 часть\Image01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4E7EC"/>
              </a:clrFrom>
              <a:clrTo>
                <a:srgbClr val="E4E7EC">
                  <a:alpha val="0"/>
                </a:srgbClr>
              </a:clrTo>
            </a:clrChange>
          </a:blip>
          <a:srcRect l="56128" t="69573" r="5672" b="10416"/>
          <a:stretch>
            <a:fillRect/>
          </a:stretch>
        </p:blipFill>
        <p:spPr bwMode="auto">
          <a:xfrm>
            <a:off x="5004048" y="2348880"/>
            <a:ext cx="3888432" cy="2880320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2843808" y="1484784"/>
            <a:ext cx="360040" cy="5543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4" descr="http://img0.liveinternet.ru/images/attach/c/4/79/73/79073514_large_0_66b2e_b61d4a72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5534" y="4365104"/>
            <a:ext cx="2808313" cy="2158397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4211960" y="1556792"/>
            <a:ext cx="360040" cy="6263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31840" y="836712"/>
            <a:ext cx="360040" cy="7703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339752" y="980728"/>
            <a:ext cx="504056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995936" y="836712"/>
            <a:ext cx="720080" cy="6263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131840" y="2420888"/>
            <a:ext cx="72008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699792" y="2780928"/>
            <a:ext cx="792088" cy="3383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2708920"/>
            <a:ext cx="360040" cy="8423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635896" y="2852936"/>
            <a:ext cx="432048" cy="410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347864" y="3140968"/>
            <a:ext cx="288032" cy="2663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419872" y="3717032"/>
            <a:ext cx="576064" cy="2663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411760" y="3717032"/>
            <a:ext cx="576064" cy="2663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691680" y="1628800"/>
            <a:ext cx="720080" cy="4103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Посмотри на карточки 20 секунд. Запомни расположение фигур. Нарисуй их по памяти в пустых квадратах.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99592" y="90872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stCxn id="7" idx="0"/>
              <a:endCxn id="7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7" idx="1"/>
              <a:endCxn id="7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4932040" y="90872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15" name="Прямоугольник 14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stCxn id="15" idx="0"/>
              <a:endCxn id="15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15" idx="1"/>
              <a:endCxn id="15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Группа 21"/>
          <p:cNvGrpSpPr/>
          <p:nvPr/>
        </p:nvGrpSpPr>
        <p:grpSpPr>
          <a:xfrm>
            <a:off x="2987824" y="378904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23" name="Прямоугольник 22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23" idx="0"/>
              <a:endCxn id="23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23" idx="1"/>
              <a:endCxn id="23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Равнобедренный треугольник 29"/>
          <p:cNvSpPr/>
          <p:nvPr/>
        </p:nvSpPr>
        <p:spPr>
          <a:xfrm>
            <a:off x="1763688" y="980728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2483768" y="980728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835696" y="3068960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06896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148064" y="1052736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796136" y="1700808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6516216" y="2348880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7236296" y="1052736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308304" y="306896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203848" y="400506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364088" y="400506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923928" y="5301208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/>
          <p:cNvSpPr/>
          <p:nvPr/>
        </p:nvSpPr>
        <p:spPr>
          <a:xfrm>
            <a:off x="4572000" y="5949280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36" descr="http://img-fotki.yandex.ru/get/4513/valenta-mog.13e/0_6e1bc_606ce57a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48264" y="4365104"/>
            <a:ext cx="1872208" cy="1987951"/>
          </a:xfrm>
          <a:prstGeom prst="rect">
            <a:avLst/>
          </a:prstGeom>
          <a:noFill/>
        </p:spPr>
      </p:pic>
      <p:pic>
        <p:nvPicPr>
          <p:cNvPr id="44" name="Picture 4" descr="http://img1.liveinternet.ru/images/attach/c/4/79/73/79073503_large_0_63ebb_d149b3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409728"/>
            <a:ext cx="1976105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Группа 5"/>
          <p:cNvGrpSpPr/>
          <p:nvPr/>
        </p:nvGrpSpPr>
        <p:grpSpPr>
          <a:xfrm>
            <a:off x="899592" y="90872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>
              <a:stCxn id="7" idx="0"/>
              <a:endCxn id="7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>
              <a:stCxn id="7" idx="1"/>
              <a:endCxn id="7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3"/>
          <p:cNvGrpSpPr/>
          <p:nvPr/>
        </p:nvGrpSpPr>
        <p:grpSpPr>
          <a:xfrm>
            <a:off x="4932040" y="90872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15" name="Прямоугольник 14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stCxn id="15" idx="0"/>
              <a:endCxn id="15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15" idx="1"/>
              <a:endCxn id="15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21"/>
          <p:cNvGrpSpPr/>
          <p:nvPr/>
        </p:nvGrpSpPr>
        <p:grpSpPr>
          <a:xfrm>
            <a:off x="2987824" y="3789040"/>
            <a:ext cx="2880320" cy="2664296"/>
            <a:chOff x="2267744" y="1772816"/>
            <a:chExt cx="3456384" cy="3168352"/>
          </a:xfrm>
          <a:solidFill>
            <a:schemeClr val="bg1"/>
          </a:solidFill>
        </p:grpSpPr>
        <p:sp>
          <p:nvSpPr>
            <p:cNvPr id="23" name="Прямоугольник 22"/>
            <p:cNvSpPr/>
            <p:nvPr/>
          </p:nvSpPr>
          <p:spPr>
            <a:xfrm>
              <a:off x="2267744" y="1772816"/>
              <a:ext cx="3456384" cy="3168352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3131840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23" idx="0"/>
              <a:endCxn id="23" idx="2"/>
            </p:cNvCxnSpPr>
            <p:nvPr/>
          </p:nvCxnSpPr>
          <p:spPr>
            <a:xfrm>
              <a:off x="3995936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4860032" y="1772816"/>
              <a:ext cx="0" cy="3168352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23" idx="1"/>
              <a:endCxn id="23" idx="3"/>
            </p:cNvCxnSpPr>
            <p:nvPr/>
          </p:nvCxnSpPr>
          <p:spPr>
            <a:xfrm>
              <a:off x="2267744" y="3356992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267744" y="2564904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267744" y="4149080"/>
              <a:ext cx="345638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Равнобедренный треугольник 29"/>
          <p:cNvSpPr/>
          <p:nvPr/>
        </p:nvSpPr>
        <p:spPr>
          <a:xfrm>
            <a:off x="1763688" y="980728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2483768" y="980728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835696" y="3068960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483768" y="306896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148064" y="1052736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5796136" y="1700808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6516216" y="2348880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7236296" y="1052736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308304" y="3068960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3203848" y="400506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364088" y="4005064"/>
            <a:ext cx="360040" cy="3383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923928" y="5301208"/>
            <a:ext cx="360040" cy="33833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/>
          <p:cNvSpPr/>
          <p:nvPr/>
        </p:nvSpPr>
        <p:spPr>
          <a:xfrm>
            <a:off x="4572000" y="5949280"/>
            <a:ext cx="432048" cy="410344"/>
          </a:xfrm>
          <a:prstGeom prst="triangl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36" descr="http://img-fotki.yandex.ru/get/4513/valenta-mog.13e/0_6e1bc_606ce57a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48264" y="4365104"/>
            <a:ext cx="1872208" cy="1987951"/>
          </a:xfrm>
          <a:prstGeom prst="rect">
            <a:avLst/>
          </a:prstGeom>
          <a:noFill/>
        </p:spPr>
      </p:pic>
      <p:pic>
        <p:nvPicPr>
          <p:cNvPr id="44" name="Picture 4" descr="http://img1.liveinternet.ru/images/attach/c/4/79/73/79073503_large_0_63ebb_d149b3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409728"/>
            <a:ext cx="1976105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 пятиугольнике найди такие же фигуры, как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Д, Л, Ф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</a:rPr>
              <a:t>Впиши в фигуры их номера.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1052736"/>
            <a:ext cx="3960440" cy="381642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Презентации\Математика\Умники и умницы 2 класс\Тетрадь 2 класс 2 часть\Image01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CEDF1"/>
              </a:clrFrom>
              <a:clrTo>
                <a:srgbClr val="ECEDF1">
                  <a:alpha val="0"/>
                </a:srgbClr>
              </a:clrTo>
            </a:clrChange>
          </a:blip>
          <a:srcRect l="53891" t="25014" r="15449" b="54139"/>
          <a:stretch>
            <a:fillRect/>
          </a:stretch>
        </p:blipFill>
        <p:spPr bwMode="auto">
          <a:xfrm>
            <a:off x="4067944" y="1052736"/>
            <a:ext cx="3960440" cy="380811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99592" y="1484784"/>
            <a:ext cx="2664296" cy="244827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D:\Презентации\Математика\Умники и умницы 2 класс\Тетрадь 2 класс 2 часть\Image01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FDEE4"/>
              </a:clrFrom>
              <a:clrTo>
                <a:srgbClr val="DFDEE4">
                  <a:alpha val="0"/>
                </a:srgbClr>
              </a:clrTo>
            </a:clrChange>
          </a:blip>
          <a:srcRect l="26110" t="27467" r="52074" b="58357"/>
          <a:stretch>
            <a:fillRect/>
          </a:stretch>
        </p:blipFill>
        <p:spPr bwMode="auto">
          <a:xfrm>
            <a:off x="899592" y="1484784"/>
            <a:ext cx="2664296" cy="24482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187624" y="1340768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15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95736" y="2132856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95736" y="3140968"/>
            <a:ext cx="864096" cy="626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27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2" name="Picture 30" descr="http://img0.liveinternet.ru/images/attach/c/4/79/73/79073518_large_0_5355e_be96a0b1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64371"/>
            <a:ext cx="2088232" cy="2465029"/>
          </a:xfrm>
          <a:prstGeom prst="rect">
            <a:avLst/>
          </a:prstGeom>
          <a:noFill/>
        </p:spPr>
      </p:pic>
      <p:pic>
        <p:nvPicPr>
          <p:cNvPr id="13" name="Picture 36" descr="http://img-fotki.yandex.ru/get/4513/valenta-mog.13e/0_6e1bc_606ce57a_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948264" y="4437112"/>
            <a:ext cx="1872208" cy="1987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85689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Прочитай в обратном порядке звуки, из которых состоят следующие слова, и запиши получившиеся слова.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412776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Раб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060848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Таз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2708920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Куль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35699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Ноль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407707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Рай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4725144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Лоб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http://img1.liveinternet.ru/images/attach/c/4/79/73/79073497_large_0_63ead_e0d1325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4293096"/>
            <a:ext cx="3273278" cy="2322258"/>
          </a:xfrm>
          <a:prstGeom prst="rect">
            <a:avLst/>
          </a:prstGeom>
          <a:noFill/>
        </p:spPr>
      </p:pic>
      <p:pic>
        <p:nvPicPr>
          <p:cNvPr id="16" name="Picture 16" descr="http://img0.liveinternet.ru/images/attach/c/4/79/73/79073510_large_0_66b2a_be0fce3d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444208" y="2276872"/>
            <a:ext cx="2160240" cy="15583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23728" y="1340768"/>
            <a:ext cx="2304256" cy="417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ПАР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САД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ЛЮК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ЛЁН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ЯР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ПОЛ -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Что обычно загадывают на Новый год?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Желание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" name="Picture 10" descr="http://img0.liveinternet.ru/images/attach/c/4/79/73/79073506_large_0_63ec4_cbd709c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212976"/>
            <a:ext cx="1600841" cy="2232248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1340768"/>
            <a:ext cx="2304256" cy="417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ШУМ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ТУЗ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ЕШЬ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ЛЕЙ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ШЁЛ -</a:t>
            </a:r>
          </a:p>
          <a:p>
            <a:pPr algn="r"/>
            <a:r>
              <a:rPr lang="ru-RU" sz="4400" b="1" dirty="0" smtClean="0">
                <a:solidFill>
                  <a:schemeClr val="tx1"/>
                </a:solidFill>
              </a:rPr>
              <a:t>АРАБ -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20688"/>
            <a:ext cx="856895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Прочитай в обратном порядке звуки, из которых состоят следующие слова, и запиши получившиеся слова.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412776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Муж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060848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Суд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2708920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Шей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35699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Ель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407707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Ложь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7984" y="4725144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Пара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15" name="Picture 10" descr="http://img1.liveinternet.ru/images/attach/c/4/79/73/79073497_large_0_63ead_e0d1325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4581128"/>
            <a:ext cx="2867290" cy="2034226"/>
          </a:xfrm>
          <a:prstGeom prst="rect">
            <a:avLst/>
          </a:prstGeom>
          <a:noFill/>
        </p:spPr>
      </p:pic>
      <p:pic>
        <p:nvPicPr>
          <p:cNvPr id="16" name="Picture 16" descr="http://img0.liveinternet.ru/images/attach/c/4/79/73/79073510_large_0_66b2a_be0fce3d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160240" cy="1558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ramki-vsem.ru/fony/fon-9.jpg"/>
          <p:cNvPicPr>
            <a:picLocks noChangeAspect="1" noChangeArrowheads="1"/>
          </p:cNvPicPr>
          <p:nvPr/>
        </p:nvPicPr>
        <p:blipFill>
          <a:blip r:embed="rId2" cstate="print"/>
          <a:srcRect r="13775" b="217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П</a:t>
            </a:r>
            <a:r>
              <a:rPr lang="ru-RU" sz="2400" b="1" dirty="0" smtClean="0">
                <a:solidFill>
                  <a:srgbClr val="FFFF00"/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Я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620688"/>
            <a:ext cx="8568952" cy="12241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Антон живёт в своём доме вместе с папой, мамой и братом. А ещё с ними живут собака, две кошки, 2 попугая и 4 золотые рыбки. Сосчитай, сколько всего ног у обитателей этого дома?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988840"/>
            <a:ext cx="669674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 ног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(если считать только людей)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3284984"/>
            <a:ext cx="6696744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или</a:t>
            </a:r>
            <a:r>
              <a:rPr lang="ru-RU" sz="4800" b="1" dirty="0" smtClean="0">
                <a:solidFill>
                  <a:schemeClr val="tx1"/>
                </a:solidFill>
              </a:rPr>
              <a:t> 18 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(если считать и лапы животных)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9" name="Picture 22" descr="http://img1.liveinternet.ru/images/attach/c/4/79/73/79073513_large_0_66b2d_b74541f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56848"/>
            <a:ext cx="2843808" cy="2001650"/>
          </a:xfrm>
          <a:prstGeom prst="rect">
            <a:avLst/>
          </a:prstGeom>
          <a:noFill/>
        </p:spPr>
      </p:pic>
      <p:pic>
        <p:nvPicPr>
          <p:cNvPr id="10" name="Picture 18" descr="http://img1.liveinternet.ru/images/attach/c/4/79/73/79073519_large_0_6704e_5f610dd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2204864"/>
            <a:ext cx="1482924" cy="1482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ramki-vsem.ru/fony/fon-9.jpg"/>
          <p:cNvPicPr>
            <a:picLocks noChangeAspect="1" noChangeArrowheads="1"/>
          </p:cNvPicPr>
          <p:nvPr/>
        </p:nvPicPr>
        <p:blipFill>
          <a:blip r:embed="rId2" cstate="print"/>
          <a:srcRect r="13775" b="217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П</a:t>
            </a:r>
            <a:r>
              <a:rPr lang="ru-RU" sz="2400" b="1" dirty="0" smtClean="0">
                <a:solidFill>
                  <a:srgbClr val="FFFF00"/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692696"/>
            <a:ext cx="8568952" cy="21602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«Сколько ребят в твоём классе? – спросил Гриша у Марины. Марина, подумав немного, ответила: «Если отнять от наибольшего двузначного числа число, записанное двумя восьмёрками, и к полученному числу прибавить наименьшее двузначное число, то как раз и получится число ребят в моём классе».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18" descr="http://img1.liveinternet.ru/images/attach/c/4/79/73/79073511_large_0_66b2b_f2b905c1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56992"/>
            <a:ext cx="2265487" cy="1656184"/>
          </a:xfrm>
          <a:prstGeom prst="rect">
            <a:avLst/>
          </a:prstGeom>
          <a:noFill/>
        </p:spPr>
      </p:pic>
      <p:pic>
        <p:nvPicPr>
          <p:cNvPr id="8" name="Picture 8" descr="http://www.clipartov.net/images/mini/17/000001633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013176"/>
            <a:ext cx="1428750" cy="14287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059832" y="3068960"/>
            <a:ext cx="115212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99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3068960"/>
            <a:ext cx="72008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- 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99992" y="3068960"/>
            <a:ext cx="115212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88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3068960"/>
            <a:ext cx="8640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+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12160" y="3068960"/>
            <a:ext cx="115212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10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48264" y="3068960"/>
            <a:ext cx="72008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chemeClr val="tx1"/>
                </a:solidFill>
              </a:rPr>
              <a:t>=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52320" y="3068960"/>
            <a:ext cx="1152128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ramki-vsem.ru/fony/fon-9.jpg"/>
          <p:cNvPicPr>
            <a:picLocks noChangeAspect="1" noChangeArrowheads="1"/>
          </p:cNvPicPr>
          <p:nvPr/>
        </p:nvPicPr>
        <p:blipFill>
          <a:blip r:embed="rId2" cstate="print"/>
          <a:srcRect r="13775" b="2175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Г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0000"/>
                </a:solidFill>
              </a:rPr>
              <a:t>К</a:t>
            </a:r>
            <a:r>
              <a:rPr lang="ru-RU" sz="2400" b="1" dirty="0" smtClean="0">
                <a:solidFill>
                  <a:srgbClr val="FFFF0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П</a:t>
            </a:r>
            <a:r>
              <a:rPr lang="ru-RU" sz="2400" b="1" dirty="0" smtClean="0">
                <a:solidFill>
                  <a:srgbClr val="FFFF00"/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</a:rPr>
              <a:t>К</a:t>
            </a:r>
            <a:r>
              <a:rPr lang="ru-RU" sz="2400" b="1" dirty="0" smtClean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rgbClr val="FFFF00"/>
                </a:solidFill>
              </a:rPr>
              <a:t>В</a:t>
            </a:r>
            <a:r>
              <a:rPr lang="ru-RU" sz="2400" b="1" dirty="0" smtClean="0">
                <a:solidFill>
                  <a:srgbClr val="FFC00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692696"/>
            <a:ext cx="8568952" cy="8640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Раздели данную фигуру на 3 одинаковые части так, чтобы в каждой из них была закрашенная ячейка.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11" name="Группа 10"/>
          <p:cNvGrpSpPr/>
          <p:nvPr/>
        </p:nvGrpSpPr>
        <p:grpSpPr>
          <a:xfrm rot="1766323">
            <a:off x="3036888" y="2158755"/>
            <a:ext cx="3580984" cy="3191528"/>
            <a:chOff x="2915816" y="1772816"/>
            <a:chExt cx="3580984" cy="3191528"/>
          </a:xfrm>
        </p:grpSpPr>
        <p:sp>
          <p:nvSpPr>
            <p:cNvPr id="12" name="Шестиугольник 11"/>
            <p:cNvSpPr/>
            <p:nvPr/>
          </p:nvSpPr>
          <p:spPr>
            <a:xfrm>
              <a:off x="2915816" y="2204864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3779912" y="1772816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Шестиугольник 13"/>
            <p:cNvSpPr/>
            <p:nvPr/>
          </p:nvSpPr>
          <p:spPr>
            <a:xfrm>
              <a:off x="3707904" y="2636912"/>
              <a:ext cx="1060704" cy="914400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Шестиугольник 14"/>
            <p:cNvSpPr/>
            <p:nvPr/>
          </p:nvSpPr>
          <p:spPr>
            <a:xfrm>
              <a:off x="4572000" y="2204864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Шестиугольник 15"/>
            <p:cNvSpPr/>
            <p:nvPr/>
          </p:nvSpPr>
          <p:spPr>
            <a:xfrm>
              <a:off x="2915816" y="3140968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Шестиугольник 16"/>
            <p:cNvSpPr/>
            <p:nvPr/>
          </p:nvSpPr>
          <p:spPr>
            <a:xfrm>
              <a:off x="2983191" y="4049944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Шестиугольник 17"/>
            <p:cNvSpPr/>
            <p:nvPr/>
          </p:nvSpPr>
          <p:spPr>
            <a:xfrm>
              <a:off x="3763035" y="3527146"/>
              <a:ext cx="1060704" cy="914400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Шестиугольник 18"/>
            <p:cNvSpPr/>
            <p:nvPr/>
          </p:nvSpPr>
          <p:spPr>
            <a:xfrm>
              <a:off x="4572000" y="3068960"/>
              <a:ext cx="1060704" cy="914400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Шестиугольник 19"/>
            <p:cNvSpPr/>
            <p:nvPr/>
          </p:nvSpPr>
          <p:spPr>
            <a:xfrm>
              <a:off x="5436096" y="2636912"/>
              <a:ext cx="1060704" cy="91440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" name="Picture 4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80928"/>
            <a:ext cx="1800344" cy="1944216"/>
          </a:xfrm>
          <a:prstGeom prst="rect">
            <a:avLst/>
          </a:prstGeom>
          <a:noFill/>
        </p:spPr>
      </p:pic>
      <p:pic>
        <p:nvPicPr>
          <p:cNvPr id="22" name="Picture 34" descr="http://img-fotki.yandex.ru/get/4607/valenta-mog.13e/0_6e1bf_98c12835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2460609"/>
            <a:ext cx="1584176" cy="2336543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>
            <a:endCxn id="16" idx="5"/>
          </p:cNvCxnSpPr>
          <p:nvPr/>
        </p:nvCxnSpPr>
        <p:spPr>
          <a:xfrm>
            <a:off x="3059832" y="2492896"/>
            <a:ext cx="1044775" cy="5923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6" idx="0"/>
          </p:cNvCxnSpPr>
          <p:nvPr/>
        </p:nvCxnSpPr>
        <p:spPr>
          <a:xfrm>
            <a:off x="4067944" y="3068960"/>
            <a:ext cx="11036" cy="5268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8" idx="4"/>
            <a:endCxn id="19" idx="3"/>
          </p:cNvCxnSpPr>
          <p:nvPr/>
        </p:nvCxnSpPr>
        <p:spPr>
          <a:xfrm>
            <a:off x="4127050" y="3541355"/>
            <a:ext cx="505914" cy="2843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8" idx="5"/>
            <a:endCxn id="19" idx="4"/>
          </p:cNvCxnSpPr>
          <p:nvPr/>
        </p:nvCxnSpPr>
        <p:spPr>
          <a:xfrm flipV="1">
            <a:off x="4652631" y="3539929"/>
            <a:ext cx="404127" cy="2980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14" idx="5"/>
          </p:cNvCxnSpPr>
          <p:nvPr/>
        </p:nvCxnSpPr>
        <p:spPr>
          <a:xfrm flipV="1">
            <a:off x="5004048" y="3035588"/>
            <a:ext cx="38114" cy="4754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076056" y="2348880"/>
            <a:ext cx="936104" cy="73009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572000" y="3789040"/>
            <a:ext cx="72008" cy="10801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Набитый битком.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Полный.</a:t>
            </a:r>
          </a:p>
        </p:txBody>
      </p:sp>
      <p:pic>
        <p:nvPicPr>
          <p:cNvPr id="8" name="Picture 2" descr="http://img0.liveinternet.ru/images/attach/c/4/79/73/79073494_large_0_63ea8_7adaa342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64088" y="4149080"/>
            <a:ext cx="3372762" cy="2376264"/>
          </a:xfrm>
          <a:prstGeom prst="rect">
            <a:avLst/>
          </a:prstGeom>
          <a:noFill/>
        </p:spPr>
      </p:pic>
      <p:pic>
        <p:nvPicPr>
          <p:cNvPr id="6146" name="Picture 2" descr="http://idioms.chat.ru/09/pix/21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3816424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 пятого на десятое.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Не по порядку.</a:t>
            </a:r>
          </a:p>
        </p:txBody>
      </p:sp>
      <p:pic>
        <p:nvPicPr>
          <p:cNvPr id="8" name="Picture 2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437112"/>
            <a:ext cx="223988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Выбиться из сил.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Устать.</a:t>
            </a:r>
          </a:p>
        </p:txBody>
      </p:sp>
      <p:pic>
        <p:nvPicPr>
          <p:cNvPr id="9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2280" y="1412776"/>
            <a:ext cx="1771054" cy="1729866"/>
          </a:xfrm>
          <a:prstGeom prst="rect">
            <a:avLst/>
          </a:prstGeom>
          <a:noFill/>
        </p:spPr>
      </p:pic>
      <p:pic>
        <p:nvPicPr>
          <p:cNvPr id="46082" name="Picture 2" descr="http://festival.1september.ru/articles/633783/presentation/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163" t="4599" r="39763" b="71251"/>
          <a:stretch>
            <a:fillRect/>
          </a:stretch>
        </p:blipFill>
        <p:spPr bwMode="auto">
          <a:xfrm>
            <a:off x="1691680" y="3717032"/>
            <a:ext cx="394478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Пораскинуть умом.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Нужно подумать.</a:t>
            </a:r>
          </a:p>
        </p:txBody>
      </p:sp>
      <p:pic>
        <p:nvPicPr>
          <p:cNvPr id="9" name="Picture 2" descr="http://img1.liveinternet.ru/images/attach/c/4/79/73/79073501_large_0_63eba_da0c53d1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05064"/>
            <a:ext cx="2376264" cy="1663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На своих двоих.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Пешком.</a:t>
            </a:r>
          </a:p>
        </p:txBody>
      </p:sp>
      <p:pic>
        <p:nvPicPr>
          <p:cNvPr id="10" name="Picture 28" descr="http://img1.liveinternet.ru/images/attach/c/4/79/73/79073517_large_0_5355d_7d80f28c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365104"/>
            <a:ext cx="1584176" cy="2140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Ни жив ни мёртв.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Испуган.</a:t>
            </a:r>
          </a:p>
        </p:txBody>
      </p:sp>
      <p:pic>
        <p:nvPicPr>
          <p:cNvPr id="11" name="Picture 6" descr="http://li-web.ru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484784"/>
            <a:ext cx="1123325" cy="1728192"/>
          </a:xfrm>
          <a:prstGeom prst="rect">
            <a:avLst/>
          </a:prstGeom>
          <a:noFill/>
        </p:spPr>
      </p:pic>
      <p:pic>
        <p:nvPicPr>
          <p:cNvPr id="43010" name="Picture 2" descr="http://idioms.chat.ru/12/pix/31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3" y="3429000"/>
            <a:ext cx="5465951" cy="2245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Сколько ног, хвостов и рогов вместе у одной коровы?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7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" name="Picture 10" descr="http://img0.liveinternet.ru/images/attach/c/4/79/73/79073506_large_0_63ec4_cbd709cb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212976"/>
            <a:ext cx="1600841" cy="2232248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Клевать носом.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Засыпать.</a:t>
            </a:r>
          </a:p>
        </p:txBody>
      </p:sp>
      <p:pic>
        <p:nvPicPr>
          <p:cNvPr id="10" name="Picture 10" descr="http://www.clipartov.net/images/mini/17/000001633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769768"/>
            <a:ext cx="2088232" cy="2088232"/>
          </a:xfrm>
          <a:prstGeom prst="rect">
            <a:avLst/>
          </a:prstGeom>
          <a:noFill/>
        </p:spPr>
      </p:pic>
      <p:pic>
        <p:nvPicPr>
          <p:cNvPr id="41986" name="Picture 2" descr="фразеологизмы в картинках"/>
          <p:cNvPicPr>
            <a:picLocks noChangeAspect="1" noChangeArrowheads="1"/>
          </p:cNvPicPr>
          <p:nvPr/>
        </p:nvPicPr>
        <p:blipFill>
          <a:blip r:embed="rId4" cstate="print"/>
          <a:srcRect l="4124" t="35455" r="70219" b="46344"/>
          <a:stretch>
            <a:fillRect/>
          </a:stretch>
        </p:blipFill>
        <p:spPr bwMode="auto">
          <a:xfrm flipH="1">
            <a:off x="5508104" y="4365104"/>
            <a:ext cx="302433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048672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Стреляный воробей.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Опытный.</a:t>
            </a:r>
          </a:p>
        </p:txBody>
      </p:sp>
      <p:pic>
        <p:nvPicPr>
          <p:cNvPr id="40962" name="Picture 2" descr="http://i.allday.ru/uploads/posts/2010-03/thumbs/1269991551_pchela-2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573016"/>
            <a:ext cx="2249573" cy="1795160"/>
          </a:xfrm>
          <a:prstGeom prst="rect">
            <a:avLst/>
          </a:prstGeom>
          <a:noFill/>
        </p:spPr>
      </p:pic>
      <p:pic>
        <p:nvPicPr>
          <p:cNvPr id="40964" name="Picture 4" descr="http://900igr.net/datai/russkij-jazyk/Slovar-russkogo-jazyka/0011-005-Uznaj-frazeologizmy-i-vspomni-ikh-znachenija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91"/>
          <a:stretch>
            <a:fillRect/>
          </a:stretch>
        </p:blipFill>
        <p:spPr bwMode="auto">
          <a:xfrm flipH="1">
            <a:off x="1475656" y="3501008"/>
            <a:ext cx="2986715" cy="274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От горшка два вершка.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Маленький.</a:t>
            </a:r>
          </a:p>
        </p:txBody>
      </p:sp>
      <p:pic>
        <p:nvPicPr>
          <p:cNvPr id="12" name="Picture 14" descr="http://img0.liveinternet.ru/images/attach/c/4/79/73/79073500_large_0_63eb7_a31aea5a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581128"/>
            <a:ext cx="2455129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 поте лица.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Сильно уставая.</a:t>
            </a:r>
          </a:p>
        </p:txBody>
      </p:sp>
      <p:pic>
        <p:nvPicPr>
          <p:cNvPr id="11" name="Picture 10" descr="http://img1.liveinternet.ru/images/attach/c/4/79/73/79073497_large_0_63ead_e0d1325f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653136"/>
            <a:ext cx="293981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Середина на половину.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Не очень.</a:t>
            </a:r>
          </a:p>
        </p:txBody>
      </p:sp>
      <p:pic>
        <p:nvPicPr>
          <p:cNvPr id="9" name="Picture 22" descr="http://img1.liveinternet.ru/images/attach/c/4/79/73/79073513_large_0_66b2d_b74541f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49080"/>
            <a:ext cx="3178759" cy="2237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1881" r="468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Маменькин сынок.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Не самостоятелен.</a:t>
            </a:r>
          </a:p>
        </p:txBody>
      </p:sp>
      <p:pic>
        <p:nvPicPr>
          <p:cNvPr id="10" name="Picture 20" descr="http://img0.liveinternet.ru/images/attach/c/4/79/73/79073520_large_8a8f1242f3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2232248" cy="2762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Мозги набекрень.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Много думал.</a:t>
            </a:r>
          </a:p>
        </p:txBody>
      </p:sp>
      <p:pic>
        <p:nvPicPr>
          <p:cNvPr id="11" name="Picture 8" descr="http://www.clipartov.net/images/mini/17/000001633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797152"/>
            <a:ext cx="2060848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8" descr="http://ramki-vsem.ru/fon/fon-priroda13.jpg"/>
          <p:cNvPicPr>
            <a:picLocks noChangeAspect="1" noChangeArrowheads="1"/>
          </p:cNvPicPr>
          <p:nvPr/>
        </p:nvPicPr>
        <p:blipFill>
          <a:blip r:embed="rId2" cstate="print"/>
          <a:srcRect l="53150" r="1658"/>
          <a:stretch>
            <a:fillRect/>
          </a:stretch>
        </p:blipFill>
        <p:spPr bwMode="auto">
          <a:xfrm>
            <a:off x="0" y="-51902"/>
            <a:ext cx="9144000" cy="69099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971600" y="548680"/>
            <a:ext cx="6660232" cy="504056"/>
          </a:xfrm>
          <a:prstGeom prst="wedgeRoundRectCallout">
            <a:avLst>
              <a:gd name="adj1" fmla="val -27679"/>
              <a:gd name="adj2" fmla="val 5121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Ходячая энциклопедия.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276872"/>
            <a:ext cx="403244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Много знает.</a:t>
            </a:r>
          </a:p>
        </p:txBody>
      </p:sp>
      <p:pic>
        <p:nvPicPr>
          <p:cNvPr id="11" name="Picture 4" descr="http://img1.liveinternet.ru/images/attach/c/4/79/73/79073503_large_0_63ebb_d149b3c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77072"/>
            <a:ext cx="1976105" cy="2448272"/>
          </a:xfrm>
          <a:prstGeom prst="rect">
            <a:avLst/>
          </a:prstGeom>
          <a:noFill/>
        </p:spPr>
      </p:pic>
      <p:pic>
        <p:nvPicPr>
          <p:cNvPr id="34818" name="Picture 2" descr="http://img.scoop.it/TimR8BpGhOhhyYm5_2qtyTl72eJkfbmt4t8yenImKBXEejxNn4ZJNZ2ss5Ku7Cx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573016"/>
            <a:ext cx="2736304" cy="2403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836712"/>
            <a:ext cx="8568952" cy="1440160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Для детских подарков привезли 4 одинаковые полные коробки: в одной – апельсины, в другой – яблоки, в третьей – мандарины, в четвёртой – вишни. В какой коробке наибольшее число плодов?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2564904"/>
            <a:ext cx="45365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а) в коробке с апельсинами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068960"/>
            <a:ext cx="45365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б) в коробке с яблоками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3573016"/>
            <a:ext cx="504056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в) в коробке с мандаринами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4077072"/>
            <a:ext cx="45365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г) в коробке с вишнями</a:t>
            </a:r>
          </a:p>
        </p:txBody>
      </p:sp>
      <p:pic>
        <p:nvPicPr>
          <p:cNvPr id="12" name="Picture 20" descr="http://img0.liveinternet.ru/images/attach/c/4/79/73/79073520_large_8a8f1242f3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221088"/>
            <a:ext cx="1944216" cy="2405968"/>
          </a:xfrm>
          <a:prstGeom prst="rect">
            <a:avLst/>
          </a:prstGeom>
          <a:noFill/>
        </p:spPr>
      </p:pic>
      <p:pic>
        <p:nvPicPr>
          <p:cNvPr id="14" name="Picture 16" descr="http://img0.liveinternet.ru/images/attach/c/4/79/73/79073510_large_0_66b2a_be0fce3d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4941168"/>
            <a:ext cx="1800199" cy="1200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F983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6" descr="http://img0.liveinternet.ru/images/attach/c/4/79/73/79073496_large_0_63eac_bdc0b9de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212976"/>
            <a:ext cx="3218361" cy="3429000"/>
          </a:xfrm>
          <a:prstGeom prst="rect">
            <a:avLst/>
          </a:prstGeom>
          <a:noFill/>
        </p:spPr>
      </p:pic>
      <p:pic>
        <p:nvPicPr>
          <p:cNvPr id="7" name="Picture 18" descr="http://img1.liveinternet.ru/images/attach/c/4/79/73/79073511_large_0_66b2b_f2b905c1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644008" y="3501008"/>
            <a:ext cx="2808312" cy="1510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Какой самый короткий месяц в году?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Февраль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6" descr="http://img0.liveinternet.ru/images/attach/c/4/79/73/79073516_large_0_5355c_8119560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59632" y="2852936"/>
            <a:ext cx="2520280" cy="2351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 чём вымазан трубочист?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саже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6" descr="http://img0.liveinternet.ru/images/attach/c/4/79/73/79073516_large_0_5355c_8119560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59632" y="2852936"/>
            <a:ext cx="2520280" cy="2351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Какой город летает?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Орёл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img1.liveinternet.ru/images/attach/c/4/79/73/79073495_large_0_63ea9_6a8c811e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24128" y="3212976"/>
            <a:ext cx="2448272" cy="2391335"/>
          </a:xfrm>
          <a:prstGeom prst="rect">
            <a:avLst/>
          </a:prstGeom>
          <a:noFill/>
        </p:spPr>
      </p:pic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6" descr="http://img0.liveinternet.ru/images/attach/c/4/79/73/79073516_large_0_5355c_8119560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59632" y="2852936"/>
            <a:ext cx="2520280" cy="23518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Один говорит, двое глядят и двое слушают. Что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Рот, глаза, уши.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" name="Picture 10" descr="http://img0.liveinternet.ru/images/attach/c/4/79/73/79073506_large_0_63ec4_cbd709c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12976"/>
            <a:ext cx="1600841" cy="2232248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" descr="http://img0.liveinternet.ru/images/attach/c/4/79/73/79073494_large_0_63ea8_7adaa34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508104" y="4005064"/>
            <a:ext cx="302433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Снежное сооружение для катания на санках?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Горка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" name="Picture 10" descr="http://img0.liveinternet.ru/images/attach/c/4/79/73/79073506_large_0_63ec4_cbd709cb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12976"/>
            <a:ext cx="1600841" cy="2232248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" descr="http://img0.liveinternet.ru/images/attach/c/4/79/73/79073494_large_0_63ea8_7adaa342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508104" y="4005064"/>
            <a:ext cx="3024336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amki-vsem.ru/fony/fon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4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0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39552" y="908720"/>
            <a:ext cx="3960440" cy="2088232"/>
          </a:xfrm>
          <a:prstGeom prst="cloudCallout">
            <a:avLst>
              <a:gd name="adj1" fmla="val -14500"/>
              <a:gd name="adj2" fmla="val 9293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Орган, с помощью которого рыбы дышат в воде?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084168" y="1340768"/>
            <a:ext cx="2736304" cy="1584176"/>
          </a:xfrm>
          <a:prstGeom prst="cloudCallout">
            <a:avLst>
              <a:gd name="adj1" fmla="val 5932"/>
              <a:gd name="adj2" fmla="val 9666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Жабры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" name="Picture 6" descr="http://img-fotki.yandex.ru/get/3714/inmira.5a/0_3d5b7_f51f2de3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581128"/>
            <a:ext cx="1965122" cy="1903711"/>
          </a:xfrm>
          <a:prstGeom prst="rect">
            <a:avLst/>
          </a:prstGeom>
          <a:noFill/>
        </p:spPr>
      </p:pic>
      <p:pic>
        <p:nvPicPr>
          <p:cNvPr id="12298" name="Picture 10" descr="http://www.texturebase.ru/uploads/posts/2012-06/1338830344_travy-i-rastenija_46_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22058"/>
            <a:ext cx="1799951" cy="2135942"/>
          </a:xfrm>
          <a:prstGeom prst="rect">
            <a:avLst/>
          </a:prstGeom>
          <a:noFill/>
        </p:spPr>
      </p:pic>
      <p:pic>
        <p:nvPicPr>
          <p:cNvPr id="11" name="Picture 2" descr="http://img0.liveinternet.ru/images/attach/c/4/79/73/79073494_large_0_63ea8_7adaa342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508104" y="4005064"/>
            <a:ext cx="3024336" cy="2232248"/>
          </a:xfrm>
          <a:prstGeom prst="rect">
            <a:avLst/>
          </a:prstGeom>
          <a:noFill/>
        </p:spPr>
      </p:pic>
      <p:pic>
        <p:nvPicPr>
          <p:cNvPr id="13" name="Picture 30" descr="http://img0.liveinternet.ru/images/attach/c/4/79/73/79073518_large_0_5355e_be96a0b1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140968"/>
            <a:ext cx="2088232" cy="2465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746</Words>
  <Application>Microsoft Office PowerPoint</Application>
  <PresentationFormat>Экран (4:3)</PresentationFormat>
  <Paragraphs>156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</vt:lpstr>
      <vt:lpstr>Запомни увиденное изображение и зарисуй как можно точнее.</vt:lpstr>
      <vt:lpstr>Проверь</vt:lpstr>
      <vt:lpstr>Рассмотри внимательно картинки. Дорисуй недостающие детали на картинке справа.</vt:lpstr>
      <vt:lpstr>Посмотри на карточки 20 секунд. Запомни расположение фигур. Нарисуй их по памяти в пустых квадратах.</vt:lpstr>
      <vt:lpstr>Проверь</vt:lpstr>
      <vt:lpstr>В пятиугольнике найди такие же фигуры, как Д, Л, Ф. Впиши в фигуры их номера.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73</cp:revision>
  <dcterms:modified xsi:type="dcterms:W3CDTF">2015-04-03T13:49:42Z</dcterms:modified>
</cp:coreProperties>
</file>